
<file path=[Content_Types].xml><?xml version="1.0" encoding="utf-8"?>
<Types xmlns="http://schemas.openxmlformats.org/package/2006/content-types">
  <Default Extension="mp3" ContentType="audio/unknown"/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256" r:id="rId2"/>
    <p:sldId id="258" r:id="rId3"/>
    <p:sldId id="257" r:id="rId4"/>
    <p:sldId id="265" r:id="rId5"/>
    <p:sldId id="260" r:id="rId6"/>
    <p:sldId id="263" r:id="rId7"/>
    <p:sldId id="278" r:id="rId8"/>
    <p:sldId id="282" r:id="rId9"/>
    <p:sldId id="269" r:id="rId10"/>
    <p:sldId id="281" r:id="rId11"/>
  </p:sldIdLst>
  <p:sldSz cx="12192000" cy="6858000"/>
  <p:notesSz cx="6858000" cy="9144000"/>
  <p:custDataLst>
    <p:tags r:id="rId13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6815D"/>
    <a:srgbClr val="FDF3E7"/>
    <a:srgbClr val="2C4947"/>
    <a:srgbClr val="FAF5EA"/>
    <a:srgbClr val="E3E7C6"/>
    <a:srgbClr val="E9E0D4"/>
    <a:srgbClr val="EEF2F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860" autoAdjust="0"/>
    <p:restoredTop sz="94660"/>
  </p:normalViewPr>
  <p:slideViewPr>
    <p:cSldViewPr snapToGrid="0" showGuides="1">
      <p:cViewPr varScale="1">
        <p:scale>
          <a:sx n="101" d="100"/>
          <a:sy n="101" d="100"/>
        </p:scale>
        <p:origin x="-1864" y="-7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gs" Target="tags/tag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BB3D7DA-5D04-4F69-A626-A928C412AB41}" type="datetimeFigureOut">
              <a:rPr lang="zh-CN" altLang="en-US" smtClean="0"/>
              <a:t>2021/10/22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8D236CB-90A2-4AC9-B284-F3889B6037B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1402537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D236CB-90A2-4AC9-B284-F3889B6037BD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7095513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D236CB-90A2-4AC9-B284-F3889B6037BD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3840173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D236CB-90A2-4AC9-B284-F3889B6037BD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9348851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D236CB-90A2-4AC9-B284-F3889B6037BD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9990977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D236CB-90A2-4AC9-B284-F3889B6037BD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2098173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D236CB-90A2-4AC9-B284-F3889B6037BD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0475862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D236CB-90A2-4AC9-B284-F3889B6037BD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6784537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D236CB-90A2-4AC9-B284-F3889B6037BD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6139893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D236CB-90A2-4AC9-B284-F3889B6037BD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9924691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D236CB-90A2-4AC9-B284-F3889B6037BD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2397592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单击以编辑母版副标题样式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8328F-8247-4115-A646-DA9D190A68BD}" type="datetimeFigureOut">
              <a:rPr lang="zh-CN" altLang="en-US" smtClean="0"/>
              <a:t>2021/10/22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2C958A-CB90-4640-8262-22D4AE88AA5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390997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/>
          <p:cNvPicPr>
            <a:picLocks noChangeAspect="1"/>
          </p:cNvPicPr>
          <p:nvPr userDrawn="1"/>
        </p:nvPicPr>
        <p:blipFill rotWithShape="1">
          <a:blip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Blur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25590" b="62154"/>
          <a:stretch/>
        </p:blipFill>
        <p:spPr>
          <a:xfrm>
            <a:off x="0" y="0"/>
            <a:ext cx="12192000" cy="840509"/>
          </a:xfrm>
          <a:prstGeom prst="rect">
            <a:avLst/>
          </a:prstGeom>
        </p:spPr>
      </p:pic>
      <p:grpSp>
        <p:nvGrpSpPr>
          <p:cNvPr id="2" name="组合 1"/>
          <p:cNvGrpSpPr/>
          <p:nvPr userDrawn="1"/>
        </p:nvGrpSpPr>
        <p:grpSpPr>
          <a:xfrm>
            <a:off x="5302250" y="39833"/>
            <a:ext cx="1451428" cy="1601352"/>
            <a:chOff x="5302250" y="39833"/>
            <a:chExt cx="1451428" cy="1601352"/>
          </a:xfrm>
        </p:grpSpPr>
        <p:grpSp>
          <p:nvGrpSpPr>
            <p:cNvPr id="8" name="组合 7"/>
            <p:cNvGrpSpPr/>
            <p:nvPr userDrawn="1"/>
          </p:nvGrpSpPr>
          <p:grpSpPr>
            <a:xfrm>
              <a:off x="5302250" y="39833"/>
              <a:ext cx="1451428" cy="1601352"/>
              <a:chOff x="1959429" y="4325257"/>
              <a:chExt cx="1451428" cy="1601352"/>
            </a:xfrm>
          </p:grpSpPr>
          <p:sp>
            <p:nvSpPr>
              <p:cNvPr id="9" name="等腰三角形 8"/>
              <p:cNvSpPr/>
              <p:nvPr/>
            </p:nvSpPr>
            <p:spPr>
              <a:xfrm>
                <a:off x="1959429" y="4325257"/>
                <a:ext cx="1451428" cy="799659"/>
              </a:xfrm>
              <a:prstGeom prst="triangle">
                <a:avLst/>
              </a:prstGeom>
              <a:solidFill>
                <a:srgbClr val="A6815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sp>
            <p:nvSpPr>
              <p:cNvPr id="10" name="等腰三角形 9"/>
              <p:cNvSpPr/>
              <p:nvPr/>
            </p:nvSpPr>
            <p:spPr>
              <a:xfrm flipV="1">
                <a:off x="1959429" y="5126950"/>
                <a:ext cx="1451428" cy="799659"/>
              </a:xfrm>
              <a:prstGeom prst="triangle">
                <a:avLst/>
              </a:prstGeom>
              <a:solidFill>
                <a:srgbClr val="2C494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11" name="文本框 10"/>
            <p:cNvSpPr txBox="1"/>
            <p:nvPr userDrawn="1"/>
          </p:nvSpPr>
          <p:spPr>
            <a:xfrm>
              <a:off x="5725637" y="244727"/>
              <a:ext cx="627095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>
                <a:defRPr sz="6600">
                  <a:solidFill>
                    <a:srgbClr val="2C4947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en-US" altLang="zh-CN" sz="2800" b="1" dirty="0">
                  <a:solidFill>
                    <a:srgbClr val="E3E7C6"/>
                  </a:solidFill>
                </a:rPr>
                <a:t>01</a:t>
              </a:r>
              <a:endParaRPr lang="zh-CN" altLang="en-US" sz="2800" b="1" dirty="0">
                <a:solidFill>
                  <a:srgbClr val="E3E7C6"/>
                </a:solidFill>
              </a:endParaRPr>
            </a:p>
          </p:txBody>
        </p:sp>
        <p:sp>
          <p:nvSpPr>
            <p:cNvPr id="12" name="文本框 11"/>
            <p:cNvSpPr txBox="1"/>
            <p:nvPr userDrawn="1"/>
          </p:nvSpPr>
          <p:spPr>
            <a:xfrm>
              <a:off x="5536482" y="875109"/>
              <a:ext cx="1005403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>
                <a:defRPr sz="2800" b="1">
                  <a:solidFill>
                    <a:srgbClr val="E3E7C6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zh-CN" altLang="en-US" sz="1600" dirty="0"/>
                <a:t>输入题目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0826624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/>
          <p:cNvPicPr>
            <a:picLocks noChangeAspect="1"/>
          </p:cNvPicPr>
          <p:nvPr userDrawn="1"/>
        </p:nvPicPr>
        <p:blipFill rotWithShape="1">
          <a:blip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Blur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25590" b="62154"/>
          <a:stretch/>
        </p:blipFill>
        <p:spPr>
          <a:xfrm>
            <a:off x="0" y="0"/>
            <a:ext cx="12192000" cy="840509"/>
          </a:xfrm>
          <a:prstGeom prst="rect">
            <a:avLst/>
          </a:prstGeom>
        </p:spPr>
      </p:pic>
      <p:grpSp>
        <p:nvGrpSpPr>
          <p:cNvPr id="2" name="组合 1"/>
          <p:cNvGrpSpPr/>
          <p:nvPr userDrawn="1"/>
        </p:nvGrpSpPr>
        <p:grpSpPr>
          <a:xfrm>
            <a:off x="5302250" y="39833"/>
            <a:ext cx="1451428" cy="1601352"/>
            <a:chOff x="5302250" y="39833"/>
            <a:chExt cx="1451428" cy="1601352"/>
          </a:xfrm>
        </p:grpSpPr>
        <p:grpSp>
          <p:nvGrpSpPr>
            <p:cNvPr id="8" name="组合 7"/>
            <p:cNvGrpSpPr/>
            <p:nvPr userDrawn="1"/>
          </p:nvGrpSpPr>
          <p:grpSpPr>
            <a:xfrm>
              <a:off x="5302250" y="39833"/>
              <a:ext cx="1451428" cy="1601352"/>
              <a:chOff x="1959429" y="4325257"/>
              <a:chExt cx="1451428" cy="1601352"/>
            </a:xfrm>
          </p:grpSpPr>
          <p:sp>
            <p:nvSpPr>
              <p:cNvPr id="9" name="等腰三角形 8"/>
              <p:cNvSpPr/>
              <p:nvPr/>
            </p:nvSpPr>
            <p:spPr>
              <a:xfrm>
                <a:off x="1959429" y="4325257"/>
                <a:ext cx="1451428" cy="799659"/>
              </a:xfrm>
              <a:prstGeom prst="triangle">
                <a:avLst/>
              </a:prstGeom>
              <a:solidFill>
                <a:srgbClr val="A6815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sp>
            <p:nvSpPr>
              <p:cNvPr id="10" name="等腰三角形 9"/>
              <p:cNvSpPr/>
              <p:nvPr/>
            </p:nvSpPr>
            <p:spPr>
              <a:xfrm flipV="1">
                <a:off x="1959429" y="5126950"/>
                <a:ext cx="1451428" cy="799659"/>
              </a:xfrm>
              <a:prstGeom prst="triangle">
                <a:avLst/>
              </a:prstGeom>
              <a:solidFill>
                <a:srgbClr val="2C494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11" name="文本框 10"/>
            <p:cNvSpPr txBox="1"/>
            <p:nvPr userDrawn="1"/>
          </p:nvSpPr>
          <p:spPr>
            <a:xfrm>
              <a:off x="5725637" y="244727"/>
              <a:ext cx="627095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>
                <a:defRPr sz="6600">
                  <a:solidFill>
                    <a:srgbClr val="2C4947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en-US" altLang="zh-CN" sz="2800" b="1" dirty="0">
                  <a:solidFill>
                    <a:srgbClr val="E3E7C6"/>
                  </a:solidFill>
                </a:rPr>
                <a:t>02</a:t>
              </a:r>
              <a:endParaRPr lang="zh-CN" altLang="en-US" sz="2800" b="1" dirty="0">
                <a:solidFill>
                  <a:srgbClr val="E3E7C6"/>
                </a:solidFill>
              </a:endParaRPr>
            </a:p>
          </p:txBody>
        </p:sp>
        <p:sp>
          <p:nvSpPr>
            <p:cNvPr id="12" name="文本框 11"/>
            <p:cNvSpPr txBox="1"/>
            <p:nvPr userDrawn="1"/>
          </p:nvSpPr>
          <p:spPr>
            <a:xfrm>
              <a:off x="5536482" y="875109"/>
              <a:ext cx="1005403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>
                <a:defRPr sz="2800" b="1">
                  <a:solidFill>
                    <a:srgbClr val="E3E7C6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zh-CN" altLang="en-US" sz="1600" dirty="0"/>
                <a:t>输入题目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230068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/>
          <p:cNvPicPr>
            <a:picLocks noChangeAspect="1"/>
          </p:cNvPicPr>
          <p:nvPr userDrawn="1"/>
        </p:nvPicPr>
        <p:blipFill rotWithShape="1">
          <a:blip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Blur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25590" b="62154"/>
          <a:stretch/>
        </p:blipFill>
        <p:spPr>
          <a:xfrm>
            <a:off x="0" y="0"/>
            <a:ext cx="12192000" cy="840509"/>
          </a:xfrm>
          <a:prstGeom prst="rect">
            <a:avLst/>
          </a:prstGeom>
        </p:spPr>
      </p:pic>
      <p:grpSp>
        <p:nvGrpSpPr>
          <p:cNvPr id="2" name="组合 1"/>
          <p:cNvGrpSpPr/>
          <p:nvPr userDrawn="1"/>
        </p:nvGrpSpPr>
        <p:grpSpPr>
          <a:xfrm>
            <a:off x="5302250" y="39833"/>
            <a:ext cx="1451428" cy="1601352"/>
            <a:chOff x="5302250" y="39833"/>
            <a:chExt cx="1451428" cy="1601352"/>
          </a:xfrm>
        </p:grpSpPr>
        <p:grpSp>
          <p:nvGrpSpPr>
            <p:cNvPr id="8" name="组合 7"/>
            <p:cNvGrpSpPr/>
            <p:nvPr userDrawn="1"/>
          </p:nvGrpSpPr>
          <p:grpSpPr>
            <a:xfrm>
              <a:off x="5302250" y="39833"/>
              <a:ext cx="1451428" cy="1601352"/>
              <a:chOff x="1959429" y="4325257"/>
              <a:chExt cx="1451428" cy="1601352"/>
            </a:xfrm>
          </p:grpSpPr>
          <p:sp>
            <p:nvSpPr>
              <p:cNvPr id="9" name="等腰三角形 8"/>
              <p:cNvSpPr/>
              <p:nvPr/>
            </p:nvSpPr>
            <p:spPr>
              <a:xfrm>
                <a:off x="1959429" y="4325257"/>
                <a:ext cx="1451428" cy="799659"/>
              </a:xfrm>
              <a:prstGeom prst="triangle">
                <a:avLst/>
              </a:prstGeom>
              <a:solidFill>
                <a:srgbClr val="A6815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sp>
            <p:nvSpPr>
              <p:cNvPr id="10" name="等腰三角形 9"/>
              <p:cNvSpPr/>
              <p:nvPr/>
            </p:nvSpPr>
            <p:spPr>
              <a:xfrm flipV="1">
                <a:off x="1959429" y="5126950"/>
                <a:ext cx="1451428" cy="799659"/>
              </a:xfrm>
              <a:prstGeom prst="triangle">
                <a:avLst/>
              </a:prstGeom>
              <a:solidFill>
                <a:srgbClr val="2C494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11" name="文本框 10"/>
            <p:cNvSpPr txBox="1"/>
            <p:nvPr userDrawn="1"/>
          </p:nvSpPr>
          <p:spPr>
            <a:xfrm>
              <a:off x="5725637" y="244727"/>
              <a:ext cx="627095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>
                <a:defRPr sz="6600">
                  <a:solidFill>
                    <a:srgbClr val="2C4947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en-US" altLang="zh-CN" sz="2800" b="1" dirty="0">
                  <a:solidFill>
                    <a:srgbClr val="E3E7C6"/>
                  </a:solidFill>
                </a:rPr>
                <a:t>03</a:t>
              </a:r>
              <a:endParaRPr lang="zh-CN" altLang="en-US" sz="2800" b="1" dirty="0">
                <a:solidFill>
                  <a:srgbClr val="E3E7C6"/>
                </a:solidFill>
              </a:endParaRPr>
            </a:p>
          </p:txBody>
        </p:sp>
        <p:sp>
          <p:nvSpPr>
            <p:cNvPr id="12" name="文本框 11"/>
            <p:cNvSpPr txBox="1"/>
            <p:nvPr userDrawn="1"/>
          </p:nvSpPr>
          <p:spPr>
            <a:xfrm>
              <a:off x="5536482" y="875109"/>
              <a:ext cx="1005403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>
                <a:defRPr sz="2800" b="1">
                  <a:solidFill>
                    <a:srgbClr val="E3E7C6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zh-CN" altLang="en-US" sz="1600" dirty="0"/>
                <a:t>输入题目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7460651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/>
          <p:cNvPicPr>
            <a:picLocks noChangeAspect="1"/>
          </p:cNvPicPr>
          <p:nvPr userDrawn="1"/>
        </p:nvPicPr>
        <p:blipFill rotWithShape="1">
          <a:blip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Blur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25590" b="62154"/>
          <a:stretch/>
        </p:blipFill>
        <p:spPr>
          <a:xfrm>
            <a:off x="0" y="0"/>
            <a:ext cx="12192000" cy="840509"/>
          </a:xfrm>
          <a:prstGeom prst="rect">
            <a:avLst/>
          </a:prstGeom>
        </p:spPr>
      </p:pic>
      <p:grpSp>
        <p:nvGrpSpPr>
          <p:cNvPr id="2" name="组合 1"/>
          <p:cNvGrpSpPr/>
          <p:nvPr userDrawn="1"/>
        </p:nvGrpSpPr>
        <p:grpSpPr>
          <a:xfrm>
            <a:off x="5302250" y="39833"/>
            <a:ext cx="1451428" cy="1601352"/>
            <a:chOff x="5302250" y="39833"/>
            <a:chExt cx="1451428" cy="1601352"/>
          </a:xfrm>
        </p:grpSpPr>
        <p:grpSp>
          <p:nvGrpSpPr>
            <p:cNvPr id="8" name="组合 7"/>
            <p:cNvGrpSpPr/>
            <p:nvPr userDrawn="1"/>
          </p:nvGrpSpPr>
          <p:grpSpPr>
            <a:xfrm>
              <a:off x="5302250" y="39833"/>
              <a:ext cx="1451428" cy="1601352"/>
              <a:chOff x="1959429" y="4325257"/>
              <a:chExt cx="1451428" cy="1601352"/>
            </a:xfrm>
          </p:grpSpPr>
          <p:sp>
            <p:nvSpPr>
              <p:cNvPr id="9" name="等腰三角形 8"/>
              <p:cNvSpPr/>
              <p:nvPr/>
            </p:nvSpPr>
            <p:spPr>
              <a:xfrm>
                <a:off x="1959429" y="4325257"/>
                <a:ext cx="1451428" cy="799659"/>
              </a:xfrm>
              <a:prstGeom prst="triangle">
                <a:avLst/>
              </a:prstGeom>
              <a:solidFill>
                <a:srgbClr val="A6815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sp>
            <p:nvSpPr>
              <p:cNvPr id="10" name="等腰三角形 9"/>
              <p:cNvSpPr/>
              <p:nvPr/>
            </p:nvSpPr>
            <p:spPr>
              <a:xfrm flipV="1">
                <a:off x="1959429" y="5126950"/>
                <a:ext cx="1451428" cy="799659"/>
              </a:xfrm>
              <a:prstGeom prst="triangle">
                <a:avLst/>
              </a:prstGeom>
              <a:solidFill>
                <a:srgbClr val="2C494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11" name="文本框 10"/>
            <p:cNvSpPr txBox="1"/>
            <p:nvPr userDrawn="1"/>
          </p:nvSpPr>
          <p:spPr>
            <a:xfrm>
              <a:off x="5725637" y="244727"/>
              <a:ext cx="627095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>
                <a:defRPr sz="6600">
                  <a:solidFill>
                    <a:srgbClr val="2C4947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en-US" altLang="zh-CN" sz="2800" b="1" dirty="0">
                  <a:solidFill>
                    <a:srgbClr val="E3E7C6"/>
                  </a:solidFill>
                </a:rPr>
                <a:t>04</a:t>
              </a:r>
              <a:endParaRPr lang="zh-CN" altLang="en-US" sz="2800" b="1" dirty="0">
                <a:solidFill>
                  <a:srgbClr val="E3E7C6"/>
                </a:solidFill>
              </a:endParaRPr>
            </a:p>
          </p:txBody>
        </p:sp>
        <p:sp>
          <p:nvSpPr>
            <p:cNvPr id="12" name="文本框 11"/>
            <p:cNvSpPr txBox="1"/>
            <p:nvPr userDrawn="1"/>
          </p:nvSpPr>
          <p:spPr>
            <a:xfrm>
              <a:off x="5536482" y="875109"/>
              <a:ext cx="1005403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>
                <a:defRPr sz="2800" b="1">
                  <a:solidFill>
                    <a:srgbClr val="E3E7C6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zh-CN" altLang="en-US" sz="1600" dirty="0"/>
                <a:t>输入题目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6366555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矩形 8"/>
          <p:cNvSpPr/>
          <p:nvPr userDrawn="1"/>
        </p:nvSpPr>
        <p:spPr>
          <a:xfrm>
            <a:off x="0" y="-1"/>
            <a:ext cx="12192000" cy="6858000"/>
          </a:xfrm>
          <a:prstGeom prst="rect">
            <a:avLst/>
          </a:prstGeom>
          <a:solidFill>
            <a:srgbClr val="2C4947">
              <a:alpha val="70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矩形 15"/>
          <p:cNvSpPr/>
          <p:nvPr userDrawn="1"/>
        </p:nvSpPr>
        <p:spPr>
          <a:xfrm>
            <a:off x="0" y="1"/>
            <a:ext cx="12192000" cy="839492"/>
          </a:xfrm>
          <a:prstGeom prst="rect">
            <a:avLst/>
          </a:prstGeom>
          <a:solidFill>
            <a:srgbClr val="A6815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" name="组合 1"/>
          <p:cNvGrpSpPr/>
          <p:nvPr userDrawn="1"/>
        </p:nvGrpSpPr>
        <p:grpSpPr>
          <a:xfrm>
            <a:off x="5302250" y="39833"/>
            <a:ext cx="1451428" cy="1601352"/>
            <a:chOff x="5302250" y="39833"/>
            <a:chExt cx="1451428" cy="1601352"/>
          </a:xfrm>
        </p:grpSpPr>
        <p:grpSp>
          <p:nvGrpSpPr>
            <p:cNvPr id="11" name="组合 10"/>
            <p:cNvGrpSpPr/>
            <p:nvPr userDrawn="1"/>
          </p:nvGrpSpPr>
          <p:grpSpPr>
            <a:xfrm>
              <a:off x="5302250" y="39833"/>
              <a:ext cx="1451428" cy="1601352"/>
              <a:chOff x="1959429" y="4325257"/>
              <a:chExt cx="1451428" cy="1601352"/>
            </a:xfrm>
          </p:grpSpPr>
          <p:sp>
            <p:nvSpPr>
              <p:cNvPr id="12" name="等腰三角形 11"/>
              <p:cNvSpPr/>
              <p:nvPr/>
            </p:nvSpPr>
            <p:spPr>
              <a:xfrm>
                <a:off x="1959429" y="4325257"/>
                <a:ext cx="1451428" cy="799659"/>
              </a:xfrm>
              <a:prstGeom prst="triangle">
                <a:avLst/>
              </a:prstGeom>
              <a:solidFill>
                <a:srgbClr val="2C494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sp>
            <p:nvSpPr>
              <p:cNvPr id="13" name="等腰三角形 12"/>
              <p:cNvSpPr/>
              <p:nvPr/>
            </p:nvSpPr>
            <p:spPr>
              <a:xfrm flipV="1">
                <a:off x="1959429" y="5126950"/>
                <a:ext cx="1451428" cy="799659"/>
              </a:xfrm>
              <a:prstGeom prst="triangle">
                <a:avLst/>
              </a:prstGeom>
              <a:solidFill>
                <a:srgbClr val="A6815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14" name="文本框 13"/>
            <p:cNvSpPr txBox="1"/>
            <p:nvPr userDrawn="1"/>
          </p:nvSpPr>
          <p:spPr>
            <a:xfrm>
              <a:off x="5725637" y="244727"/>
              <a:ext cx="627095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>
                <a:defRPr sz="6600">
                  <a:solidFill>
                    <a:srgbClr val="2C4947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en-US" altLang="zh-CN" sz="2800" b="1" dirty="0">
                  <a:solidFill>
                    <a:srgbClr val="E3E7C6"/>
                  </a:solidFill>
                </a:rPr>
                <a:t>01</a:t>
              </a:r>
              <a:endParaRPr lang="zh-CN" altLang="en-US" sz="2800" b="1" dirty="0">
                <a:solidFill>
                  <a:srgbClr val="E3E7C6"/>
                </a:solidFill>
              </a:endParaRPr>
            </a:p>
          </p:txBody>
        </p:sp>
        <p:sp>
          <p:nvSpPr>
            <p:cNvPr id="15" name="文本框 14"/>
            <p:cNvSpPr txBox="1"/>
            <p:nvPr userDrawn="1"/>
          </p:nvSpPr>
          <p:spPr>
            <a:xfrm>
              <a:off x="5536482" y="875109"/>
              <a:ext cx="1005403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>
                <a:defRPr sz="2800" b="1">
                  <a:solidFill>
                    <a:srgbClr val="E3E7C6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zh-CN" altLang="en-US" sz="1600" dirty="0"/>
                <a:t>输入题目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0887891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</p:bld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矩形 8"/>
          <p:cNvSpPr/>
          <p:nvPr userDrawn="1"/>
        </p:nvSpPr>
        <p:spPr>
          <a:xfrm>
            <a:off x="0" y="-1"/>
            <a:ext cx="12192000" cy="6858000"/>
          </a:xfrm>
          <a:prstGeom prst="rect">
            <a:avLst/>
          </a:prstGeom>
          <a:solidFill>
            <a:srgbClr val="2C4947">
              <a:alpha val="70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矩形 15"/>
          <p:cNvSpPr/>
          <p:nvPr userDrawn="1"/>
        </p:nvSpPr>
        <p:spPr>
          <a:xfrm>
            <a:off x="0" y="1"/>
            <a:ext cx="12192000" cy="839492"/>
          </a:xfrm>
          <a:prstGeom prst="rect">
            <a:avLst/>
          </a:prstGeom>
          <a:solidFill>
            <a:srgbClr val="A6815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" name="组合 1"/>
          <p:cNvGrpSpPr/>
          <p:nvPr userDrawn="1"/>
        </p:nvGrpSpPr>
        <p:grpSpPr>
          <a:xfrm>
            <a:off x="5302250" y="39833"/>
            <a:ext cx="1451428" cy="1601352"/>
            <a:chOff x="5302250" y="39833"/>
            <a:chExt cx="1451428" cy="1601352"/>
          </a:xfrm>
        </p:grpSpPr>
        <p:grpSp>
          <p:nvGrpSpPr>
            <p:cNvPr id="11" name="组合 10"/>
            <p:cNvGrpSpPr/>
            <p:nvPr userDrawn="1"/>
          </p:nvGrpSpPr>
          <p:grpSpPr>
            <a:xfrm>
              <a:off x="5302250" y="39833"/>
              <a:ext cx="1451428" cy="1601352"/>
              <a:chOff x="1959429" y="4325257"/>
              <a:chExt cx="1451428" cy="1601352"/>
            </a:xfrm>
          </p:grpSpPr>
          <p:sp>
            <p:nvSpPr>
              <p:cNvPr id="12" name="等腰三角形 11"/>
              <p:cNvSpPr/>
              <p:nvPr/>
            </p:nvSpPr>
            <p:spPr>
              <a:xfrm>
                <a:off x="1959429" y="4325257"/>
                <a:ext cx="1451428" cy="799659"/>
              </a:xfrm>
              <a:prstGeom prst="triangle">
                <a:avLst/>
              </a:prstGeom>
              <a:solidFill>
                <a:srgbClr val="2C494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sp>
            <p:nvSpPr>
              <p:cNvPr id="13" name="等腰三角形 12"/>
              <p:cNvSpPr/>
              <p:nvPr/>
            </p:nvSpPr>
            <p:spPr>
              <a:xfrm flipV="1">
                <a:off x="1959429" y="5126950"/>
                <a:ext cx="1451428" cy="799659"/>
              </a:xfrm>
              <a:prstGeom prst="triangle">
                <a:avLst/>
              </a:prstGeom>
              <a:solidFill>
                <a:srgbClr val="A6815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14" name="文本框 13"/>
            <p:cNvSpPr txBox="1"/>
            <p:nvPr userDrawn="1"/>
          </p:nvSpPr>
          <p:spPr>
            <a:xfrm>
              <a:off x="5725637" y="244727"/>
              <a:ext cx="627095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>
                <a:defRPr sz="6600">
                  <a:solidFill>
                    <a:srgbClr val="2C4947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en-US" altLang="zh-CN" sz="2800" b="1" dirty="0">
                  <a:solidFill>
                    <a:srgbClr val="E3E7C6"/>
                  </a:solidFill>
                </a:rPr>
                <a:t>02</a:t>
              </a:r>
              <a:endParaRPr lang="zh-CN" altLang="en-US" sz="2800" b="1" dirty="0">
                <a:solidFill>
                  <a:srgbClr val="E3E7C6"/>
                </a:solidFill>
              </a:endParaRPr>
            </a:p>
          </p:txBody>
        </p:sp>
        <p:sp>
          <p:nvSpPr>
            <p:cNvPr id="15" name="文本框 14"/>
            <p:cNvSpPr txBox="1"/>
            <p:nvPr userDrawn="1"/>
          </p:nvSpPr>
          <p:spPr>
            <a:xfrm>
              <a:off x="5536482" y="875109"/>
              <a:ext cx="1005403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>
                <a:defRPr sz="2800" b="1">
                  <a:solidFill>
                    <a:srgbClr val="E3E7C6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zh-CN" altLang="en-US" sz="1600" dirty="0"/>
                <a:t>输入题目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2832360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</p:bld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8328F-8247-4115-A646-DA9D190A68BD}" type="datetimeFigureOut">
              <a:rPr lang="zh-CN" altLang="en-US" smtClean="0"/>
              <a:t>2021/10/22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2C958A-CB90-4640-8262-22D4AE88AA5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633434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8328F-8247-4115-A646-DA9D190A68BD}" type="datetimeFigureOut">
              <a:rPr lang="zh-CN" altLang="en-US" smtClean="0"/>
              <a:t>2021/10/22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2C958A-CB90-4640-8262-22D4AE88AA5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485543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8328F-8247-4115-A646-DA9D190A68BD}" type="datetimeFigureOut">
              <a:rPr lang="zh-CN" altLang="en-US" smtClean="0"/>
              <a:t>2021/10/22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2C958A-CB90-4640-8262-22D4AE88AA5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947584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8328F-8247-4115-A646-DA9D190A68BD}" type="datetimeFigureOut">
              <a:rPr lang="zh-CN" altLang="en-US" smtClean="0"/>
              <a:t>2021/10/22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2C958A-CB90-4640-8262-22D4AE88AA5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810809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8328F-8247-4115-A646-DA9D190A68BD}" type="datetimeFigureOut">
              <a:rPr lang="zh-CN" altLang="en-US" smtClean="0"/>
              <a:t>2021/10/22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2C958A-CB90-4640-8262-22D4AE88AA5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609505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8328F-8247-4115-A646-DA9D190A68BD}" type="datetimeFigureOut">
              <a:rPr lang="zh-CN" altLang="en-US" smtClean="0"/>
              <a:t>2021/10/22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2C958A-CB90-4640-8262-22D4AE88AA5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170833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8328F-8247-4115-A646-DA9D190A68BD}" type="datetimeFigureOut">
              <a:rPr lang="zh-CN" altLang="en-US" smtClean="0"/>
              <a:t>2021/10/22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2C958A-CB90-4640-8262-22D4AE88AA5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387978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8328F-8247-4115-A646-DA9D190A68BD}" type="datetimeFigureOut">
              <a:rPr lang="zh-CN" altLang="en-US" smtClean="0"/>
              <a:t>2021/10/22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2C958A-CB90-4640-8262-22D4AE88AA5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938311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8328F-8247-4115-A646-DA9D190A68BD}" type="datetimeFigureOut">
              <a:rPr lang="zh-CN" altLang="en-US" smtClean="0"/>
              <a:t>2021/10/22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22C958A-CB90-4640-8262-22D4AE88AA5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066233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60" r:id="rId3"/>
    <p:sldLayoutId id="2147483661" r:id="rId4"/>
    <p:sldLayoutId id="2147483662" r:id="rId5"/>
    <p:sldLayoutId id="2147483651" r:id="rId6"/>
    <p:sldLayoutId id="2147483663" r:id="rId7"/>
    <p:sldLayoutId id="2147483652" r:id="rId8"/>
    <p:sldLayoutId id="2147483653" r:id="rId9"/>
    <p:sldLayoutId id="2147483654" r:id="rId10"/>
    <p:sldLayoutId id="2147483655" r:id="rId11"/>
    <p:sldLayoutId id="2147483656" r:id="rId12"/>
    <p:sldLayoutId id="2147483657" r:id="rId13"/>
    <p:sldLayoutId id="2147483658" r:id="rId14"/>
    <p:sldLayoutId id="2147483659" r:id="rId15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3.png"/><Relationship Id="rId5" Type="http://schemas.openxmlformats.org/officeDocument/2006/relationships/image" Target="../media/image2.jpg"/><Relationship Id="rId4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6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7.jp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jpeg"/><Relationship Id="rId3" Type="http://schemas.openxmlformats.org/officeDocument/2006/relationships/image" Target="../media/image4.jpeg"/><Relationship Id="rId7" Type="http://schemas.openxmlformats.org/officeDocument/2006/relationships/image" Target="../media/image11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jpeg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5" Type="http://schemas.microsoft.com/office/2007/relationships/hdphoto" Target="../media/hdphoto1.wdp"/><Relationship Id="rId4" Type="http://schemas.openxmlformats.org/officeDocument/2006/relationships/image" Target="../media/image1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5" Type="http://schemas.microsoft.com/office/2007/relationships/hdphoto" Target="../media/hdphoto2.wdp"/><Relationship Id="rId4" Type="http://schemas.openxmlformats.org/officeDocument/2006/relationships/image" Target="../media/image16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7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" name="组合 21">
            <a:extLst>
              <a:ext uri="{FF2B5EF4-FFF2-40B4-BE49-F238E27FC236}">
                <a16:creationId xmlns="" xmlns:a16="http://schemas.microsoft.com/office/drawing/2014/main" id="{C99C6483-FBCD-44B7-8BBB-5D2BA8ACA192}"/>
              </a:ext>
            </a:extLst>
          </p:cNvPr>
          <p:cNvGrpSpPr/>
          <p:nvPr/>
        </p:nvGrpSpPr>
        <p:grpSpPr>
          <a:xfrm>
            <a:off x="2017486" y="3205191"/>
            <a:ext cx="8575323" cy="2145743"/>
            <a:chOff x="2780145" y="3334327"/>
            <a:chExt cx="6899564" cy="2056823"/>
          </a:xfrm>
        </p:grpSpPr>
        <p:grpSp>
          <p:nvGrpSpPr>
            <p:cNvPr id="23" name="组合 22">
              <a:extLst>
                <a:ext uri="{FF2B5EF4-FFF2-40B4-BE49-F238E27FC236}">
                  <a16:creationId xmlns="" xmlns:a16="http://schemas.microsoft.com/office/drawing/2014/main" id="{A99D66B4-9172-4553-9A29-FB6C6FDB1CB6}"/>
                </a:ext>
              </a:extLst>
            </p:cNvPr>
            <p:cNvGrpSpPr/>
            <p:nvPr/>
          </p:nvGrpSpPr>
          <p:grpSpPr>
            <a:xfrm>
              <a:off x="2780145" y="3334327"/>
              <a:ext cx="6899564" cy="2056823"/>
              <a:chOff x="2780145" y="3334327"/>
              <a:chExt cx="6899564" cy="2056823"/>
            </a:xfrm>
          </p:grpSpPr>
          <p:sp>
            <p:nvSpPr>
              <p:cNvPr id="25" name="矩形 24">
                <a:extLst>
                  <a:ext uri="{FF2B5EF4-FFF2-40B4-BE49-F238E27FC236}">
                    <a16:creationId xmlns="" xmlns:a16="http://schemas.microsoft.com/office/drawing/2014/main" id="{F43FB9BA-46FC-4881-93F0-FB5434E085CC}"/>
                  </a:ext>
                </a:extLst>
              </p:cNvPr>
              <p:cNvSpPr/>
              <p:nvPr/>
            </p:nvSpPr>
            <p:spPr>
              <a:xfrm>
                <a:off x="2780145" y="3334327"/>
                <a:ext cx="6899564" cy="1380837"/>
              </a:xfrm>
              <a:prstGeom prst="rect">
                <a:avLst/>
              </a:prstGeom>
              <a:solidFill>
                <a:srgbClr val="2C494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6" name="矩形 25">
                <a:extLst>
                  <a:ext uri="{FF2B5EF4-FFF2-40B4-BE49-F238E27FC236}">
                    <a16:creationId xmlns="" xmlns:a16="http://schemas.microsoft.com/office/drawing/2014/main" id="{9F2BAF78-1996-4458-BA6C-76DCB8BD0390}"/>
                  </a:ext>
                </a:extLst>
              </p:cNvPr>
              <p:cNvSpPr/>
              <p:nvPr/>
            </p:nvSpPr>
            <p:spPr>
              <a:xfrm>
                <a:off x="2780145" y="4715163"/>
                <a:ext cx="6899564" cy="675987"/>
              </a:xfrm>
              <a:prstGeom prst="rect">
                <a:avLst/>
              </a:prstGeom>
              <a:solidFill>
                <a:srgbClr val="E3E7C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24" name="矩形 23">
              <a:extLst>
                <a:ext uri="{FF2B5EF4-FFF2-40B4-BE49-F238E27FC236}">
                  <a16:creationId xmlns="" xmlns:a16="http://schemas.microsoft.com/office/drawing/2014/main" id="{434F13AA-C9B8-456E-8BF2-05912AE3A7AD}"/>
                </a:ext>
              </a:extLst>
            </p:cNvPr>
            <p:cNvSpPr/>
            <p:nvPr/>
          </p:nvSpPr>
          <p:spPr>
            <a:xfrm>
              <a:off x="2780145" y="3334327"/>
              <a:ext cx="6899564" cy="2056823"/>
            </a:xfrm>
            <a:prstGeom prst="rect">
              <a:avLst/>
            </a:prstGeom>
            <a:noFill/>
            <a:ln w="57150">
              <a:solidFill>
                <a:schemeClr val="tx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8" name="文本框 7"/>
          <p:cNvSpPr txBox="1"/>
          <p:nvPr/>
        </p:nvSpPr>
        <p:spPr>
          <a:xfrm>
            <a:off x="2543665" y="3484170"/>
            <a:ext cx="791851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6000" b="1" dirty="0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从“沉没成本”说纠结</a:t>
            </a:r>
          </a:p>
        </p:txBody>
      </p:sp>
      <p:cxnSp>
        <p:nvCxnSpPr>
          <p:cNvPr id="11" name="直接连接符 10"/>
          <p:cNvCxnSpPr>
            <a:cxnSpLocks/>
          </p:cNvCxnSpPr>
          <p:nvPr/>
        </p:nvCxnSpPr>
        <p:spPr>
          <a:xfrm>
            <a:off x="2780145" y="3426691"/>
            <a:ext cx="6899564" cy="0"/>
          </a:xfrm>
          <a:prstGeom prst="line">
            <a:avLst/>
          </a:prstGeom>
          <a:ln w="12700">
            <a:solidFill>
              <a:srgbClr val="E3E7C6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7" name="组合 16"/>
          <p:cNvGrpSpPr/>
          <p:nvPr/>
        </p:nvGrpSpPr>
        <p:grpSpPr>
          <a:xfrm rot="16200000" flipH="1">
            <a:off x="9078799" y="4770993"/>
            <a:ext cx="238127" cy="553133"/>
            <a:chOff x="3714748" y="942975"/>
            <a:chExt cx="238127" cy="553133"/>
          </a:xfrm>
          <a:solidFill>
            <a:srgbClr val="2C4947"/>
          </a:solidFill>
        </p:grpSpPr>
        <p:sp>
          <p:nvSpPr>
            <p:cNvPr id="18" name="等腰三角形 17"/>
            <p:cNvSpPr/>
            <p:nvPr/>
          </p:nvSpPr>
          <p:spPr>
            <a:xfrm>
              <a:off x="3714750" y="942975"/>
              <a:ext cx="238125" cy="205280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9" name="等腰三角形 18"/>
            <p:cNvSpPr/>
            <p:nvPr/>
          </p:nvSpPr>
          <p:spPr>
            <a:xfrm>
              <a:off x="3714749" y="1137979"/>
              <a:ext cx="238125" cy="205280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0" name="等腰三角形 19"/>
            <p:cNvSpPr/>
            <p:nvPr/>
          </p:nvSpPr>
          <p:spPr>
            <a:xfrm>
              <a:off x="3714748" y="1290828"/>
              <a:ext cx="238125" cy="205280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21" name="文本框 20"/>
          <p:cNvSpPr txBox="1"/>
          <p:nvPr/>
        </p:nvSpPr>
        <p:spPr>
          <a:xfrm>
            <a:off x="3629695" y="4847808"/>
            <a:ext cx="496963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b="1" dirty="0" smtClean="0">
                <a:solidFill>
                  <a:srgbClr val="2C494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指导老师：陈军    微课题制作：</a:t>
            </a:r>
            <a:r>
              <a:rPr lang="en-US" altLang="zh-CN" b="1" dirty="0" smtClean="0">
                <a:solidFill>
                  <a:srgbClr val="2C494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21</a:t>
            </a:r>
            <a:r>
              <a:rPr lang="zh-CN" altLang="en-US" b="1" dirty="0" smtClean="0">
                <a:solidFill>
                  <a:srgbClr val="2C494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级</a:t>
            </a:r>
            <a:r>
              <a:rPr lang="zh-CN" altLang="en-US" b="1">
                <a:solidFill>
                  <a:srgbClr val="2C494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工商 </a:t>
            </a:r>
            <a:r>
              <a:rPr lang="zh-CN" altLang="en-US" b="1">
                <a:solidFill>
                  <a:srgbClr val="2C494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李</a:t>
            </a:r>
            <a:r>
              <a:rPr lang="zh-CN" altLang="en-US" b="1" smtClean="0">
                <a:solidFill>
                  <a:srgbClr val="2C494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毅</a:t>
            </a:r>
            <a:endParaRPr lang="zh-CN" altLang="en-US" b="1" dirty="0">
              <a:solidFill>
                <a:srgbClr val="2C4947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37" name="组合 36">
            <a:extLst>
              <a:ext uri="{FF2B5EF4-FFF2-40B4-BE49-F238E27FC236}">
                <a16:creationId xmlns="" xmlns:a16="http://schemas.microsoft.com/office/drawing/2014/main" id="{5C7EC202-A5FA-45BA-B145-97B3DD57F280}"/>
              </a:ext>
            </a:extLst>
          </p:cNvPr>
          <p:cNvGrpSpPr/>
          <p:nvPr/>
        </p:nvGrpSpPr>
        <p:grpSpPr>
          <a:xfrm rot="5400000">
            <a:off x="3190873" y="4776589"/>
            <a:ext cx="238127" cy="553133"/>
            <a:chOff x="3714748" y="942975"/>
            <a:chExt cx="238127" cy="553133"/>
          </a:xfrm>
          <a:solidFill>
            <a:srgbClr val="2C4947"/>
          </a:solidFill>
        </p:grpSpPr>
        <p:sp>
          <p:nvSpPr>
            <p:cNvPr id="38" name="等腰三角形 37">
              <a:extLst>
                <a:ext uri="{FF2B5EF4-FFF2-40B4-BE49-F238E27FC236}">
                  <a16:creationId xmlns="" xmlns:a16="http://schemas.microsoft.com/office/drawing/2014/main" id="{A95628DB-E11D-4D6E-AEBF-A08D96331C72}"/>
                </a:ext>
              </a:extLst>
            </p:cNvPr>
            <p:cNvSpPr/>
            <p:nvPr/>
          </p:nvSpPr>
          <p:spPr>
            <a:xfrm>
              <a:off x="3714750" y="942975"/>
              <a:ext cx="238125" cy="205280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9" name="等腰三角形 38">
              <a:extLst>
                <a:ext uri="{FF2B5EF4-FFF2-40B4-BE49-F238E27FC236}">
                  <a16:creationId xmlns="" xmlns:a16="http://schemas.microsoft.com/office/drawing/2014/main" id="{F4C6A9C0-D0C3-47AB-9705-5D83A0F8B79A}"/>
                </a:ext>
              </a:extLst>
            </p:cNvPr>
            <p:cNvSpPr/>
            <p:nvPr/>
          </p:nvSpPr>
          <p:spPr>
            <a:xfrm>
              <a:off x="3714749" y="1137979"/>
              <a:ext cx="238125" cy="205280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0" name="等腰三角形 39">
              <a:extLst>
                <a:ext uri="{FF2B5EF4-FFF2-40B4-BE49-F238E27FC236}">
                  <a16:creationId xmlns="" xmlns:a16="http://schemas.microsoft.com/office/drawing/2014/main" id="{19272488-070E-4AEA-B8BE-B71E5D67769B}"/>
                </a:ext>
              </a:extLst>
            </p:cNvPr>
            <p:cNvSpPr/>
            <p:nvPr/>
          </p:nvSpPr>
          <p:spPr>
            <a:xfrm>
              <a:off x="3714748" y="1290828"/>
              <a:ext cx="238125" cy="205280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pic>
        <p:nvPicPr>
          <p:cNvPr id="4" name="Stephen Mark Satterthwaite - Nurture">
            <a:hlinkClick r:id="" action="ppaction://media"/>
            <a:extLst>
              <a:ext uri="{FF2B5EF4-FFF2-40B4-BE49-F238E27FC236}">
                <a16:creationId xmlns="" xmlns:a16="http://schemas.microsoft.com/office/drawing/2014/main" id="{80E4E388-B780-49C1-A813-1BAE35B6FD7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884025" y="5926138"/>
            <a:ext cx="244475" cy="244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42407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20000" numSld="999" showWhenStopped="0">
                <p:cTn id="13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 amt="19000"/>
          </a:blip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任意多边形: 形状 18"/>
          <p:cNvSpPr/>
          <p:nvPr/>
        </p:nvSpPr>
        <p:spPr>
          <a:xfrm>
            <a:off x="416169" y="1783555"/>
            <a:ext cx="167167" cy="4271414"/>
          </a:xfrm>
          <a:custGeom>
            <a:avLst/>
            <a:gdLst>
              <a:gd name="connsiteX0" fmla="*/ 0 w 234232"/>
              <a:gd name="connsiteY0" fmla="*/ 0 h 2386734"/>
              <a:gd name="connsiteX1" fmla="*/ 234232 w 234232"/>
              <a:gd name="connsiteY1" fmla="*/ 0 h 2386734"/>
              <a:gd name="connsiteX2" fmla="*/ 234232 w 234232"/>
              <a:gd name="connsiteY2" fmla="*/ 30599 h 2386734"/>
              <a:gd name="connsiteX3" fmla="*/ 19931 w 234232"/>
              <a:gd name="connsiteY3" fmla="*/ 30599 h 2386734"/>
              <a:gd name="connsiteX4" fmla="*/ 19931 w 234232"/>
              <a:gd name="connsiteY4" fmla="*/ 2357716 h 2386734"/>
              <a:gd name="connsiteX5" fmla="*/ 234232 w 234232"/>
              <a:gd name="connsiteY5" fmla="*/ 2357716 h 2386734"/>
              <a:gd name="connsiteX6" fmla="*/ 234232 w 234232"/>
              <a:gd name="connsiteY6" fmla="*/ 2386734 h 2386734"/>
              <a:gd name="connsiteX7" fmla="*/ 0 w 234232"/>
              <a:gd name="connsiteY7" fmla="*/ 2386734 h 2386734"/>
              <a:gd name="connsiteX8" fmla="*/ 0 w 234232"/>
              <a:gd name="connsiteY8" fmla="*/ 0 h 23867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34232" h="2386734">
                <a:moveTo>
                  <a:pt x="0" y="0"/>
                </a:moveTo>
                <a:lnTo>
                  <a:pt x="234232" y="0"/>
                </a:lnTo>
                <a:lnTo>
                  <a:pt x="234232" y="30599"/>
                </a:lnTo>
                <a:lnTo>
                  <a:pt x="19931" y="30599"/>
                </a:lnTo>
                <a:lnTo>
                  <a:pt x="19931" y="2357716"/>
                </a:lnTo>
                <a:lnTo>
                  <a:pt x="234232" y="2357716"/>
                </a:lnTo>
                <a:lnTo>
                  <a:pt x="234232" y="2386734"/>
                </a:lnTo>
                <a:lnTo>
                  <a:pt x="0" y="2386734"/>
                </a:lnTo>
                <a:lnTo>
                  <a:pt x="0" y="0"/>
                </a:lnTo>
                <a:close/>
              </a:path>
            </a:pathLst>
          </a:custGeom>
          <a:solidFill>
            <a:srgbClr val="A6815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任意多边形: 形状 17"/>
          <p:cNvSpPr/>
          <p:nvPr/>
        </p:nvSpPr>
        <p:spPr>
          <a:xfrm>
            <a:off x="11596039" y="1783555"/>
            <a:ext cx="285764" cy="4271414"/>
          </a:xfrm>
          <a:custGeom>
            <a:avLst/>
            <a:gdLst>
              <a:gd name="connsiteX0" fmla="*/ 0 w 221549"/>
              <a:gd name="connsiteY0" fmla="*/ 0 h 2386734"/>
              <a:gd name="connsiteX1" fmla="*/ 221549 w 221549"/>
              <a:gd name="connsiteY1" fmla="*/ 0 h 2386734"/>
              <a:gd name="connsiteX2" fmla="*/ 221549 w 221549"/>
              <a:gd name="connsiteY2" fmla="*/ 2386734 h 2386734"/>
              <a:gd name="connsiteX3" fmla="*/ 0 w 221549"/>
              <a:gd name="connsiteY3" fmla="*/ 2386734 h 2386734"/>
              <a:gd name="connsiteX4" fmla="*/ 0 w 221549"/>
              <a:gd name="connsiteY4" fmla="*/ 2357716 h 2386734"/>
              <a:gd name="connsiteX5" fmla="*/ 201618 w 221549"/>
              <a:gd name="connsiteY5" fmla="*/ 2357716 h 2386734"/>
              <a:gd name="connsiteX6" fmla="*/ 201618 w 221549"/>
              <a:gd name="connsiteY6" fmla="*/ 30599 h 2386734"/>
              <a:gd name="connsiteX7" fmla="*/ 0 w 221549"/>
              <a:gd name="connsiteY7" fmla="*/ 30599 h 2386734"/>
              <a:gd name="connsiteX8" fmla="*/ 0 w 221549"/>
              <a:gd name="connsiteY8" fmla="*/ 0 h 23867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21549" h="2386734">
                <a:moveTo>
                  <a:pt x="0" y="0"/>
                </a:moveTo>
                <a:lnTo>
                  <a:pt x="221549" y="0"/>
                </a:lnTo>
                <a:lnTo>
                  <a:pt x="221549" y="2386734"/>
                </a:lnTo>
                <a:lnTo>
                  <a:pt x="0" y="2386734"/>
                </a:lnTo>
                <a:lnTo>
                  <a:pt x="0" y="2357716"/>
                </a:lnTo>
                <a:lnTo>
                  <a:pt x="201618" y="2357716"/>
                </a:lnTo>
                <a:lnTo>
                  <a:pt x="201618" y="30599"/>
                </a:lnTo>
                <a:lnTo>
                  <a:pt x="0" y="30599"/>
                </a:lnTo>
                <a:lnTo>
                  <a:pt x="0" y="0"/>
                </a:lnTo>
                <a:close/>
              </a:path>
            </a:pathLst>
          </a:custGeom>
          <a:solidFill>
            <a:srgbClr val="A6815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矩形 24"/>
          <p:cNvSpPr/>
          <p:nvPr/>
        </p:nvSpPr>
        <p:spPr>
          <a:xfrm>
            <a:off x="786217" y="1881553"/>
            <a:ext cx="4436414" cy="41319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4500"/>
              </a:lnSpc>
            </a:pPr>
            <a:r>
              <a:rPr lang="zh-CN" altLang="en-US" sz="3600" dirty="0">
                <a:solidFill>
                  <a:schemeClr val="accent6">
                    <a:lumMod val="50000"/>
                  </a:schemeClr>
                </a:solidFill>
                <a:latin typeface="方正粗黑宋简体" panose="02000000000000000000" pitchFamily="2" charset="-122"/>
                <a:ea typeface="方正粗黑宋简体" panose="02000000000000000000" pitchFamily="2" charset="-122"/>
              </a:rPr>
              <a:t>   </a:t>
            </a:r>
            <a:r>
              <a:rPr lang="zh-CN" altLang="en-US" sz="2800" b="1" dirty="0" smtClean="0">
                <a:solidFill>
                  <a:schemeClr val="accent6">
                    <a:lumMod val="50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我们</a:t>
            </a:r>
            <a:r>
              <a:rPr lang="zh-CN" altLang="en-US" sz="2800" b="1" dirty="0">
                <a:solidFill>
                  <a:schemeClr val="accent6">
                    <a:lumMod val="50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的学生都是成人学生，或是处于交友恋爱阶段，或是处于职场打拼阶段，亦或是一段情感的离合聚散</a:t>
            </a:r>
            <a:r>
              <a:rPr lang="en-US" altLang="zh-CN" sz="2800" b="1" dirty="0">
                <a:solidFill>
                  <a:schemeClr val="accent6">
                    <a:lumMod val="50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……</a:t>
            </a:r>
            <a:r>
              <a:rPr lang="zh-CN" altLang="en-US" sz="2800" b="1" dirty="0">
                <a:solidFill>
                  <a:schemeClr val="accent6">
                    <a:lumMod val="50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常常会遇到情场不顺，职场不利，情感纠结，难以自抑</a:t>
            </a:r>
            <a:r>
              <a:rPr lang="en-US" altLang="zh-CN" sz="2800" b="1" dirty="0">
                <a:solidFill>
                  <a:schemeClr val="accent6">
                    <a:lumMod val="50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……</a:t>
            </a:r>
            <a:endParaRPr lang="zh-CN" altLang="en-US" sz="2800" b="1" dirty="0">
              <a:solidFill>
                <a:schemeClr val="accent6">
                  <a:lumMod val="50000"/>
                </a:schemeClr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</p:txBody>
      </p:sp>
      <p:pic>
        <p:nvPicPr>
          <p:cNvPr id="16" name="图片 15">
            <a:extLst>
              <a:ext uri="{FF2B5EF4-FFF2-40B4-BE49-F238E27FC236}">
                <a16:creationId xmlns="" xmlns:a16="http://schemas.microsoft.com/office/drawing/2014/main" id="{64B8EF96-974A-4184-8815-68EA80AEF09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355417" y="2026079"/>
            <a:ext cx="6107836" cy="3842847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AF5EA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7" name="流程图: 内部贮存 16">
            <a:extLst>
              <a:ext uri="{FF2B5EF4-FFF2-40B4-BE49-F238E27FC236}">
                <a16:creationId xmlns="" xmlns:a16="http://schemas.microsoft.com/office/drawing/2014/main" id="{C6155F85-8FE9-4CAF-95BB-1E7AD10BB445}"/>
              </a:ext>
            </a:extLst>
          </p:cNvPr>
          <p:cNvSpPr/>
          <p:nvPr/>
        </p:nvSpPr>
        <p:spPr>
          <a:xfrm>
            <a:off x="786216" y="399683"/>
            <a:ext cx="4247847" cy="1093409"/>
          </a:xfrm>
          <a:prstGeom prst="flowChartInternalStorage">
            <a:avLst/>
          </a:prstGeom>
          <a:solidFill>
            <a:srgbClr val="2C4947"/>
          </a:solidFill>
          <a:ln>
            <a:solidFill>
              <a:srgbClr val="FAF5E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文本框 20">
            <a:extLst>
              <a:ext uri="{FF2B5EF4-FFF2-40B4-BE49-F238E27FC236}">
                <a16:creationId xmlns="" xmlns:a16="http://schemas.microsoft.com/office/drawing/2014/main" id="{D10A9E5A-F0DB-48CD-B642-0BB3A14F6AC9}"/>
              </a:ext>
            </a:extLst>
          </p:cNvPr>
          <p:cNvSpPr txBox="1"/>
          <p:nvPr/>
        </p:nvSpPr>
        <p:spPr>
          <a:xfrm>
            <a:off x="1717516" y="617786"/>
            <a:ext cx="3681147" cy="9397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5400" b="1" dirty="0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现象阐述</a:t>
            </a:r>
          </a:p>
        </p:txBody>
      </p:sp>
    </p:spTree>
    <p:extLst>
      <p:ext uri="{BB962C8B-B14F-4D97-AF65-F5344CB8AC3E}">
        <p14:creationId xmlns:p14="http://schemas.microsoft.com/office/powerpoint/2010/main" val="33512238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 amt="19000"/>
          </a:blip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-1882021"/>
            <a:ext cx="12192000" cy="6337905"/>
          </a:xfrm>
          <a:prstGeom prst="rect">
            <a:avLst/>
          </a:prstGeom>
        </p:spPr>
      </p:pic>
      <p:sp>
        <p:nvSpPr>
          <p:cNvPr id="6" name="文本框 5"/>
          <p:cNvSpPr txBox="1"/>
          <p:nvPr/>
        </p:nvSpPr>
        <p:spPr>
          <a:xfrm>
            <a:off x="666775" y="1165266"/>
            <a:ext cx="4451860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5400" b="1" dirty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问题引出</a:t>
            </a:r>
            <a:r>
              <a:rPr lang="en-US" altLang="zh-CN" sz="5400" b="1" dirty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——</a:t>
            </a:r>
            <a:endParaRPr lang="zh-CN" altLang="en-US" sz="5400" b="1" dirty="0">
              <a:solidFill>
                <a:srgbClr val="0070C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8" name="文本框 27">
            <a:extLst>
              <a:ext uri="{FF2B5EF4-FFF2-40B4-BE49-F238E27FC236}">
                <a16:creationId xmlns="" xmlns:a16="http://schemas.microsoft.com/office/drawing/2014/main" id="{28F81537-ED3A-4863-9AB5-A8B3DDBB1831}"/>
              </a:ext>
            </a:extLst>
          </p:cNvPr>
          <p:cNvSpPr txBox="1"/>
          <p:nvPr/>
        </p:nvSpPr>
        <p:spPr>
          <a:xfrm>
            <a:off x="1076477" y="4780038"/>
            <a:ext cx="1118083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>
                <a:solidFill>
                  <a:schemeClr val="accent6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那么，到底应该如何面对纠结与困惑？</a:t>
            </a:r>
            <a:endParaRPr lang="en-US" altLang="zh-CN" sz="3200" b="1" dirty="0">
              <a:solidFill>
                <a:schemeClr val="accent6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en-US" altLang="zh-CN" sz="3200" b="1" dirty="0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3200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经济学这样教给我们</a:t>
            </a:r>
            <a:r>
              <a:rPr lang="en-US" altLang="zh-CN" sz="3200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——</a:t>
            </a:r>
            <a:endParaRPr lang="zh-CN" altLang="en-US" sz="3200" b="1" dirty="0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5739173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 amt="19000"/>
          </a:blip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椭圆 2"/>
          <p:cNvSpPr/>
          <p:nvPr/>
        </p:nvSpPr>
        <p:spPr>
          <a:xfrm>
            <a:off x="7057358" y="1447720"/>
            <a:ext cx="4197270" cy="4197270"/>
          </a:xfrm>
          <a:prstGeom prst="ellipse">
            <a:avLst/>
          </a:prstGeom>
          <a:noFill/>
          <a:ln w="19050">
            <a:solidFill>
              <a:schemeClr val="bg1">
                <a:lumMod val="75000"/>
              </a:schemeClr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4" name="椭圆 3"/>
          <p:cNvSpPr/>
          <p:nvPr/>
        </p:nvSpPr>
        <p:spPr>
          <a:xfrm>
            <a:off x="6245909" y="1750543"/>
            <a:ext cx="743970" cy="743970"/>
          </a:xfrm>
          <a:prstGeom prst="ellipse">
            <a:avLst/>
          </a:prstGeom>
          <a:solidFill>
            <a:srgbClr val="A6A6A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5" name="椭圆 4"/>
          <p:cNvSpPr/>
          <p:nvPr/>
        </p:nvSpPr>
        <p:spPr>
          <a:xfrm>
            <a:off x="5943989" y="3113088"/>
            <a:ext cx="603839" cy="603839"/>
          </a:xfrm>
          <a:prstGeom prst="ellipse">
            <a:avLst/>
          </a:prstGeom>
          <a:solidFill>
            <a:srgbClr val="2C49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6" name="椭圆 5"/>
          <p:cNvSpPr/>
          <p:nvPr/>
        </p:nvSpPr>
        <p:spPr>
          <a:xfrm>
            <a:off x="6284693" y="4373563"/>
            <a:ext cx="371985" cy="371985"/>
          </a:xfrm>
          <a:prstGeom prst="ellipse">
            <a:avLst/>
          </a:prstGeom>
          <a:solidFill>
            <a:srgbClr val="A6815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7" name="椭圆 6"/>
          <p:cNvSpPr/>
          <p:nvPr/>
        </p:nvSpPr>
        <p:spPr>
          <a:xfrm>
            <a:off x="6856920" y="5220968"/>
            <a:ext cx="265917" cy="265917"/>
          </a:xfrm>
          <a:prstGeom prst="ellipse">
            <a:avLst/>
          </a:prstGeom>
          <a:solidFill>
            <a:srgbClr val="7C7C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1155619" y="2655277"/>
            <a:ext cx="4070838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4000"/>
              </a:lnSpc>
            </a:pPr>
            <a:r>
              <a:rPr lang="zh-CN" altLang="en-US" sz="3200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沉没成本：</a:t>
            </a:r>
            <a:r>
              <a:rPr lang="zh-CN" altLang="en-US" sz="2800" b="1" dirty="0">
                <a:solidFill>
                  <a:schemeClr val="accent6">
                    <a:lumMod val="50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当成本已经发生而且无法收回时，这种成本就是沉没成本；其主要用于企业项目的投资决策，在决策时无需考虑。</a:t>
            </a:r>
            <a:endParaRPr lang="en-US" altLang="zh-CN" sz="2800" b="1" dirty="0">
              <a:solidFill>
                <a:schemeClr val="accent6">
                  <a:lumMod val="50000"/>
                </a:schemeClr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</p:txBody>
      </p:sp>
      <p:pic>
        <p:nvPicPr>
          <p:cNvPr id="23" name="图片 22">
            <a:extLst>
              <a:ext uri="{FF2B5EF4-FFF2-40B4-BE49-F238E27FC236}">
                <a16:creationId xmlns="" xmlns:a16="http://schemas.microsoft.com/office/drawing/2014/main" id="{EE717072-FC3E-4778-8D04-5BB72630D24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6126" y="1539903"/>
            <a:ext cx="3989298" cy="4002003"/>
          </a:xfrm>
          <a:prstGeom prst="ellipse">
            <a:avLst/>
          </a:prstGeom>
        </p:spPr>
      </p:pic>
      <p:sp>
        <p:nvSpPr>
          <p:cNvPr id="30" name="流程图: 内部贮存 29">
            <a:extLst>
              <a:ext uri="{FF2B5EF4-FFF2-40B4-BE49-F238E27FC236}">
                <a16:creationId xmlns="" xmlns:a16="http://schemas.microsoft.com/office/drawing/2014/main" id="{26398314-AD3C-48EC-8715-869CCEFB9728}"/>
              </a:ext>
            </a:extLst>
          </p:cNvPr>
          <p:cNvSpPr/>
          <p:nvPr/>
        </p:nvSpPr>
        <p:spPr>
          <a:xfrm>
            <a:off x="1155619" y="901015"/>
            <a:ext cx="4247847" cy="1093409"/>
          </a:xfrm>
          <a:prstGeom prst="flowChartInternalStorage">
            <a:avLst/>
          </a:prstGeom>
          <a:solidFill>
            <a:srgbClr val="2C4947"/>
          </a:solidFill>
          <a:ln>
            <a:solidFill>
              <a:srgbClr val="FAF5E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1" name="文本框 30">
            <a:extLst>
              <a:ext uri="{FF2B5EF4-FFF2-40B4-BE49-F238E27FC236}">
                <a16:creationId xmlns="" xmlns:a16="http://schemas.microsoft.com/office/drawing/2014/main" id="{1733CD63-79CB-4657-9069-8BE43DB23664}"/>
              </a:ext>
            </a:extLst>
          </p:cNvPr>
          <p:cNvSpPr txBox="1"/>
          <p:nvPr/>
        </p:nvSpPr>
        <p:spPr>
          <a:xfrm>
            <a:off x="1882662" y="1054641"/>
            <a:ext cx="3681147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5400" b="1" dirty="0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原理应用</a:t>
            </a:r>
            <a:endParaRPr lang="en-US" altLang="zh-CN" sz="5400" b="1" dirty="0">
              <a:solidFill>
                <a:srgbClr val="FFFF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zh-CN" altLang="en-US" sz="5400" dirty="0">
              <a:solidFill>
                <a:srgbClr val="FAF5EA"/>
              </a:solidFill>
              <a:latin typeface="方正粗黑宋简体" panose="02000000000000000000" pitchFamily="2" charset="-122"/>
              <a:ea typeface="方正粗黑宋简体" panose="02000000000000000000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4990553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window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 amt="19000"/>
          </a:blip>
          <a:tile tx="0" ty="0" sx="30000" sy="3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流程图: 内部贮存 14">
            <a:extLst>
              <a:ext uri="{FF2B5EF4-FFF2-40B4-BE49-F238E27FC236}">
                <a16:creationId xmlns="" xmlns:a16="http://schemas.microsoft.com/office/drawing/2014/main" id="{BBB25430-B0A4-4EBB-ACD3-6BE2B4F8417C}"/>
              </a:ext>
            </a:extLst>
          </p:cNvPr>
          <p:cNvSpPr/>
          <p:nvPr/>
        </p:nvSpPr>
        <p:spPr>
          <a:xfrm>
            <a:off x="6428158" y="600803"/>
            <a:ext cx="4247847" cy="1093409"/>
          </a:xfrm>
          <a:prstGeom prst="flowChartInternalStorage">
            <a:avLst/>
          </a:prstGeom>
          <a:solidFill>
            <a:srgbClr val="2C4947"/>
          </a:solidFill>
          <a:ln>
            <a:solidFill>
              <a:srgbClr val="FAF5E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212" t="651" r="46420" b="99329"/>
          <a:stretch/>
        </p:blipFill>
        <p:spPr>
          <a:xfrm>
            <a:off x="2783112" y="2033718"/>
            <a:ext cx="88900" cy="797"/>
          </a:xfrm>
          <a:custGeom>
            <a:avLst/>
            <a:gdLst>
              <a:gd name="connsiteX0" fmla="*/ 0 w 88900"/>
              <a:gd name="connsiteY0" fmla="*/ 0 h 797"/>
              <a:gd name="connsiteX1" fmla="*/ 88900 w 88900"/>
              <a:gd name="connsiteY1" fmla="*/ 0 h 797"/>
              <a:gd name="connsiteX2" fmla="*/ 88900 w 88900"/>
              <a:gd name="connsiteY2" fmla="*/ 797 h 797"/>
              <a:gd name="connsiteX3" fmla="*/ 0 w 88900"/>
              <a:gd name="connsiteY3" fmla="*/ 797 h 797"/>
              <a:gd name="connsiteX4" fmla="*/ 0 w 88900"/>
              <a:gd name="connsiteY4" fmla="*/ 0 h 7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8900" h="797">
                <a:moveTo>
                  <a:pt x="0" y="0"/>
                </a:moveTo>
                <a:lnTo>
                  <a:pt x="88900" y="0"/>
                </a:lnTo>
                <a:lnTo>
                  <a:pt x="88900" y="797"/>
                </a:lnTo>
                <a:lnTo>
                  <a:pt x="0" y="797"/>
                </a:lnTo>
                <a:lnTo>
                  <a:pt x="0" y="0"/>
                </a:lnTo>
                <a:close/>
              </a:path>
            </a:pathLst>
          </a:cu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114680" y="1974544"/>
            <a:ext cx="2382504" cy="1921426"/>
          </a:xfrm>
          <a:custGeom>
            <a:avLst/>
            <a:gdLst>
              <a:gd name="connsiteX0" fmla="*/ 0 w 4502348"/>
              <a:gd name="connsiteY0" fmla="*/ 0 h 1921426"/>
              <a:gd name="connsiteX1" fmla="*/ 1550363 w 4502348"/>
              <a:gd name="connsiteY1" fmla="*/ 0 h 1921426"/>
              <a:gd name="connsiteX2" fmla="*/ 1550363 w 4502348"/>
              <a:gd name="connsiteY2" fmla="*/ 797 h 1921426"/>
              <a:gd name="connsiteX3" fmla="*/ 1639263 w 4502348"/>
              <a:gd name="connsiteY3" fmla="*/ 797 h 1921426"/>
              <a:gd name="connsiteX4" fmla="*/ 1639263 w 4502348"/>
              <a:gd name="connsiteY4" fmla="*/ 0 h 1921426"/>
              <a:gd name="connsiteX5" fmla="*/ 4502348 w 4502348"/>
              <a:gd name="connsiteY5" fmla="*/ 0 h 1921426"/>
              <a:gd name="connsiteX6" fmla="*/ 4502348 w 4502348"/>
              <a:gd name="connsiteY6" fmla="*/ 1921426 h 1921426"/>
              <a:gd name="connsiteX7" fmla="*/ 1639263 w 4502348"/>
              <a:gd name="connsiteY7" fmla="*/ 1921426 h 1921426"/>
              <a:gd name="connsiteX8" fmla="*/ 1639263 w 4502348"/>
              <a:gd name="connsiteY8" fmla="*/ 9555 h 1921426"/>
              <a:gd name="connsiteX9" fmla="*/ 1550363 w 4502348"/>
              <a:gd name="connsiteY9" fmla="*/ 9555 h 1921426"/>
              <a:gd name="connsiteX10" fmla="*/ 1550363 w 4502348"/>
              <a:gd name="connsiteY10" fmla="*/ 1217801 h 1921426"/>
              <a:gd name="connsiteX11" fmla="*/ 0 w 4502348"/>
              <a:gd name="connsiteY11" fmla="*/ 1217801 h 1921426"/>
              <a:gd name="connsiteX12" fmla="*/ 0 w 4502348"/>
              <a:gd name="connsiteY12" fmla="*/ 0 h 19214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4502348" h="1921426">
                <a:moveTo>
                  <a:pt x="0" y="0"/>
                </a:moveTo>
                <a:lnTo>
                  <a:pt x="1550363" y="0"/>
                </a:lnTo>
                <a:lnTo>
                  <a:pt x="1550363" y="797"/>
                </a:lnTo>
                <a:lnTo>
                  <a:pt x="1639263" y="797"/>
                </a:lnTo>
                <a:lnTo>
                  <a:pt x="1639263" y="0"/>
                </a:lnTo>
                <a:lnTo>
                  <a:pt x="4502348" y="0"/>
                </a:lnTo>
                <a:lnTo>
                  <a:pt x="4502348" y="1921426"/>
                </a:lnTo>
                <a:lnTo>
                  <a:pt x="1639263" y="1921426"/>
                </a:lnTo>
                <a:lnTo>
                  <a:pt x="1639263" y="9555"/>
                </a:lnTo>
                <a:lnTo>
                  <a:pt x="1550363" y="9555"/>
                </a:lnTo>
                <a:lnTo>
                  <a:pt x="1550363" y="1217801"/>
                </a:lnTo>
                <a:lnTo>
                  <a:pt x="0" y="1217801"/>
                </a:lnTo>
                <a:lnTo>
                  <a:pt x="0" y="0"/>
                </a:lnTo>
                <a:close/>
              </a:path>
            </a:pathLst>
          </a:cu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173459" y="1974544"/>
            <a:ext cx="1765214" cy="1209348"/>
          </a:xfrm>
          <a:custGeom>
            <a:avLst/>
            <a:gdLst>
              <a:gd name="connsiteX0" fmla="*/ 0 w 1550363"/>
              <a:gd name="connsiteY0" fmla="*/ 0 h 1270581"/>
              <a:gd name="connsiteX1" fmla="*/ 1550363 w 1550363"/>
              <a:gd name="connsiteY1" fmla="*/ 0 h 1270581"/>
              <a:gd name="connsiteX2" fmla="*/ 1550363 w 1550363"/>
              <a:gd name="connsiteY2" fmla="*/ 1270581 h 1270581"/>
              <a:gd name="connsiteX3" fmla="*/ 0 w 1550363"/>
              <a:gd name="connsiteY3" fmla="*/ 1270581 h 1270581"/>
              <a:gd name="connsiteX4" fmla="*/ 0 w 1550363"/>
              <a:gd name="connsiteY4" fmla="*/ 0 h 12705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550363" h="1270581">
                <a:moveTo>
                  <a:pt x="0" y="0"/>
                </a:moveTo>
                <a:lnTo>
                  <a:pt x="1550363" y="0"/>
                </a:lnTo>
                <a:lnTo>
                  <a:pt x="1550363" y="1270581"/>
                </a:lnTo>
                <a:lnTo>
                  <a:pt x="0" y="1270581"/>
                </a:lnTo>
                <a:lnTo>
                  <a:pt x="0" y="0"/>
                </a:lnTo>
                <a:close/>
              </a:path>
            </a:pathLst>
          </a:cu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982400" y="3922743"/>
            <a:ext cx="1905640" cy="1921426"/>
          </a:xfrm>
          <a:custGeom>
            <a:avLst/>
            <a:gdLst>
              <a:gd name="connsiteX0" fmla="*/ 0 w 2863085"/>
              <a:gd name="connsiteY0" fmla="*/ 0 h 1934684"/>
              <a:gd name="connsiteX1" fmla="*/ 2863085 w 2863085"/>
              <a:gd name="connsiteY1" fmla="*/ 0 h 1934684"/>
              <a:gd name="connsiteX2" fmla="*/ 2863085 w 2863085"/>
              <a:gd name="connsiteY2" fmla="*/ 1934684 h 1934684"/>
              <a:gd name="connsiteX3" fmla="*/ 0 w 2863085"/>
              <a:gd name="connsiteY3" fmla="*/ 1934684 h 1934684"/>
              <a:gd name="connsiteX4" fmla="*/ 0 w 2863085"/>
              <a:gd name="connsiteY4" fmla="*/ 0 h 19346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863085" h="1934684">
                <a:moveTo>
                  <a:pt x="0" y="0"/>
                </a:moveTo>
                <a:lnTo>
                  <a:pt x="2863085" y="0"/>
                </a:lnTo>
                <a:lnTo>
                  <a:pt x="2863085" y="1934684"/>
                </a:lnTo>
                <a:lnTo>
                  <a:pt x="0" y="1934684"/>
                </a:lnTo>
                <a:lnTo>
                  <a:pt x="0" y="0"/>
                </a:lnTo>
                <a:close/>
              </a:path>
            </a:pathLst>
          </a:cu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22460" y="3321328"/>
            <a:ext cx="3752261" cy="2522842"/>
          </a:xfrm>
          <a:custGeom>
            <a:avLst/>
            <a:gdLst>
              <a:gd name="connsiteX0" fmla="*/ 0 w 1550363"/>
              <a:gd name="connsiteY0" fmla="*/ 0 h 1267024"/>
              <a:gd name="connsiteX1" fmla="*/ 1550363 w 1550363"/>
              <a:gd name="connsiteY1" fmla="*/ 0 h 1267024"/>
              <a:gd name="connsiteX2" fmla="*/ 1550363 w 1550363"/>
              <a:gd name="connsiteY2" fmla="*/ 1267024 h 1267024"/>
              <a:gd name="connsiteX3" fmla="*/ 0 w 1550363"/>
              <a:gd name="connsiteY3" fmla="*/ 1267024 h 1267024"/>
              <a:gd name="connsiteX4" fmla="*/ 0 w 1550363"/>
              <a:gd name="connsiteY4" fmla="*/ 0 h 12670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550363" h="1267024">
                <a:moveTo>
                  <a:pt x="0" y="0"/>
                </a:moveTo>
                <a:lnTo>
                  <a:pt x="1550363" y="0"/>
                </a:lnTo>
                <a:lnTo>
                  <a:pt x="1550363" y="1267024"/>
                </a:lnTo>
                <a:lnTo>
                  <a:pt x="0" y="1267024"/>
                </a:lnTo>
                <a:lnTo>
                  <a:pt x="0" y="0"/>
                </a:lnTo>
                <a:close/>
              </a:path>
            </a:pathLst>
          </a:custGeom>
        </p:spPr>
      </p:pic>
      <p:pic>
        <p:nvPicPr>
          <p:cNvPr id="7" name="图片 6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212" t="100001" r="46420" b="-929"/>
          <a:stretch/>
        </p:blipFill>
        <p:spPr>
          <a:xfrm>
            <a:off x="2783112" y="5978727"/>
            <a:ext cx="88900" cy="36838"/>
          </a:xfrm>
          <a:custGeom>
            <a:avLst/>
            <a:gdLst>
              <a:gd name="connsiteX0" fmla="*/ 0 w 88900"/>
              <a:gd name="connsiteY0" fmla="*/ 0 h 36838"/>
              <a:gd name="connsiteX1" fmla="*/ 88900 w 88900"/>
              <a:gd name="connsiteY1" fmla="*/ 0 h 36838"/>
              <a:gd name="connsiteX2" fmla="*/ 88900 w 88900"/>
              <a:gd name="connsiteY2" fmla="*/ 36838 h 36838"/>
              <a:gd name="connsiteX3" fmla="*/ 0 w 88900"/>
              <a:gd name="connsiteY3" fmla="*/ 36838 h 36838"/>
              <a:gd name="connsiteX4" fmla="*/ 0 w 88900"/>
              <a:gd name="connsiteY4" fmla="*/ 0 h 368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8900" h="36838">
                <a:moveTo>
                  <a:pt x="0" y="0"/>
                </a:moveTo>
                <a:lnTo>
                  <a:pt x="88900" y="0"/>
                </a:lnTo>
                <a:lnTo>
                  <a:pt x="88900" y="36838"/>
                </a:lnTo>
                <a:lnTo>
                  <a:pt x="0" y="36838"/>
                </a:lnTo>
                <a:lnTo>
                  <a:pt x="0" y="0"/>
                </a:lnTo>
                <a:close/>
              </a:path>
            </a:pathLst>
          </a:custGeom>
        </p:spPr>
      </p:pic>
      <p:sp>
        <p:nvSpPr>
          <p:cNvPr id="22" name="文本框 21">
            <a:extLst>
              <a:ext uri="{FF2B5EF4-FFF2-40B4-BE49-F238E27FC236}">
                <a16:creationId xmlns="" xmlns:a16="http://schemas.microsoft.com/office/drawing/2014/main" id="{259CEDEB-92A1-4414-BFC5-81B85210DF45}"/>
              </a:ext>
            </a:extLst>
          </p:cNvPr>
          <p:cNvSpPr txBox="1"/>
          <p:nvPr/>
        </p:nvSpPr>
        <p:spPr>
          <a:xfrm>
            <a:off x="7171176" y="716977"/>
            <a:ext cx="350482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5400" b="1" dirty="0" smtClean="0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原理解析</a:t>
            </a:r>
            <a:endParaRPr lang="zh-CN" altLang="en-US" sz="4000" b="1" dirty="0">
              <a:solidFill>
                <a:srgbClr val="FFFF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4" name="文本框 23">
            <a:extLst>
              <a:ext uri="{FF2B5EF4-FFF2-40B4-BE49-F238E27FC236}">
                <a16:creationId xmlns="" xmlns:a16="http://schemas.microsoft.com/office/drawing/2014/main" id="{2B465A0D-B43E-4F9E-AE43-3E6C333E9702}"/>
              </a:ext>
            </a:extLst>
          </p:cNvPr>
          <p:cNvSpPr txBox="1"/>
          <p:nvPr/>
        </p:nvSpPr>
        <p:spPr>
          <a:xfrm>
            <a:off x="6324876" y="1748117"/>
            <a:ext cx="5579909" cy="41960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ts val="4000"/>
              </a:lnSpc>
              <a:buFont typeface="Wingdings" panose="05000000000000000000" pitchFamily="2" charset="2"/>
              <a:buChar char="l"/>
            </a:pPr>
            <a:r>
              <a:rPr lang="zh-CN" altLang="en-US" sz="2400" b="1" dirty="0">
                <a:solidFill>
                  <a:schemeClr val="accent6">
                    <a:lumMod val="50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</a:t>
            </a:r>
            <a:r>
              <a:rPr lang="zh-CN" altLang="en-US" sz="2400" b="1" dirty="0" smtClean="0">
                <a:solidFill>
                  <a:schemeClr val="accent6">
                    <a:lumMod val="50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很多</a:t>
            </a:r>
            <a:r>
              <a:rPr lang="zh-CN" altLang="en-US" sz="2400" b="1" dirty="0">
                <a:solidFill>
                  <a:schemeClr val="accent6">
                    <a:lumMod val="50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时候，我们不是跟“事”过不去，而是跟“心”过不去；</a:t>
            </a:r>
            <a:endParaRPr lang="en-US" altLang="zh-CN" sz="2400" b="1" dirty="0">
              <a:solidFill>
                <a:schemeClr val="accent6">
                  <a:lumMod val="50000"/>
                </a:schemeClr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pPr marL="342900" indent="-342900">
              <a:lnSpc>
                <a:spcPts val="4000"/>
              </a:lnSpc>
              <a:buFont typeface="Wingdings" panose="05000000000000000000" pitchFamily="2" charset="2"/>
              <a:buChar char="l"/>
            </a:pPr>
            <a:r>
              <a:rPr lang="zh-CN" altLang="en-US" sz="2400" b="1" dirty="0" smtClean="0">
                <a:solidFill>
                  <a:schemeClr val="accent6">
                    <a:lumMod val="50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其实，人</a:t>
            </a:r>
            <a:r>
              <a:rPr lang="zh-CN" altLang="en-US" sz="2400" b="1" dirty="0">
                <a:solidFill>
                  <a:schemeClr val="accent6">
                    <a:lumMod val="50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不是靠心情活着，而是靠心态</a:t>
            </a:r>
            <a:r>
              <a:rPr lang="zh-CN" altLang="en-US" sz="2400" b="1" dirty="0" smtClean="0">
                <a:solidFill>
                  <a:schemeClr val="accent6">
                    <a:lumMod val="50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活着；</a:t>
            </a:r>
            <a:endParaRPr lang="en-US" altLang="zh-CN" sz="2400" b="1" dirty="0" smtClean="0">
              <a:solidFill>
                <a:schemeClr val="accent6">
                  <a:lumMod val="50000"/>
                </a:schemeClr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pPr marL="342900" indent="-342900">
              <a:lnSpc>
                <a:spcPts val="4000"/>
              </a:lnSpc>
              <a:buFont typeface="Wingdings" panose="05000000000000000000" pitchFamily="2" charset="2"/>
              <a:buChar char="l"/>
            </a:pPr>
            <a:r>
              <a:rPr lang="en-US" altLang="zh-CN" sz="2400" b="1" dirty="0" smtClean="0">
                <a:solidFill>
                  <a:schemeClr val="accent6">
                    <a:lumMod val="50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</a:t>
            </a:r>
            <a:r>
              <a:rPr lang="zh-CN" altLang="en-US" sz="2400" b="1" dirty="0" smtClean="0">
                <a:solidFill>
                  <a:schemeClr val="accent6">
                    <a:lumMod val="50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心态就是</a:t>
            </a:r>
            <a:r>
              <a:rPr lang="zh-CN" altLang="en-US" sz="2400" b="1" dirty="0">
                <a:solidFill>
                  <a:schemeClr val="accent6">
                    <a:lumMod val="50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你怎么思考？用什么思维方式？因为思维方式决定行为方式！</a:t>
            </a:r>
            <a:endParaRPr lang="en-US" altLang="zh-CN" sz="2400" b="1" dirty="0">
              <a:solidFill>
                <a:schemeClr val="accent6">
                  <a:lumMod val="50000"/>
                </a:schemeClr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pPr>
              <a:lnSpc>
                <a:spcPts val="4000"/>
              </a:lnSpc>
            </a:pPr>
            <a:endParaRPr lang="en-US" altLang="zh-CN" sz="2400" b="1" dirty="0">
              <a:solidFill>
                <a:schemeClr val="accent6">
                  <a:lumMod val="50000"/>
                </a:schemeClr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pPr>
              <a:lnSpc>
                <a:spcPts val="4000"/>
              </a:lnSpc>
            </a:pPr>
            <a:r>
              <a:rPr lang="zh-CN" altLang="en-US" sz="2400" b="1" dirty="0" smtClean="0">
                <a:solidFill>
                  <a:srgbClr val="C0000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那么，站</a:t>
            </a:r>
            <a:r>
              <a:rPr lang="zh-CN" altLang="en-US" sz="2400" b="1" dirty="0">
                <a:solidFill>
                  <a:srgbClr val="C0000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在经济学的角度我们怎么看呢？</a:t>
            </a:r>
          </a:p>
        </p:txBody>
      </p:sp>
      <p:cxnSp>
        <p:nvCxnSpPr>
          <p:cNvPr id="25" name="直接连接符 24">
            <a:extLst>
              <a:ext uri="{FF2B5EF4-FFF2-40B4-BE49-F238E27FC236}">
                <a16:creationId xmlns="" xmlns:a16="http://schemas.microsoft.com/office/drawing/2014/main" id="{4FEDD0B2-9C36-4D35-94A7-7D3F105E5BCC}"/>
              </a:ext>
            </a:extLst>
          </p:cNvPr>
          <p:cNvCxnSpPr/>
          <p:nvPr/>
        </p:nvCxnSpPr>
        <p:spPr>
          <a:xfrm>
            <a:off x="6146905" y="1888635"/>
            <a:ext cx="0" cy="3835802"/>
          </a:xfrm>
          <a:prstGeom prst="line">
            <a:avLst/>
          </a:prstGeom>
          <a:solidFill>
            <a:srgbClr val="3DBCC0"/>
          </a:solidFill>
          <a:ln w="9525">
            <a:solidFill>
              <a:srgbClr val="11817F"/>
            </a:solidFill>
            <a:prstDash val="sysDash"/>
            <a:miter lim="800000"/>
            <a:headEnd/>
            <a:tailEnd/>
          </a:ln>
        </p:spPr>
      </p:cxnSp>
    </p:spTree>
    <p:extLst>
      <p:ext uri="{BB962C8B-B14F-4D97-AF65-F5344CB8AC3E}">
        <p14:creationId xmlns:p14="http://schemas.microsoft.com/office/powerpoint/2010/main" val="2319089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 amt="19000"/>
          </a:blip>
          <a:tile tx="0" ty="0" sx="20000" sy="2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流程图: 内部贮存 11">
            <a:extLst>
              <a:ext uri="{FF2B5EF4-FFF2-40B4-BE49-F238E27FC236}">
                <a16:creationId xmlns="" xmlns:a16="http://schemas.microsoft.com/office/drawing/2014/main" id="{EAFD3EC8-FC0B-49A2-86DE-8689C3E5CA0F}"/>
              </a:ext>
            </a:extLst>
          </p:cNvPr>
          <p:cNvSpPr/>
          <p:nvPr/>
        </p:nvSpPr>
        <p:spPr>
          <a:xfrm>
            <a:off x="1362225" y="795155"/>
            <a:ext cx="4247847" cy="1093409"/>
          </a:xfrm>
          <a:prstGeom prst="flowChartInternalStorage">
            <a:avLst/>
          </a:prstGeom>
          <a:solidFill>
            <a:srgbClr val="2C4947"/>
          </a:solidFill>
          <a:ln>
            <a:solidFill>
              <a:srgbClr val="FAF5E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矩形 7"/>
          <p:cNvSpPr/>
          <p:nvPr/>
        </p:nvSpPr>
        <p:spPr>
          <a:xfrm>
            <a:off x="5853792" y="3366914"/>
            <a:ext cx="1764603" cy="980335"/>
          </a:xfrm>
          <a:prstGeom prst="rect">
            <a:avLst/>
          </a:pr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11" name="矩形 10"/>
          <p:cNvSpPr/>
          <p:nvPr/>
        </p:nvSpPr>
        <p:spPr>
          <a:xfrm>
            <a:off x="9912380" y="4753762"/>
            <a:ext cx="1823423" cy="980335"/>
          </a:xfrm>
          <a:prstGeom prst="rect">
            <a:avLst/>
          </a:pr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5" name="文本框 4">
            <a:extLst>
              <a:ext uri="{FF2B5EF4-FFF2-40B4-BE49-F238E27FC236}">
                <a16:creationId xmlns="" xmlns:a16="http://schemas.microsoft.com/office/drawing/2014/main" id="{2718B2B2-BF31-4BCD-B2C3-7B7FE67DC0DF}"/>
              </a:ext>
            </a:extLst>
          </p:cNvPr>
          <p:cNvSpPr txBox="1"/>
          <p:nvPr/>
        </p:nvSpPr>
        <p:spPr>
          <a:xfrm>
            <a:off x="2129557" y="919789"/>
            <a:ext cx="329958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5400" b="1" dirty="0" smtClean="0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原理解析</a:t>
            </a:r>
            <a:endParaRPr lang="zh-CN" altLang="en-US" sz="5400" b="1" dirty="0">
              <a:solidFill>
                <a:srgbClr val="FFFF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" name="文本框 14">
            <a:extLst>
              <a:ext uri="{FF2B5EF4-FFF2-40B4-BE49-F238E27FC236}">
                <a16:creationId xmlns="" xmlns:a16="http://schemas.microsoft.com/office/drawing/2014/main" id="{6EA4C5C3-745E-4970-9E40-2F71FBA11845}"/>
              </a:ext>
            </a:extLst>
          </p:cNvPr>
          <p:cNvSpPr txBox="1"/>
          <p:nvPr/>
        </p:nvSpPr>
        <p:spPr>
          <a:xfrm>
            <a:off x="958361" y="2233247"/>
            <a:ext cx="5055577" cy="41960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4000"/>
              </a:lnSpc>
            </a:pPr>
            <a:r>
              <a:rPr lang="zh-CN" altLang="en-US" sz="3200" b="1" dirty="0">
                <a:solidFill>
                  <a:srgbClr val="C0000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沉没成本告诉我们</a:t>
            </a:r>
            <a:r>
              <a:rPr lang="en-US" altLang="zh-CN" sz="3200" b="1" dirty="0">
                <a:solidFill>
                  <a:srgbClr val="C0000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——</a:t>
            </a:r>
          </a:p>
          <a:p>
            <a:pPr marL="342900" indent="-342900">
              <a:lnSpc>
                <a:spcPts val="4000"/>
              </a:lnSpc>
              <a:buFont typeface="Wingdings" panose="05000000000000000000" pitchFamily="2" charset="2"/>
              <a:buChar char="l"/>
            </a:pPr>
            <a:r>
              <a:rPr lang="zh-CN" altLang="en-US" sz="2400" b="1" dirty="0">
                <a:solidFill>
                  <a:schemeClr val="accent6">
                    <a:lumMod val="50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当成本（事情）已经发生而且无法收回（挽回）时，这种成本就是沉没成本，决策时无需考虑；</a:t>
            </a:r>
            <a:endParaRPr lang="en-US" altLang="zh-CN" sz="2400" b="1" dirty="0">
              <a:solidFill>
                <a:schemeClr val="accent6">
                  <a:lumMod val="50000"/>
                </a:schemeClr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pPr marL="342900" indent="-342900">
              <a:lnSpc>
                <a:spcPts val="4000"/>
              </a:lnSpc>
              <a:buFont typeface="Wingdings" panose="05000000000000000000" pitchFamily="2" charset="2"/>
              <a:buChar char="l"/>
            </a:pPr>
            <a:r>
              <a:rPr lang="zh-CN" altLang="en-US" sz="2400" b="1" dirty="0">
                <a:solidFill>
                  <a:schemeClr val="accent6">
                    <a:lumMod val="50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过去的已然过去，“彩云易散，覆水难收”；</a:t>
            </a:r>
            <a:endParaRPr lang="en-US" altLang="zh-CN" sz="2400" b="1" dirty="0">
              <a:solidFill>
                <a:schemeClr val="accent6">
                  <a:lumMod val="50000"/>
                </a:schemeClr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pPr marL="342900" indent="-342900">
              <a:lnSpc>
                <a:spcPts val="4000"/>
              </a:lnSpc>
              <a:buFont typeface="Wingdings" panose="05000000000000000000" pitchFamily="2" charset="2"/>
              <a:buChar char="l"/>
            </a:pPr>
            <a:r>
              <a:rPr lang="zh-CN" altLang="en-US" sz="2400" b="1" dirty="0">
                <a:solidFill>
                  <a:schemeClr val="accent6">
                    <a:lumMod val="50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都已变成了收不回的“沉没成本”！</a:t>
            </a:r>
          </a:p>
        </p:txBody>
      </p:sp>
      <p:pic>
        <p:nvPicPr>
          <p:cNvPr id="51" name="图片 50">
            <a:extLst>
              <a:ext uri="{FF2B5EF4-FFF2-40B4-BE49-F238E27FC236}">
                <a16:creationId xmlns="" xmlns:a16="http://schemas.microsoft.com/office/drawing/2014/main" id="{0C52FA26-AA8C-47B5-82F1-D8056CC46B9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68310" y="871259"/>
            <a:ext cx="4397976" cy="5278241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AF5EA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856894479"/>
      </p:ext>
    </p:extLst>
  </p:cSld>
  <p:clrMapOvr>
    <a:masterClrMapping/>
  </p:clrMapOvr>
  <p:transition spd="slow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 amt="19000"/>
          </a:blip>
          <a:tile tx="0" ty="0" sx="20000" sy="2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7388303" y="178503"/>
            <a:ext cx="2493889" cy="2382437"/>
            <a:chOff x="5331279" y="1551998"/>
            <a:chExt cx="1451429" cy="1601352"/>
          </a:xfrm>
        </p:grpSpPr>
        <p:grpSp>
          <p:nvGrpSpPr>
            <p:cNvPr id="5" name="组合 4"/>
            <p:cNvGrpSpPr/>
            <p:nvPr/>
          </p:nvGrpSpPr>
          <p:grpSpPr>
            <a:xfrm>
              <a:off x="5331279" y="1551998"/>
              <a:ext cx="1451429" cy="1601352"/>
              <a:chOff x="1959429" y="4325257"/>
              <a:chExt cx="1451429" cy="1601352"/>
            </a:xfrm>
          </p:grpSpPr>
          <p:sp>
            <p:nvSpPr>
              <p:cNvPr id="6" name="等腰三角形 5"/>
              <p:cNvSpPr/>
              <p:nvPr/>
            </p:nvSpPr>
            <p:spPr>
              <a:xfrm>
                <a:off x="1959430" y="4325257"/>
                <a:ext cx="1451428" cy="799659"/>
              </a:xfrm>
              <a:prstGeom prst="triangle">
                <a:avLst/>
              </a:prstGeom>
              <a:solidFill>
                <a:srgbClr val="2C494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7" name="等腰三角形 6"/>
              <p:cNvSpPr/>
              <p:nvPr/>
            </p:nvSpPr>
            <p:spPr>
              <a:xfrm flipV="1">
                <a:off x="1959429" y="5126950"/>
                <a:ext cx="1451428" cy="799659"/>
              </a:xfrm>
              <a:prstGeom prst="triangle">
                <a:avLst/>
              </a:prstGeom>
              <a:solidFill>
                <a:srgbClr val="A6815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8" name="文本框 7"/>
            <p:cNvSpPr txBox="1"/>
            <p:nvPr/>
          </p:nvSpPr>
          <p:spPr>
            <a:xfrm>
              <a:off x="5674862" y="1870437"/>
              <a:ext cx="764263" cy="51717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>
                <a:defRPr sz="6600">
                  <a:solidFill>
                    <a:srgbClr val="2C4947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 lvl="0"/>
              <a:r>
                <a:rPr lang="zh-CN" altLang="en-US" sz="4400" b="1" dirty="0">
                  <a:solidFill>
                    <a:srgbClr val="FFFF00"/>
                  </a:solidFill>
                </a:rPr>
                <a:t>启示</a:t>
              </a:r>
            </a:p>
          </p:txBody>
        </p:sp>
        <p:sp>
          <p:nvSpPr>
            <p:cNvPr id="9" name="文本框 8"/>
            <p:cNvSpPr txBox="1"/>
            <p:nvPr/>
          </p:nvSpPr>
          <p:spPr>
            <a:xfrm>
              <a:off x="5928969" y="2387615"/>
              <a:ext cx="281001" cy="51717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>
                <a:defRPr sz="2800" b="1">
                  <a:solidFill>
                    <a:srgbClr val="E3E7C6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en-US" altLang="zh-CN" sz="4400" dirty="0">
                  <a:solidFill>
                    <a:srgbClr val="FFFF00"/>
                  </a:solidFill>
                  <a:latin typeface="方正粗黑宋简体" panose="02000000000000000000" pitchFamily="2" charset="-122"/>
                  <a:ea typeface="方正粗黑宋简体" panose="02000000000000000000" pitchFamily="2" charset="-122"/>
                </a:rPr>
                <a:t>1</a:t>
              </a:r>
              <a:endParaRPr lang="zh-CN" altLang="en-US" sz="4400" dirty="0">
                <a:solidFill>
                  <a:srgbClr val="FFFF00"/>
                </a:solidFill>
                <a:latin typeface="方正粗黑宋简体" panose="02000000000000000000" pitchFamily="2" charset="-122"/>
                <a:ea typeface="方正粗黑宋简体" panose="02000000000000000000" pitchFamily="2" charset="-122"/>
              </a:endParaRPr>
            </a:p>
          </p:txBody>
        </p:sp>
      </p:grpSp>
      <p:sp>
        <p:nvSpPr>
          <p:cNvPr id="19" name="任意多边形: 形状 18"/>
          <p:cNvSpPr/>
          <p:nvPr/>
        </p:nvSpPr>
        <p:spPr>
          <a:xfrm>
            <a:off x="5532810" y="2890056"/>
            <a:ext cx="299692" cy="2980907"/>
          </a:xfrm>
          <a:custGeom>
            <a:avLst/>
            <a:gdLst>
              <a:gd name="connsiteX0" fmla="*/ 0 w 234232"/>
              <a:gd name="connsiteY0" fmla="*/ 0 h 2386734"/>
              <a:gd name="connsiteX1" fmla="*/ 234232 w 234232"/>
              <a:gd name="connsiteY1" fmla="*/ 0 h 2386734"/>
              <a:gd name="connsiteX2" fmla="*/ 234232 w 234232"/>
              <a:gd name="connsiteY2" fmla="*/ 30599 h 2386734"/>
              <a:gd name="connsiteX3" fmla="*/ 19931 w 234232"/>
              <a:gd name="connsiteY3" fmla="*/ 30599 h 2386734"/>
              <a:gd name="connsiteX4" fmla="*/ 19931 w 234232"/>
              <a:gd name="connsiteY4" fmla="*/ 2357716 h 2386734"/>
              <a:gd name="connsiteX5" fmla="*/ 234232 w 234232"/>
              <a:gd name="connsiteY5" fmla="*/ 2357716 h 2386734"/>
              <a:gd name="connsiteX6" fmla="*/ 234232 w 234232"/>
              <a:gd name="connsiteY6" fmla="*/ 2386734 h 2386734"/>
              <a:gd name="connsiteX7" fmla="*/ 0 w 234232"/>
              <a:gd name="connsiteY7" fmla="*/ 2386734 h 2386734"/>
              <a:gd name="connsiteX8" fmla="*/ 0 w 234232"/>
              <a:gd name="connsiteY8" fmla="*/ 0 h 23867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34232" h="2386734">
                <a:moveTo>
                  <a:pt x="0" y="0"/>
                </a:moveTo>
                <a:lnTo>
                  <a:pt x="234232" y="0"/>
                </a:lnTo>
                <a:lnTo>
                  <a:pt x="234232" y="30599"/>
                </a:lnTo>
                <a:lnTo>
                  <a:pt x="19931" y="30599"/>
                </a:lnTo>
                <a:lnTo>
                  <a:pt x="19931" y="2357716"/>
                </a:lnTo>
                <a:lnTo>
                  <a:pt x="234232" y="2357716"/>
                </a:lnTo>
                <a:lnTo>
                  <a:pt x="234232" y="2386734"/>
                </a:lnTo>
                <a:lnTo>
                  <a:pt x="0" y="2386734"/>
                </a:lnTo>
                <a:lnTo>
                  <a:pt x="0" y="0"/>
                </a:lnTo>
                <a:close/>
              </a:path>
            </a:pathLst>
          </a:custGeom>
          <a:solidFill>
            <a:srgbClr val="A6815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任意多边形: 形状 17"/>
          <p:cNvSpPr/>
          <p:nvPr/>
        </p:nvSpPr>
        <p:spPr>
          <a:xfrm>
            <a:off x="11609592" y="2890055"/>
            <a:ext cx="299692" cy="2980907"/>
          </a:xfrm>
          <a:custGeom>
            <a:avLst/>
            <a:gdLst>
              <a:gd name="connsiteX0" fmla="*/ 0 w 221549"/>
              <a:gd name="connsiteY0" fmla="*/ 0 h 2386734"/>
              <a:gd name="connsiteX1" fmla="*/ 221549 w 221549"/>
              <a:gd name="connsiteY1" fmla="*/ 0 h 2386734"/>
              <a:gd name="connsiteX2" fmla="*/ 221549 w 221549"/>
              <a:gd name="connsiteY2" fmla="*/ 2386734 h 2386734"/>
              <a:gd name="connsiteX3" fmla="*/ 0 w 221549"/>
              <a:gd name="connsiteY3" fmla="*/ 2386734 h 2386734"/>
              <a:gd name="connsiteX4" fmla="*/ 0 w 221549"/>
              <a:gd name="connsiteY4" fmla="*/ 2357716 h 2386734"/>
              <a:gd name="connsiteX5" fmla="*/ 201618 w 221549"/>
              <a:gd name="connsiteY5" fmla="*/ 2357716 h 2386734"/>
              <a:gd name="connsiteX6" fmla="*/ 201618 w 221549"/>
              <a:gd name="connsiteY6" fmla="*/ 30599 h 2386734"/>
              <a:gd name="connsiteX7" fmla="*/ 0 w 221549"/>
              <a:gd name="connsiteY7" fmla="*/ 30599 h 2386734"/>
              <a:gd name="connsiteX8" fmla="*/ 0 w 221549"/>
              <a:gd name="connsiteY8" fmla="*/ 0 h 23867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21549" h="2386734">
                <a:moveTo>
                  <a:pt x="0" y="0"/>
                </a:moveTo>
                <a:lnTo>
                  <a:pt x="221549" y="0"/>
                </a:lnTo>
                <a:lnTo>
                  <a:pt x="221549" y="2386734"/>
                </a:lnTo>
                <a:lnTo>
                  <a:pt x="0" y="2386734"/>
                </a:lnTo>
                <a:lnTo>
                  <a:pt x="0" y="2357716"/>
                </a:lnTo>
                <a:lnTo>
                  <a:pt x="201618" y="2357716"/>
                </a:lnTo>
                <a:lnTo>
                  <a:pt x="201618" y="30599"/>
                </a:lnTo>
                <a:lnTo>
                  <a:pt x="0" y="30599"/>
                </a:lnTo>
                <a:lnTo>
                  <a:pt x="0" y="0"/>
                </a:lnTo>
                <a:close/>
              </a:path>
            </a:pathLst>
          </a:custGeom>
          <a:solidFill>
            <a:srgbClr val="A6815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矩形 24"/>
          <p:cNvSpPr/>
          <p:nvPr/>
        </p:nvSpPr>
        <p:spPr>
          <a:xfrm>
            <a:off x="5682656" y="3024554"/>
            <a:ext cx="5926936" cy="23023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lnSpc>
                <a:spcPts val="4500"/>
              </a:lnSpc>
              <a:buFont typeface="Wingdings" panose="05000000000000000000" pitchFamily="2" charset="2"/>
              <a:buChar char="l"/>
            </a:pPr>
            <a:r>
              <a:rPr lang="zh-CN" altLang="en-US" sz="2400" b="1" dirty="0">
                <a:solidFill>
                  <a:schemeClr val="accent6">
                    <a:lumMod val="50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如果一段路走了很久依然看不到希望，那就改变方向；</a:t>
            </a:r>
            <a:endParaRPr lang="en-US" altLang="zh-CN" sz="2400" b="1" dirty="0">
              <a:solidFill>
                <a:schemeClr val="accent6">
                  <a:lumMod val="50000"/>
                </a:schemeClr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pPr marL="342900" indent="-342900">
              <a:lnSpc>
                <a:spcPts val="4500"/>
              </a:lnSpc>
              <a:buFont typeface="Wingdings" panose="05000000000000000000" pitchFamily="2" charset="2"/>
              <a:buChar char="l"/>
            </a:pPr>
            <a:r>
              <a:rPr lang="zh-CN" altLang="en-US" sz="2400" b="1" dirty="0">
                <a:solidFill>
                  <a:schemeClr val="accent6">
                    <a:lumMod val="50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如果一个人交往了很久依然看不到真诚，那就主动离开。</a:t>
            </a:r>
            <a:endParaRPr lang="zh-CN" altLang="en-US" sz="2400" b="1" dirty="0">
              <a:solidFill>
                <a:srgbClr val="2C4947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</p:txBody>
      </p:sp>
      <p:pic>
        <p:nvPicPr>
          <p:cNvPr id="13" name="图片 12">
            <a:extLst>
              <a:ext uri="{FF2B5EF4-FFF2-40B4-BE49-F238E27FC236}">
                <a16:creationId xmlns="" xmlns:a16="http://schemas.microsoft.com/office/drawing/2014/main" id="{3D933F87-8651-4810-9F39-5CA8D157E36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61624" y="1718840"/>
            <a:ext cx="4762500" cy="357187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2225350624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2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 amt="19000"/>
          </a:blip>
          <a:tile tx="0" ty="0" sx="20000" sy="2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7467432" y="382280"/>
            <a:ext cx="2493889" cy="2382437"/>
            <a:chOff x="5331279" y="1551998"/>
            <a:chExt cx="1451429" cy="1601352"/>
          </a:xfrm>
        </p:grpSpPr>
        <p:grpSp>
          <p:nvGrpSpPr>
            <p:cNvPr id="5" name="组合 4"/>
            <p:cNvGrpSpPr/>
            <p:nvPr/>
          </p:nvGrpSpPr>
          <p:grpSpPr>
            <a:xfrm>
              <a:off x="5331279" y="1551998"/>
              <a:ext cx="1451429" cy="1601352"/>
              <a:chOff x="1959429" y="4325257"/>
              <a:chExt cx="1451429" cy="1601352"/>
            </a:xfrm>
          </p:grpSpPr>
          <p:sp>
            <p:nvSpPr>
              <p:cNvPr id="6" name="等腰三角形 5"/>
              <p:cNvSpPr/>
              <p:nvPr/>
            </p:nvSpPr>
            <p:spPr>
              <a:xfrm>
                <a:off x="1959430" y="4325257"/>
                <a:ext cx="1451428" cy="799659"/>
              </a:xfrm>
              <a:prstGeom prst="triangle">
                <a:avLst/>
              </a:prstGeom>
              <a:solidFill>
                <a:srgbClr val="2C494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7" name="等腰三角形 6"/>
              <p:cNvSpPr/>
              <p:nvPr/>
            </p:nvSpPr>
            <p:spPr>
              <a:xfrm flipV="1">
                <a:off x="1959429" y="5126950"/>
                <a:ext cx="1451428" cy="799659"/>
              </a:xfrm>
              <a:prstGeom prst="triangle">
                <a:avLst/>
              </a:prstGeom>
              <a:solidFill>
                <a:srgbClr val="A6815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8" name="文本框 7"/>
            <p:cNvSpPr txBox="1"/>
            <p:nvPr/>
          </p:nvSpPr>
          <p:spPr>
            <a:xfrm>
              <a:off x="5645008" y="1834280"/>
              <a:ext cx="764263" cy="51717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>
                <a:defRPr sz="6600">
                  <a:solidFill>
                    <a:srgbClr val="2C4947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 lvl="0"/>
              <a:r>
                <a:rPr lang="zh-CN" altLang="en-US" sz="4400" b="1" dirty="0">
                  <a:solidFill>
                    <a:srgbClr val="FFFF00"/>
                  </a:solidFill>
                </a:rPr>
                <a:t>启示</a:t>
              </a:r>
            </a:p>
          </p:txBody>
        </p:sp>
        <p:sp>
          <p:nvSpPr>
            <p:cNvPr id="9" name="文本框 8"/>
            <p:cNvSpPr txBox="1"/>
            <p:nvPr/>
          </p:nvSpPr>
          <p:spPr>
            <a:xfrm>
              <a:off x="5908562" y="2353691"/>
              <a:ext cx="281001" cy="51717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>
                <a:defRPr sz="2800" b="1">
                  <a:solidFill>
                    <a:srgbClr val="E3E7C6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en-US" altLang="zh-CN" sz="4400" dirty="0">
                  <a:solidFill>
                    <a:srgbClr val="FFFF00"/>
                  </a:solidFill>
                  <a:latin typeface="方正粗黑宋简体" panose="02000000000000000000" pitchFamily="2" charset="-122"/>
                  <a:ea typeface="方正粗黑宋简体" panose="02000000000000000000" pitchFamily="2" charset="-122"/>
                </a:rPr>
                <a:t>2</a:t>
              </a:r>
              <a:endParaRPr lang="zh-CN" altLang="en-US" sz="4400" dirty="0">
                <a:solidFill>
                  <a:srgbClr val="FFFF00"/>
                </a:solidFill>
                <a:latin typeface="方正粗黑宋简体" panose="02000000000000000000" pitchFamily="2" charset="-122"/>
                <a:ea typeface="方正粗黑宋简体" panose="02000000000000000000" pitchFamily="2" charset="-122"/>
              </a:endParaRPr>
            </a:p>
          </p:txBody>
        </p:sp>
      </p:grpSp>
      <p:sp>
        <p:nvSpPr>
          <p:cNvPr id="19" name="任意多边形: 形状 18"/>
          <p:cNvSpPr/>
          <p:nvPr/>
        </p:nvSpPr>
        <p:spPr>
          <a:xfrm>
            <a:off x="6007594" y="2949347"/>
            <a:ext cx="217360" cy="2109161"/>
          </a:xfrm>
          <a:custGeom>
            <a:avLst/>
            <a:gdLst>
              <a:gd name="connsiteX0" fmla="*/ 0 w 234232"/>
              <a:gd name="connsiteY0" fmla="*/ 0 h 2386734"/>
              <a:gd name="connsiteX1" fmla="*/ 234232 w 234232"/>
              <a:gd name="connsiteY1" fmla="*/ 0 h 2386734"/>
              <a:gd name="connsiteX2" fmla="*/ 234232 w 234232"/>
              <a:gd name="connsiteY2" fmla="*/ 30599 h 2386734"/>
              <a:gd name="connsiteX3" fmla="*/ 19931 w 234232"/>
              <a:gd name="connsiteY3" fmla="*/ 30599 h 2386734"/>
              <a:gd name="connsiteX4" fmla="*/ 19931 w 234232"/>
              <a:gd name="connsiteY4" fmla="*/ 2357716 h 2386734"/>
              <a:gd name="connsiteX5" fmla="*/ 234232 w 234232"/>
              <a:gd name="connsiteY5" fmla="*/ 2357716 h 2386734"/>
              <a:gd name="connsiteX6" fmla="*/ 234232 w 234232"/>
              <a:gd name="connsiteY6" fmla="*/ 2386734 h 2386734"/>
              <a:gd name="connsiteX7" fmla="*/ 0 w 234232"/>
              <a:gd name="connsiteY7" fmla="*/ 2386734 h 2386734"/>
              <a:gd name="connsiteX8" fmla="*/ 0 w 234232"/>
              <a:gd name="connsiteY8" fmla="*/ 0 h 23867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34232" h="2386734">
                <a:moveTo>
                  <a:pt x="0" y="0"/>
                </a:moveTo>
                <a:lnTo>
                  <a:pt x="234232" y="0"/>
                </a:lnTo>
                <a:lnTo>
                  <a:pt x="234232" y="30599"/>
                </a:lnTo>
                <a:lnTo>
                  <a:pt x="19931" y="30599"/>
                </a:lnTo>
                <a:lnTo>
                  <a:pt x="19931" y="2357716"/>
                </a:lnTo>
                <a:lnTo>
                  <a:pt x="234232" y="2357716"/>
                </a:lnTo>
                <a:lnTo>
                  <a:pt x="234232" y="2386734"/>
                </a:lnTo>
                <a:lnTo>
                  <a:pt x="0" y="2386734"/>
                </a:lnTo>
                <a:lnTo>
                  <a:pt x="0" y="0"/>
                </a:lnTo>
                <a:close/>
              </a:path>
            </a:pathLst>
          </a:custGeom>
          <a:solidFill>
            <a:srgbClr val="A6815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任意多边形: 形状 17"/>
          <p:cNvSpPr/>
          <p:nvPr/>
        </p:nvSpPr>
        <p:spPr>
          <a:xfrm>
            <a:off x="11609592" y="2890055"/>
            <a:ext cx="149846" cy="2168453"/>
          </a:xfrm>
          <a:custGeom>
            <a:avLst/>
            <a:gdLst>
              <a:gd name="connsiteX0" fmla="*/ 0 w 221549"/>
              <a:gd name="connsiteY0" fmla="*/ 0 h 2386734"/>
              <a:gd name="connsiteX1" fmla="*/ 221549 w 221549"/>
              <a:gd name="connsiteY1" fmla="*/ 0 h 2386734"/>
              <a:gd name="connsiteX2" fmla="*/ 221549 w 221549"/>
              <a:gd name="connsiteY2" fmla="*/ 2386734 h 2386734"/>
              <a:gd name="connsiteX3" fmla="*/ 0 w 221549"/>
              <a:gd name="connsiteY3" fmla="*/ 2386734 h 2386734"/>
              <a:gd name="connsiteX4" fmla="*/ 0 w 221549"/>
              <a:gd name="connsiteY4" fmla="*/ 2357716 h 2386734"/>
              <a:gd name="connsiteX5" fmla="*/ 201618 w 221549"/>
              <a:gd name="connsiteY5" fmla="*/ 2357716 h 2386734"/>
              <a:gd name="connsiteX6" fmla="*/ 201618 w 221549"/>
              <a:gd name="connsiteY6" fmla="*/ 30599 h 2386734"/>
              <a:gd name="connsiteX7" fmla="*/ 0 w 221549"/>
              <a:gd name="connsiteY7" fmla="*/ 30599 h 2386734"/>
              <a:gd name="connsiteX8" fmla="*/ 0 w 221549"/>
              <a:gd name="connsiteY8" fmla="*/ 0 h 23867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21549" h="2386734">
                <a:moveTo>
                  <a:pt x="0" y="0"/>
                </a:moveTo>
                <a:lnTo>
                  <a:pt x="221549" y="0"/>
                </a:lnTo>
                <a:lnTo>
                  <a:pt x="221549" y="2386734"/>
                </a:lnTo>
                <a:lnTo>
                  <a:pt x="0" y="2386734"/>
                </a:lnTo>
                <a:lnTo>
                  <a:pt x="0" y="2357716"/>
                </a:lnTo>
                <a:lnTo>
                  <a:pt x="201618" y="2357716"/>
                </a:lnTo>
                <a:lnTo>
                  <a:pt x="201618" y="30599"/>
                </a:lnTo>
                <a:lnTo>
                  <a:pt x="0" y="30599"/>
                </a:lnTo>
                <a:lnTo>
                  <a:pt x="0" y="0"/>
                </a:lnTo>
                <a:close/>
              </a:path>
            </a:pathLst>
          </a:custGeom>
          <a:solidFill>
            <a:srgbClr val="A6815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矩形 24"/>
          <p:cNvSpPr/>
          <p:nvPr/>
        </p:nvSpPr>
        <p:spPr>
          <a:xfrm>
            <a:off x="6224954" y="3121268"/>
            <a:ext cx="5292969" cy="14925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lnSpc>
                <a:spcPts val="6000"/>
              </a:lnSpc>
              <a:buFont typeface="Wingdings" panose="05000000000000000000" pitchFamily="2" charset="2"/>
              <a:buChar char="l"/>
            </a:pPr>
            <a:r>
              <a:rPr lang="zh-CN" altLang="en-US" sz="2800" b="1" dirty="0">
                <a:solidFill>
                  <a:schemeClr val="accent6">
                    <a:lumMod val="50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人要拿得起，也要放得下；</a:t>
            </a:r>
            <a:endParaRPr lang="en-US" altLang="zh-CN" sz="2800" b="1" dirty="0">
              <a:solidFill>
                <a:schemeClr val="accent6">
                  <a:lumMod val="50000"/>
                </a:schemeClr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pPr marL="457200" indent="-457200">
              <a:lnSpc>
                <a:spcPts val="6000"/>
              </a:lnSpc>
              <a:buFont typeface="Wingdings" panose="05000000000000000000" pitchFamily="2" charset="2"/>
              <a:buChar char="l"/>
            </a:pPr>
            <a:r>
              <a:rPr lang="zh-CN" altLang="en-US" sz="2800" b="1" dirty="0">
                <a:solidFill>
                  <a:schemeClr val="accent6">
                    <a:lumMod val="50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拿得起是能力，放得下是智慧！</a:t>
            </a:r>
            <a:endParaRPr lang="zh-CN" altLang="en-US" sz="2800" b="1" dirty="0">
              <a:solidFill>
                <a:srgbClr val="2C4947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</p:txBody>
      </p:sp>
      <p:pic>
        <p:nvPicPr>
          <p:cNvPr id="13" name="图片 12">
            <a:extLst>
              <a:ext uri="{FF2B5EF4-FFF2-40B4-BE49-F238E27FC236}">
                <a16:creationId xmlns="" xmlns:a16="http://schemas.microsoft.com/office/drawing/2014/main" id="{3D933F87-8651-4810-9F39-5CA8D157E36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82716" y="1700251"/>
            <a:ext cx="5446667" cy="306271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509342666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2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 amt="19000"/>
          </a:blip>
          <a:tile tx="0" ty="0" sx="20000" sy="2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3" name="组合 32"/>
          <p:cNvGrpSpPr/>
          <p:nvPr/>
        </p:nvGrpSpPr>
        <p:grpSpPr>
          <a:xfrm>
            <a:off x="2242517" y="6041248"/>
            <a:ext cx="9949483" cy="660832"/>
            <a:chOff x="2242517" y="5143358"/>
            <a:chExt cx="9949483" cy="660832"/>
          </a:xfrm>
        </p:grpSpPr>
        <p:sp>
          <p:nvSpPr>
            <p:cNvPr id="2" name="任意多边形 2"/>
            <p:cNvSpPr/>
            <p:nvPr/>
          </p:nvSpPr>
          <p:spPr>
            <a:xfrm>
              <a:off x="2242517" y="5143358"/>
              <a:ext cx="596900" cy="656791"/>
            </a:xfrm>
            <a:custGeom>
              <a:avLst/>
              <a:gdLst>
                <a:gd name="connsiteX0" fmla="*/ 0 w 561975"/>
                <a:gd name="connsiteY0" fmla="*/ 0 h 547688"/>
                <a:gd name="connsiteX1" fmla="*/ 552450 w 561975"/>
                <a:gd name="connsiteY1" fmla="*/ 547688 h 547688"/>
                <a:gd name="connsiteX2" fmla="*/ 561975 w 561975"/>
                <a:gd name="connsiteY2" fmla="*/ 0 h 547688"/>
                <a:gd name="connsiteX3" fmla="*/ 0 w 561975"/>
                <a:gd name="connsiteY3" fmla="*/ 0 h 547688"/>
                <a:gd name="connsiteX0" fmla="*/ 0 w 576263"/>
                <a:gd name="connsiteY0" fmla="*/ 0 h 547688"/>
                <a:gd name="connsiteX1" fmla="*/ 566738 w 576263"/>
                <a:gd name="connsiteY1" fmla="*/ 547688 h 547688"/>
                <a:gd name="connsiteX2" fmla="*/ 576263 w 576263"/>
                <a:gd name="connsiteY2" fmla="*/ 0 h 547688"/>
                <a:gd name="connsiteX3" fmla="*/ 0 w 576263"/>
                <a:gd name="connsiteY3" fmla="*/ 0 h 547688"/>
                <a:gd name="connsiteX0" fmla="*/ 0 w 576263"/>
                <a:gd name="connsiteY0" fmla="*/ 0 h 571500"/>
                <a:gd name="connsiteX1" fmla="*/ 566738 w 576263"/>
                <a:gd name="connsiteY1" fmla="*/ 571500 h 571500"/>
                <a:gd name="connsiteX2" fmla="*/ 576263 w 576263"/>
                <a:gd name="connsiteY2" fmla="*/ 0 h 571500"/>
                <a:gd name="connsiteX3" fmla="*/ 0 w 576263"/>
                <a:gd name="connsiteY3" fmla="*/ 0 h 571500"/>
                <a:gd name="connsiteX0" fmla="*/ 0 w 576263"/>
                <a:gd name="connsiteY0" fmla="*/ 0 h 576263"/>
                <a:gd name="connsiteX1" fmla="*/ 571335 w 576263"/>
                <a:gd name="connsiteY1" fmla="*/ 576263 h 576263"/>
                <a:gd name="connsiteX2" fmla="*/ 576263 w 576263"/>
                <a:gd name="connsiteY2" fmla="*/ 0 h 576263"/>
                <a:gd name="connsiteX3" fmla="*/ 0 w 576263"/>
                <a:gd name="connsiteY3" fmla="*/ 0 h 576263"/>
                <a:gd name="connsiteX0" fmla="*/ 0 w 576448"/>
                <a:gd name="connsiteY0" fmla="*/ 0 h 576263"/>
                <a:gd name="connsiteX1" fmla="*/ 575933 w 576448"/>
                <a:gd name="connsiteY1" fmla="*/ 576263 h 576263"/>
                <a:gd name="connsiteX2" fmla="*/ 576263 w 576448"/>
                <a:gd name="connsiteY2" fmla="*/ 0 h 576263"/>
                <a:gd name="connsiteX3" fmla="*/ 0 w 576448"/>
                <a:gd name="connsiteY3" fmla="*/ 0 h 5762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576448" h="576263">
                  <a:moveTo>
                    <a:pt x="0" y="0"/>
                  </a:moveTo>
                  <a:lnTo>
                    <a:pt x="575933" y="576263"/>
                  </a:lnTo>
                  <a:cubicBezTo>
                    <a:pt x="577576" y="384175"/>
                    <a:pt x="574620" y="192088"/>
                    <a:pt x="57626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A6815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3" name="矩形 2"/>
            <p:cNvSpPr/>
            <p:nvPr/>
          </p:nvSpPr>
          <p:spPr>
            <a:xfrm>
              <a:off x="2832100" y="5146965"/>
              <a:ext cx="9359900" cy="657225"/>
            </a:xfrm>
            <a:prstGeom prst="rect">
              <a:avLst/>
            </a:prstGeom>
            <a:solidFill>
              <a:srgbClr val="2C494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80000" tIns="0" rIns="180000" bIns="0" anchor="ctr"/>
            <a:lstStyle/>
            <a:p>
              <a:pPr algn="ctr">
                <a:defRPr/>
              </a:pPr>
              <a:endParaRPr lang="zh-CN" altLang="en-US" sz="2800" dirty="0">
                <a:solidFill>
                  <a:srgbClr val="CEEAB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幼圆" panose="02010509060101010101" pitchFamily="49" charset="-122"/>
                <a:ea typeface="幼圆" panose="02010509060101010101" pitchFamily="49" charset="-122"/>
                <a:cs typeface="Meiryo" panose="020B0604030504040204" pitchFamily="34" charset="-128"/>
              </a:endParaRPr>
            </a:p>
          </p:txBody>
        </p:sp>
      </p:grpSp>
      <p:grpSp>
        <p:nvGrpSpPr>
          <p:cNvPr id="32" name="组合 31"/>
          <p:cNvGrpSpPr/>
          <p:nvPr/>
        </p:nvGrpSpPr>
        <p:grpSpPr>
          <a:xfrm>
            <a:off x="0" y="5324535"/>
            <a:ext cx="10165975" cy="779317"/>
            <a:chOff x="1" y="4375152"/>
            <a:chExt cx="10165975" cy="779317"/>
          </a:xfrm>
        </p:grpSpPr>
        <p:sp>
          <p:nvSpPr>
            <p:cNvPr id="4" name="矩形 3"/>
            <p:cNvSpPr/>
            <p:nvPr/>
          </p:nvSpPr>
          <p:spPr>
            <a:xfrm>
              <a:off x="1" y="4379192"/>
              <a:ext cx="9312276" cy="775277"/>
            </a:xfrm>
            <a:prstGeom prst="rect">
              <a:avLst/>
            </a:prstGeom>
            <a:solidFill>
              <a:srgbClr val="A6815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anchor="ctr"/>
            <a:lstStyle/>
            <a:p>
              <a:pPr algn="ctr">
                <a:defRPr/>
              </a:pPr>
              <a:endParaRPr lang="zh-CN" altLang="en-US" sz="2800" spc="20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" name="直角三角形 4"/>
            <p:cNvSpPr/>
            <p:nvPr/>
          </p:nvSpPr>
          <p:spPr>
            <a:xfrm>
              <a:off x="9312275" y="4375152"/>
              <a:ext cx="853701" cy="779317"/>
            </a:xfrm>
            <a:prstGeom prst="rtTriangle">
              <a:avLst/>
            </a:prstGeom>
            <a:solidFill>
              <a:srgbClr val="2C494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6" name="矩形 5"/>
          <p:cNvSpPr/>
          <p:nvPr/>
        </p:nvSpPr>
        <p:spPr>
          <a:xfrm>
            <a:off x="397210" y="4438840"/>
            <a:ext cx="8308266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zh-CN" altLang="en-US" sz="1400" dirty="0">
              <a:solidFill>
                <a:srgbClr val="E3E7C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4" name="组合 13"/>
          <p:cNvGrpSpPr/>
          <p:nvPr/>
        </p:nvGrpSpPr>
        <p:grpSpPr bwMode="auto">
          <a:xfrm>
            <a:off x="397210" y="346681"/>
            <a:ext cx="2527670" cy="3830301"/>
            <a:chOff x="849451" y="1758950"/>
            <a:chExt cx="2219187" cy="3439101"/>
          </a:xfrm>
        </p:grpSpPr>
        <p:sp>
          <p:nvSpPr>
            <p:cNvPr id="15" name="椭圆 14"/>
            <p:cNvSpPr/>
            <p:nvPr/>
          </p:nvSpPr>
          <p:spPr>
            <a:xfrm>
              <a:off x="915988" y="1758950"/>
              <a:ext cx="2152650" cy="2152650"/>
            </a:xfrm>
            <a:prstGeom prst="ellipse">
              <a:avLst/>
            </a:prstGeom>
            <a:solidFill>
              <a:srgbClr val="2C4947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anchor="ctr"/>
            <a:lstStyle/>
            <a:p>
              <a:pPr algn="ctr" defTabSz="1218565">
                <a:defRPr/>
              </a:pPr>
              <a:endParaRPr lang="zh-CN" altLang="en-US" sz="2400" kern="0">
                <a:solidFill>
                  <a:prstClr val="white"/>
                </a:solidFill>
                <a:latin typeface="Impact" panose="020B0806030902050204" pitchFamily="34" charset="0"/>
                <a:ea typeface="造字工房尚雅体演示版常规体" pitchFamily="50" charset="-122"/>
              </a:endParaRPr>
            </a:p>
          </p:txBody>
        </p:sp>
        <p:sp>
          <p:nvSpPr>
            <p:cNvPr id="16" name="下箭头 31"/>
            <p:cNvSpPr/>
            <p:nvPr/>
          </p:nvSpPr>
          <p:spPr>
            <a:xfrm>
              <a:off x="1492250" y="3268663"/>
              <a:ext cx="1000125" cy="1285875"/>
            </a:xfrm>
            <a:prstGeom prst="downArrow">
              <a:avLst>
                <a:gd name="adj1" fmla="val 50000"/>
                <a:gd name="adj2" fmla="val 54152"/>
              </a:avLst>
            </a:prstGeom>
            <a:solidFill>
              <a:srgbClr val="2C4947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anchor="ctr"/>
            <a:lstStyle/>
            <a:p>
              <a:pPr algn="ctr" defTabSz="1218565">
                <a:defRPr/>
              </a:pPr>
              <a:endParaRPr lang="zh-CN" altLang="en-US" sz="2400" kern="0">
                <a:solidFill>
                  <a:prstClr val="white"/>
                </a:solidFill>
                <a:latin typeface="造字工房尚雅体演示版常规体" pitchFamily="50" charset="-122"/>
                <a:ea typeface="造字工房尚雅体演示版常规体" pitchFamily="50" charset="-122"/>
              </a:endParaRPr>
            </a:p>
          </p:txBody>
        </p:sp>
        <p:sp>
          <p:nvSpPr>
            <p:cNvPr id="17" name="文本框 3"/>
            <p:cNvSpPr txBox="1">
              <a:spLocks noChangeArrowheads="1"/>
            </p:cNvSpPr>
            <p:nvPr/>
          </p:nvSpPr>
          <p:spPr bwMode="auto">
            <a:xfrm>
              <a:off x="849451" y="2386133"/>
              <a:ext cx="2152650" cy="82902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defTabSz="1218565" fontAlgn="base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/>
              </a:pPr>
              <a:r>
                <a:rPr lang="zh-CN" altLang="en-US" sz="5400" b="1" kern="0" dirty="0">
                  <a:solidFill>
                    <a:srgbClr val="FFFF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结论</a:t>
              </a:r>
            </a:p>
          </p:txBody>
        </p:sp>
        <p:sp>
          <p:nvSpPr>
            <p:cNvPr id="18" name="文本框 46"/>
            <p:cNvSpPr txBox="1">
              <a:spLocks noChangeArrowheads="1"/>
            </p:cNvSpPr>
            <p:nvPr/>
          </p:nvSpPr>
          <p:spPr bwMode="auto">
            <a:xfrm>
              <a:off x="915988" y="2784475"/>
              <a:ext cx="2152650" cy="5863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defTabSz="1218565" fontAlgn="base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/>
              </a:pPr>
              <a:endParaRPr lang="zh-CN" altLang="en-US" sz="2400" kern="0" dirty="0">
                <a:solidFill>
                  <a:srgbClr val="F5F4DD"/>
                </a:solidFill>
                <a:latin typeface="Impact" panose="020B0806030902050204" pitchFamily="34" charset="0"/>
                <a:ea typeface="造字工房尚雅体演示版常规体" pitchFamily="50" charset="-122"/>
              </a:endParaRPr>
            </a:p>
          </p:txBody>
        </p:sp>
        <p:sp>
          <p:nvSpPr>
            <p:cNvPr id="19" name="文本框 50"/>
            <p:cNvSpPr txBox="1">
              <a:spLocks noChangeArrowheads="1"/>
            </p:cNvSpPr>
            <p:nvPr/>
          </p:nvSpPr>
          <p:spPr bwMode="auto">
            <a:xfrm>
              <a:off x="915988" y="4611689"/>
              <a:ext cx="2152650" cy="5863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defTabSz="1218565" fontAlgn="base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/>
              </a:pPr>
              <a:endParaRPr lang="zh-CN" altLang="en-US" sz="2400" kern="0" dirty="0">
                <a:solidFill>
                  <a:prstClr val="black"/>
                </a:solidFill>
                <a:latin typeface="黑体-简" pitchFamily="2" charset="-122"/>
                <a:ea typeface="黑体-简" pitchFamily="2" charset="-122"/>
              </a:endParaRPr>
            </a:p>
          </p:txBody>
        </p:sp>
      </p:grpSp>
      <p:sp>
        <p:nvSpPr>
          <p:cNvPr id="36" name="文本框 35">
            <a:extLst>
              <a:ext uri="{FF2B5EF4-FFF2-40B4-BE49-F238E27FC236}">
                <a16:creationId xmlns="" xmlns:a16="http://schemas.microsoft.com/office/drawing/2014/main" id="{0A66210A-47A5-4451-93D3-8A1618B6D8E2}"/>
              </a:ext>
            </a:extLst>
          </p:cNvPr>
          <p:cNvSpPr txBox="1"/>
          <p:nvPr/>
        </p:nvSpPr>
        <p:spPr>
          <a:xfrm>
            <a:off x="4472212" y="633045"/>
            <a:ext cx="6368703" cy="20159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5000"/>
              </a:lnSpc>
            </a:pPr>
            <a:r>
              <a:rPr lang="zh-CN" altLang="en-US" sz="2800" b="1" dirty="0">
                <a:solidFill>
                  <a:schemeClr val="accent6">
                    <a:lumMod val="50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走出纠结，</a:t>
            </a:r>
            <a:endParaRPr lang="en-US" altLang="zh-CN" sz="2800" b="1" dirty="0">
              <a:solidFill>
                <a:schemeClr val="accent6">
                  <a:lumMod val="50000"/>
                </a:schemeClr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pPr>
              <a:lnSpc>
                <a:spcPts val="5000"/>
              </a:lnSpc>
            </a:pPr>
            <a:r>
              <a:rPr lang="zh-CN" altLang="en-US" sz="2800" b="1" dirty="0">
                <a:solidFill>
                  <a:schemeClr val="accent6">
                    <a:lumMod val="50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重要的是心系当下，</a:t>
            </a:r>
            <a:endParaRPr lang="en-US" altLang="zh-CN" sz="2800" b="1" dirty="0">
              <a:solidFill>
                <a:schemeClr val="accent6">
                  <a:lumMod val="50000"/>
                </a:schemeClr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pPr>
              <a:lnSpc>
                <a:spcPts val="5000"/>
              </a:lnSpc>
            </a:pPr>
            <a:r>
              <a:rPr lang="zh-CN" altLang="en-US" sz="2800" b="1" dirty="0">
                <a:solidFill>
                  <a:schemeClr val="accent6">
                    <a:lumMod val="50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走出你的“沉没成本”</a:t>
            </a:r>
            <a:r>
              <a:rPr lang="zh-CN" altLang="en-US" b="1" dirty="0">
                <a:solidFill>
                  <a:schemeClr val="accent6">
                    <a:lumMod val="50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。</a:t>
            </a:r>
          </a:p>
        </p:txBody>
      </p:sp>
      <p:pic>
        <p:nvPicPr>
          <p:cNvPr id="38" name="图片 37">
            <a:extLst>
              <a:ext uri="{FF2B5EF4-FFF2-40B4-BE49-F238E27FC236}">
                <a16:creationId xmlns="" xmlns:a16="http://schemas.microsoft.com/office/drawing/2014/main" id="{2C85E343-F537-45C9-9B30-72A5990DCA32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892" r="2571" b="2182"/>
          <a:stretch/>
        </p:blipFill>
        <p:spPr>
          <a:xfrm>
            <a:off x="96715" y="2558478"/>
            <a:ext cx="11746523" cy="4092143"/>
          </a:xfrm>
          <a:prstGeom prst="rect">
            <a:avLst/>
          </a:prstGeom>
          <a:effectLst>
            <a:softEdge rad="901700"/>
          </a:effectLst>
        </p:spPr>
      </p:pic>
    </p:spTree>
    <p:extLst>
      <p:ext uri="{BB962C8B-B14F-4D97-AF65-F5344CB8AC3E}">
        <p14:creationId xmlns:p14="http://schemas.microsoft.com/office/powerpoint/2010/main" val="639596254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 amt="19000"/>
          </a:blip>
          <a:tile tx="0" ty="0" sx="20000" sy="2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201986" y="110858"/>
            <a:ext cx="3626665" cy="361657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19" name="任意多边形: 形状 18"/>
          <p:cNvSpPr/>
          <p:nvPr/>
        </p:nvSpPr>
        <p:spPr>
          <a:xfrm rot="16200000">
            <a:off x="6140145" y="3995007"/>
            <a:ext cx="234232" cy="2386734"/>
          </a:xfrm>
          <a:custGeom>
            <a:avLst/>
            <a:gdLst>
              <a:gd name="connsiteX0" fmla="*/ 0 w 234232"/>
              <a:gd name="connsiteY0" fmla="*/ 0 h 2386734"/>
              <a:gd name="connsiteX1" fmla="*/ 234232 w 234232"/>
              <a:gd name="connsiteY1" fmla="*/ 0 h 2386734"/>
              <a:gd name="connsiteX2" fmla="*/ 234232 w 234232"/>
              <a:gd name="connsiteY2" fmla="*/ 30599 h 2386734"/>
              <a:gd name="connsiteX3" fmla="*/ 19931 w 234232"/>
              <a:gd name="connsiteY3" fmla="*/ 30599 h 2386734"/>
              <a:gd name="connsiteX4" fmla="*/ 19931 w 234232"/>
              <a:gd name="connsiteY4" fmla="*/ 2357716 h 2386734"/>
              <a:gd name="connsiteX5" fmla="*/ 234232 w 234232"/>
              <a:gd name="connsiteY5" fmla="*/ 2357716 h 2386734"/>
              <a:gd name="connsiteX6" fmla="*/ 234232 w 234232"/>
              <a:gd name="connsiteY6" fmla="*/ 2386734 h 2386734"/>
              <a:gd name="connsiteX7" fmla="*/ 0 w 234232"/>
              <a:gd name="connsiteY7" fmla="*/ 2386734 h 2386734"/>
              <a:gd name="connsiteX8" fmla="*/ 0 w 234232"/>
              <a:gd name="connsiteY8" fmla="*/ 0 h 23867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34232" h="2386734">
                <a:moveTo>
                  <a:pt x="0" y="0"/>
                </a:moveTo>
                <a:lnTo>
                  <a:pt x="234232" y="0"/>
                </a:lnTo>
                <a:lnTo>
                  <a:pt x="234232" y="30599"/>
                </a:lnTo>
                <a:lnTo>
                  <a:pt x="19931" y="30599"/>
                </a:lnTo>
                <a:lnTo>
                  <a:pt x="19931" y="2357716"/>
                </a:lnTo>
                <a:lnTo>
                  <a:pt x="234232" y="2357716"/>
                </a:lnTo>
                <a:lnTo>
                  <a:pt x="234232" y="2386734"/>
                </a:lnTo>
                <a:lnTo>
                  <a:pt x="0" y="2386734"/>
                </a:lnTo>
                <a:lnTo>
                  <a:pt x="0" y="0"/>
                </a:lnTo>
                <a:close/>
              </a:path>
            </a:pathLst>
          </a:custGeom>
          <a:solidFill>
            <a:srgbClr val="A6815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任意多边形: 形状 17"/>
          <p:cNvSpPr/>
          <p:nvPr/>
        </p:nvSpPr>
        <p:spPr>
          <a:xfrm rot="16200000">
            <a:off x="6146486" y="3172449"/>
            <a:ext cx="221549" cy="2386734"/>
          </a:xfrm>
          <a:custGeom>
            <a:avLst/>
            <a:gdLst>
              <a:gd name="connsiteX0" fmla="*/ 0 w 221549"/>
              <a:gd name="connsiteY0" fmla="*/ 0 h 2386734"/>
              <a:gd name="connsiteX1" fmla="*/ 221549 w 221549"/>
              <a:gd name="connsiteY1" fmla="*/ 0 h 2386734"/>
              <a:gd name="connsiteX2" fmla="*/ 221549 w 221549"/>
              <a:gd name="connsiteY2" fmla="*/ 2386734 h 2386734"/>
              <a:gd name="connsiteX3" fmla="*/ 0 w 221549"/>
              <a:gd name="connsiteY3" fmla="*/ 2386734 h 2386734"/>
              <a:gd name="connsiteX4" fmla="*/ 0 w 221549"/>
              <a:gd name="connsiteY4" fmla="*/ 2357716 h 2386734"/>
              <a:gd name="connsiteX5" fmla="*/ 201618 w 221549"/>
              <a:gd name="connsiteY5" fmla="*/ 2357716 h 2386734"/>
              <a:gd name="connsiteX6" fmla="*/ 201618 w 221549"/>
              <a:gd name="connsiteY6" fmla="*/ 30599 h 2386734"/>
              <a:gd name="connsiteX7" fmla="*/ 0 w 221549"/>
              <a:gd name="connsiteY7" fmla="*/ 30599 h 2386734"/>
              <a:gd name="connsiteX8" fmla="*/ 0 w 221549"/>
              <a:gd name="connsiteY8" fmla="*/ 0 h 23867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21549" h="2386734">
                <a:moveTo>
                  <a:pt x="0" y="0"/>
                </a:moveTo>
                <a:lnTo>
                  <a:pt x="221549" y="0"/>
                </a:lnTo>
                <a:lnTo>
                  <a:pt x="221549" y="2386734"/>
                </a:lnTo>
                <a:lnTo>
                  <a:pt x="0" y="2386734"/>
                </a:lnTo>
                <a:lnTo>
                  <a:pt x="0" y="2357716"/>
                </a:lnTo>
                <a:lnTo>
                  <a:pt x="201618" y="2357716"/>
                </a:lnTo>
                <a:lnTo>
                  <a:pt x="201618" y="30599"/>
                </a:lnTo>
                <a:lnTo>
                  <a:pt x="0" y="30599"/>
                </a:lnTo>
                <a:lnTo>
                  <a:pt x="0" y="0"/>
                </a:lnTo>
                <a:close/>
              </a:path>
            </a:pathLst>
          </a:custGeom>
          <a:solidFill>
            <a:srgbClr val="A6815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文本框 2"/>
          <p:cNvSpPr txBox="1"/>
          <p:nvPr/>
        </p:nvSpPr>
        <p:spPr>
          <a:xfrm>
            <a:off x="4282277" y="4259880"/>
            <a:ext cx="3786004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6600" b="1" dirty="0">
                <a:solidFill>
                  <a:schemeClr val="accent2">
                    <a:lumMod val="75000"/>
                  </a:schemeClr>
                </a:solidFill>
              </a:rPr>
              <a:t>THANKS</a:t>
            </a:r>
            <a:r>
              <a:rPr lang="zh-CN" altLang="en-US" sz="6600" b="1" dirty="0">
                <a:solidFill>
                  <a:schemeClr val="accent2">
                    <a:lumMod val="75000"/>
                  </a:schemeClr>
                </a:solidFill>
              </a:rPr>
              <a:t>！</a:t>
            </a:r>
          </a:p>
        </p:txBody>
      </p:sp>
    </p:spTree>
    <p:extLst>
      <p:ext uri="{BB962C8B-B14F-4D97-AF65-F5344CB8AC3E}">
        <p14:creationId xmlns:p14="http://schemas.microsoft.com/office/powerpoint/2010/main" val="10042971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PowerPoint 演示文稿"/>
</p:tagLst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33</TotalTime>
  <Words>322</Words>
  <Application>Microsoft Office PowerPoint</Application>
  <PresentationFormat>自定义</PresentationFormat>
  <Paragraphs>44</Paragraphs>
  <Slides>10</Slides>
  <Notes>10</Notes>
  <HiddenSlides>0</HiddenSlides>
  <MMClips>1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10</vt:i4>
      </vt:variant>
    </vt:vector>
  </HeadingPairs>
  <TitlesOfParts>
    <vt:vector size="11" baseType="lpstr"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YY</dc:creator>
  <cp:lastModifiedBy>User</cp:lastModifiedBy>
  <cp:revision>101</cp:revision>
  <dcterms:created xsi:type="dcterms:W3CDTF">2017-04-27T07:27:56Z</dcterms:created>
  <dcterms:modified xsi:type="dcterms:W3CDTF">2021-10-21T16:44:28Z</dcterms:modified>
</cp:coreProperties>
</file>