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70" r:id="rId3"/>
    <p:sldId id="262" r:id="rId4"/>
    <p:sldId id="263" r:id="rId5"/>
    <p:sldId id="264" r:id="rId6"/>
    <p:sldId id="265" r:id="rId7"/>
    <p:sldId id="266" r:id="rId8"/>
    <p:sldId id="271" r:id="rId9"/>
    <p:sldId id="272" r:id="rId1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9600"/>
    <a:srgbClr val="006699"/>
    <a:srgbClr val="FF9900"/>
    <a:srgbClr val="008080"/>
    <a:srgbClr val="E6E8E7"/>
    <a:srgbClr val="00695F"/>
    <a:srgbClr val="F6F6F6"/>
    <a:srgbClr val="006666"/>
    <a:srgbClr val="1CAE97"/>
    <a:srgbClr val="CBB6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51" autoAdjust="0"/>
    <p:restoredTop sz="94660"/>
  </p:normalViewPr>
  <p:slideViewPr>
    <p:cSldViewPr snapToGrid="0">
      <p:cViewPr varScale="1">
        <p:scale>
          <a:sx n="96" d="100"/>
          <a:sy n="96" d="100"/>
        </p:scale>
        <p:origin x="-2028"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8C2136-895C-4396-84D5-FD3CAF368115}" type="datetimeFigureOut">
              <a:rPr lang="zh-CN" altLang="en-US" smtClean="0"/>
              <a:t>2020/12/27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1BE6DB-4AFF-4FDC-9B1C-1BD2BFAD677D}" type="slidenum">
              <a:rPr lang="zh-CN" altLang="en-US" smtClean="0"/>
              <a:t>‹#›</a:t>
            </a:fld>
            <a:endParaRPr lang="zh-CN" altLang="en-US"/>
          </a:p>
        </p:txBody>
      </p:sp>
    </p:spTree>
    <p:extLst>
      <p:ext uri="{BB962C8B-B14F-4D97-AF65-F5344CB8AC3E}">
        <p14:creationId xmlns:p14="http://schemas.microsoft.com/office/powerpoint/2010/main" val="11449076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92AFDEC-1B0C-4BDB-A3B2-F986744B58B3}" type="slidenum">
              <a:rPr lang="zh-CN" altLang="en-US" smtClean="0"/>
              <a:t>9</a:t>
            </a:fld>
            <a:endParaRPr lang="zh-CN" altLang="en-US"/>
          </a:p>
        </p:txBody>
      </p:sp>
    </p:spTree>
    <p:extLst>
      <p:ext uri="{BB962C8B-B14F-4D97-AF65-F5344CB8AC3E}">
        <p14:creationId xmlns:p14="http://schemas.microsoft.com/office/powerpoint/2010/main" val="2506448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29358598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lvl1pPr>
              <a:defRPr>
                <a:latin typeface="微软雅黑" panose="020B0503020204020204" pitchFamily="34" charset="-122"/>
                <a:ea typeface="微软雅黑" panose="020B0503020204020204" pitchFamily="34" charset="-122"/>
              </a:defRPr>
            </a:lvl1pPr>
            <a:lvl2pPr>
              <a:defRPr>
                <a:latin typeface="微软雅黑" panose="020B0503020204020204" pitchFamily="34" charset="-122"/>
                <a:ea typeface="微软雅黑" panose="020B0503020204020204" pitchFamily="34" charset="-122"/>
              </a:defRPr>
            </a:lvl2pPr>
            <a:lvl3pPr>
              <a:defRPr>
                <a:latin typeface="微软雅黑" panose="020B0503020204020204" pitchFamily="34" charset="-122"/>
                <a:ea typeface="微软雅黑" panose="020B0503020204020204" pitchFamily="34" charset="-122"/>
              </a:defRPr>
            </a:lvl3pPr>
            <a:lvl4pPr>
              <a:defRPr>
                <a:latin typeface="微软雅黑" panose="020B0503020204020204" pitchFamily="34" charset="-122"/>
                <a:ea typeface="微软雅黑" panose="020B0503020204020204" pitchFamily="34" charset="-122"/>
              </a:defRPr>
            </a:lvl4pPr>
            <a:lvl5pPr>
              <a:defRPr>
                <a:latin typeface="微软雅黑" panose="020B0503020204020204" pitchFamily="34" charset="-122"/>
                <a:ea typeface="微软雅黑" panose="020B0503020204020204" pitchFamily="34" charset="-122"/>
              </a:defRPr>
            </a:lvl5pPr>
          </a:lstStyle>
          <a:p>
            <a:pPr lvl="0"/>
            <a:r>
              <a:rPr lang="zh-CN" altLang="en-US" dirty="0" smtClean="0"/>
              <a:t>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988965-448A-4DF8-9E7A-FBD31C3A5770}" type="slidenum">
              <a:rPr lang="zh-CN" altLang="en-US" smtClean="0"/>
              <a:t>‹#›</a:t>
            </a:fld>
            <a:endParaRPr lang="zh-CN" altLang="en-US"/>
          </a:p>
        </p:txBody>
      </p:sp>
      <p:cxnSp>
        <p:nvCxnSpPr>
          <p:cNvPr id="7" name="直接连接符 6"/>
          <p:cNvCxnSpPr/>
          <p:nvPr userDrawn="1"/>
        </p:nvCxnSpPr>
        <p:spPr>
          <a:xfrm>
            <a:off x="836022" y="810852"/>
            <a:ext cx="10641018" cy="0"/>
          </a:xfrm>
          <a:prstGeom prst="line">
            <a:avLst/>
          </a:prstGeom>
          <a:ln w="12700">
            <a:solidFill>
              <a:srgbClr val="006699"/>
            </a:solidFill>
          </a:ln>
        </p:spPr>
        <p:style>
          <a:lnRef idx="3">
            <a:schemeClr val="accent5"/>
          </a:lnRef>
          <a:fillRef idx="0">
            <a:schemeClr val="accent5"/>
          </a:fillRef>
          <a:effectRef idx="2">
            <a:schemeClr val="accent5"/>
          </a:effectRef>
          <a:fontRef idx="minor">
            <a:schemeClr val="tx1"/>
          </a:fontRef>
        </p:style>
      </p:cxnSp>
      <p:grpSp>
        <p:nvGrpSpPr>
          <p:cNvPr id="8" name="Group 7"/>
          <p:cNvGrpSpPr/>
          <p:nvPr userDrawn="1"/>
        </p:nvGrpSpPr>
        <p:grpSpPr bwMode="auto">
          <a:xfrm>
            <a:off x="323527" y="292895"/>
            <a:ext cx="512495" cy="321059"/>
            <a:chOff x="0" y="0"/>
            <a:chExt cx="1041399" cy="549275"/>
          </a:xfrm>
        </p:grpSpPr>
        <p:sp>
          <p:nvSpPr>
            <p:cNvPr id="9"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Tree>
    <p:extLst>
      <p:ext uri="{BB962C8B-B14F-4D97-AF65-F5344CB8AC3E}">
        <p14:creationId xmlns:p14="http://schemas.microsoft.com/office/powerpoint/2010/main" val="160549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2602199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824637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448760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863383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347773279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3907242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3870793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2204491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56574-71F4-4DF8-9339-CDE627016991}" type="datetimeFigureOut">
              <a:rPr lang="zh-CN" altLang="en-US" smtClean="0"/>
              <a:t>2020/12/27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211536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56574-71F4-4DF8-9339-CDE627016991}" type="datetimeFigureOut">
              <a:rPr lang="zh-CN" altLang="en-US" smtClean="0"/>
              <a:t>2020/12/27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988965-448A-4DF8-9E7A-FBD31C3A5770}" type="slidenum">
              <a:rPr lang="zh-CN" altLang="en-US" smtClean="0"/>
              <a:t>‹#›</a:t>
            </a:fld>
            <a:endParaRPr lang="zh-CN" altLang="en-US"/>
          </a:p>
        </p:txBody>
      </p:sp>
    </p:spTree>
    <p:extLst>
      <p:ext uri="{BB962C8B-B14F-4D97-AF65-F5344CB8AC3E}">
        <p14:creationId xmlns:p14="http://schemas.microsoft.com/office/powerpoint/2010/main" val="2941429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18" Type="http://schemas.openxmlformats.org/officeDocument/2006/relationships/tags" Target="../tags/tag18.xml"/><Relationship Id="rId26" Type="http://schemas.openxmlformats.org/officeDocument/2006/relationships/tags" Target="../tags/tag26.xml"/><Relationship Id="rId3" Type="http://schemas.openxmlformats.org/officeDocument/2006/relationships/tags" Target="../tags/tag3.xml"/><Relationship Id="rId21" Type="http://schemas.openxmlformats.org/officeDocument/2006/relationships/tags" Target="../tags/tag21.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tags" Target="../tags/tag17.xml"/><Relationship Id="rId25" Type="http://schemas.openxmlformats.org/officeDocument/2006/relationships/tags" Target="../tags/tag25.xml"/><Relationship Id="rId2" Type="http://schemas.openxmlformats.org/officeDocument/2006/relationships/tags" Target="../tags/tag2.xml"/><Relationship Id="rId16" Type="http://schemas.openxmlformats.org/officeDocument/2006/relationships/tags" Target="../tags/tag16.xml"/><Relationship Id="rId20" Type="http://schemas.openxmlformats.org/officeDocument/2006/relationships/tags" Target="../tags/tag20.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24" Type="http://schemas.openxmlformats.org/officeDocument/2006/relationships/tags" Target="../tags/tag24.xml"/><Relationship Id="rId5" Type="http://schemas.openxmlformats.org/officeDocument/2006/relationships/tags" Target="../tags/tag5.xml"/><Relationship Id="rId15" Type="http://schemas.openxmlformats.org/officeDocument/2006/relationships/tags" Target="../tags/tag15.xml"/><Relationship Id="rId23" Type="http://schemas.openxmlformats.org/officeDocument/2006/relationships/tags" Target="../tags/tag23.xml"/><Relationship Id="rId10" Type="http://schemas.openxmlformats.org/officeDocument/2006/relationships/tags" Target="../tags/tag10.xml"/><Relationship Id="rId19" Type="http://schemas.openxmlformats.org/officeDocument/2006/relationships/tags" Target="../tags/tag19.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 Id="rId22" Type="http://schemas.openxmlformats.org/officeDocument/2006/relationships/tags" Target="../tags/tag22.xml"/><Relationship Id="rId27"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7" y="4761"/>
            <a:ext cx="12192000" cy="6858001"/>
          </a:xfrm>
          <a:prstGeom prst="rect">
            <a:avLst/>
          </a:prstGeom>
          <a:solidFill>
            <a:schemeClr val="accent3">
              <a:lumMod val="20000"/>
              <a:lumOff val="80000"/>
            </a:schemeClr>
          </a:solidFill>
          <a:ln>
            <a:noFill/>
          </a:ln>
          <a:extLst/>
        </p:spPr>
      </p:pic>
      <p:sp>
        <p:nvSpPr>
          <p:cNvPr id="6" name="矩形 5"/>
          <p:cNvSpPr/>
          <p:nvPr/>
        </p:nvSpPr>
        <p:spPr>
          <a:xfrm>
            <a:off x="0" y="3047266"/>
            <a:ext cx="12192000" cy="495300"/>
          </a:xfrm>
          <a:prstGeom prst="rect">
            <a:avLst/>
          </a:prstGeom>
          <a:solidFill>
            <a:srgbClr val="006699"/>
          </a:solidFill>
          <a:ln>
            <a:noFill/>
          </a:ln>
          <a:effectLst>
            <a:outerShdw blurRad="190500" dist="63500" dir="5400000" algn="t" rotWithShape="0">
              <a:srgbClr val="088C6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1300" b="1" noProof="1">
              <a:latin typeface="Meiryo UI" pitchFamily="34" charset="-128"/>
              <a:ea typeface="Meiryo UI" pitchFamily="34" charset="-128"/>
              <a:cs typeface="Meiryo UI" pitchFamily="34" charset="-128"/>
            </a:endParaRPr>
          </a:p>
        </p:txBody>
      </p:sp>
      <p:pic>
        <p:nvPicPr>
          <p:cNvPr id="2" name="图片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3466214"/>
          </a:xfrm>
          <a:prstGeom prst="rect">
            <a:avLst/>
          </a:prstGeom>
        </p:spPr>
      </p:pic>
      <p:sp>
        <p:nvSpPr>
          <p:cNvPr id="3" name="矩形 2"/>
          <p:cNvSpPr/>
          <p:nvPr/>
        </p:nvSpPr>
        <p:spPr>
          <a:xfrm>
            <a:off x="1587" y="0"/>
            <a:ext cx="12190413" cy="3466214"/>
          </a:xfrm>
          <a:prstGeom prst="rect">
            <a:avLst/>
          </a:prstGeom>
          <a:solidFill>
            <a:srgbClr val="44546A">
              <a:lumMod val="50000"/>
              <a:alpha val="38000"/>
            </a:srgbClr>
          </a:solidFill>
          <a:ln w="25400" cap="flat" cmpd="sng" algn="ctr">
            <a:noFill/>
            <a:prstDash val="solid"/>
          </a:ln>
          <a:effectLst/>
        </p:spPr>
        <p:txBody>
          <a:bodyPr rtlCol="0" anchor="ctr"/>
          <a:lstStyle/>
          <a:p>
            <a:pPr algn="ctr"/>
            <a:endParaRPr lang="zh-CN" altLang="en-US" dirty="0"/>
          </a:p>
        </p:txBody>
      </p:sp>
      <p:sp>
        <p:nvSpPr>
          <p:cNvPr id="8" name="TextBox 7"/>
          <p:cNvSpPr>
            <a:spLocks noChangeArrowheads="1"/>
          </p:cNvSpPr>
          <p:nvPr/>
        </p:nvSpPr>
        <p:spPr bwMode="auto">
          <a:xfrm>
            <a:off x="1618827" y="4067560"/>
            <a:ext cx="8951167"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4000" b="1" dirty="0" smtClean="0">
                <a:solidFill>
                  <a:srgbClr val="006699"/>
                </a:solidFill>
                <a:latin typeface="微软雅黑" panose="020B0503020204020204" pitchFamily="34" charset="-122"/>
                <a:ea typeface="微软雅黑" panose="020B0503020204020204" pitchFamily="34" charset="-122"/>
                <a:cs typeface="经典综艺体简" panose="02010609000101010101" pitchFamily="49" charset="-122"/>
                <a:sym typeface="微软雅黑" panose="020B0503020204020204" pitchFamily="34" charset="-122"/>
              </a:rPr>
              <a:t>2020</a:t>
            </a:r>
            <a:r>
              <a:rPr lang="zh-CN" altLang="en-US" sz="4000" b="1" dirty="0" smtClean="0">
                <a:solidFill>
                  <a:srgbClr val="006699"/>
                </a:solidFill>
                <a:latin typeface="微软雅黑" panose="020B0503020204020204" pitchFamily="34" charset="-122"/>
                <a:ea typeface="微软雅黑" panose="020B0503020204020204" pitchFamily="34" charset="-122"/>
                <a:cs typeface="经典综艺体简" panose="02010609000101010101" pitchFamily="49" charset="-122"/>
                <a:sym typeface="微软雅黑" panose="020B0503020204020204" pitchFamily="34" charset="-122"/>
              </a:rPr>
              <a:t>疫情之后，</a:t>
            </a:r>
            <a:r>
              <a:rPr lang="zh-CN" altLang="en-US" sz="4000" b="1" dirty="0" smtClean="0">
                <a:solidFill>
                  <a:srgbClr val="F29600"/>
                </a:solidFill>
                <a:latin typeface="微软雅黑" panose="020B0503020204020204" pitchFamily="34" charset="-122"/>
                <a:ea typeface="微软雅黑" panose="020B0503020204020204" pitchFamily="34" charset="-122"/>
                <a:cs typeface="经典综艺体简" panose="02010609000101010101" pitchFamily="49" charset="-122"/>
                <a:sym typeface="微软雅黑" panose="020B0503020204020204" pitchFamily="34" charset="-122"/>
              </a:rPr>
              <a:t>租房</a:t>
            </a:r>
            <a:r>
              <a:rPr lang="en-US" altLang="zh-CN" sz="4000" b="1" dirty="0">
                <a:solidFill>
                  <a:srgbClr val="006699"/>
                </a:solidFill>
                <a:latin typeface="微软雅黑" panose="020B0503020204020204" pitchFamily="34" charset="-122"/>
                <a:ea typeface="微软雅黑" panose="020B0503020204020204" pitchFamily="34" charset="-122"/>
                <a:cs typeface="经典综艺体简" panose="02010609000101010101" pitchFamily="49" charset="-122"/>
                <a:sym typeface="微软雅黑" panose="020B0503020204020204" pitchFamily="34" charset="-122"/>
              </a:rPr>
              <a:t>or</a:t>
            </a:r>
            <a:r>
              <a:rPr lang="zh-CN" altLang="en-US" sz="4000" b="1" dirty="0">
                <a:solidFill>
                  <a:srgbClr val="FF9900"/>
                </a:solidFill>
                <a:latin typeface="微软雅黑" panose="020B0503020204020204" pitchFamily="34" charset="-122"/>
                <a:ea typeface="微软雅黑" panose="020B0503020204020204" pitchFamily="34" charset="-122"/>
                <a:cs typeface="经典综艺体简" panose="02010609000101010101" pitchFamily="49" charset="-122"/>
                <a:sym typeface="微软雅黑" panose="020B0503020204020204" pitchFamily="34" charset="-122"/>
              </a:rPr>
              <a:t>换房</a:t>
            </a:r>
            <a:r>
              <a:rPr lang="zh-CN" altLang="en-US" sz="4000" b="1" dirty="0" smtClean="0">
                <a:solidFill>
                  <a:srgbClr val="006699"/>
                </a:solidFill>
                <a:latin typeface="微软雅黑" panose="020B0503020204020204" pitchFamily="34" charset="-122"/>
                <a:ea typeface="微软雅黑" panose="020B0503020204020204" pitchFamily="34" charset="-122"/>
                <a:cs typeface="经典综艺体简" panose="02010609000101010101" pitchFamily="49" charset="-122"/>
                <a:sym typeface="微软雅黑" panose="020B0503020204020204" pitchFamily="34" charset="-122"/>
              </a:rPr>
              <a:t>的</a:t>
            </a:r>
            <a:r>
              <a:rPr lang="zh-CN" altLang="en-US" sz="4000" b="1" dirty="0">
                <a:solidFill>
                  <a:srgbClr val="C00000"/>
                </a:solidFill>
                <a:latin typeface="微软雅黑" panose="020B0503020204020204" pitchFamily="34" charset="-122"/>
                <a:ea typeface="微软雅黑" panose="020B0503020204020204" pitchFamily="34" charset="-122"/>
                <a:cs typeface="经典综艺体简" panose="02010609000101010101" pitchFamily="49" charset="-122"/>
                <a:sym typeface="微软雅黑" panose="020B0503020204020204" pitchFamily="34" charset="-122"/>
              </a:rPr>
              <a:t>抉择</a:t>
            </a:r>
          </a:p>
        </p:txBody>
      </p:sp>
      <p:sp>
        <p:nvSpPr>
          <p:cNvPr id="10" name="文本框 9"/>
          <p:cNvSpPr txBox="1"/>
          <p:nvPr/>
        </p:nvSpPr>
        <p:spPr>
          <a:xfrm>
            <a:off x="8007350" y="440280"/>
            <a:ext cx="3761940" cy="584775"/>
          </a:xfrm>
          <a:prstGeom prst="rect">
            <a:avLst/>
          </a:prstGeom>
          <a:noFill/>
        </p:spPr>
        <p:txBody>
          <a:bodyPr wrap="square" rtlCol="0">
            <a:spAutoFit/>
          </a:bodyPr>
          <a:lstStyle/>
          <a:p>
            <a:pPr lvl="0" algn="ctr"/>
            <a:r>
              <a:rPr lang="zh-CN" altLang="en-US" sz="1600" b="1" dirty="0" smtClean="0">
                <a:solidFill>
                  <a:schemeClr val="bg1"/>
                </a:solidFill>
                <a:latin typeface="微软雅黑" panose="020B0503020204020204" pitchFamily="34" charset="-122"/>
                <a:ea typeface="微软雅黑" panose="020B0503020204020204" pitchFamily="34" charset="-122"/>
              </a:rPr>
              <a:t>微课题制作：</a:t>
            </a:r>
            <a:r>
              <a:rPr lang="en-US" altLang="zh-CN" sz="1600" b="1" dirty="0" smtClean="0">
                <a:solidFill>
                  <a:schemeClr val="bg1"/>
                </a:solidFill>
                <a:latin typeface="微软雅黑" panose="020B0503020204020204" pitchFamily="34" charset="-122"/>
                <a:ea typeface="微软雅黑" panose="020B0503020204020204" pitchFamily="34" charset="-122"/>
              </a:rPr>
              <a:t>20</a:t>
            </a:r>
            <a:r>
              <a:rPr lang="zh-CN" altLang="en-US" sz="1600" b="1" dirty="0">
                <a:solidFill>
                  <a:schemeClr val="bg1"/>
                </a:solidFill>
                <a:latin typeface="微软雅黑" panose="020B0503020204020204" pitchFamily="34" charset="-122"/>
                <a:ea typeface="微软雅黑" panose="020B0503020204020204" pitchFamily="34" charset="-122"/>
              </a:rPr>
              <a:t>级</a:t>
            </a:r>
            <a:r>
              <a:rPr lang="zh-CN" altLang="en-US" sz="1600" b="1" dirty="0" smtClean="0">
                <a:solidFill>
                  <a:schemeClr val="bg1"/>
                </a:solidFill>
                <a:latin typeface="微软雅黑" panose="020B0503020204020204" pitchFamily="34" charset="-122"/>
                <a:ea typeface="微软雅黑" panose="020B0503020204020204" pitchFamily="34" charset="-122"/>
              </a:rPr>
              <a:t>工商   </a:t>
            </a:r>
            <a:r>
              <a:rPr lang="zh-CN" altLang="en-US" sz="1600" b="1" dirty="0" smtClean="0">
                <a:solidFill>
                  <a:schemeClr val="bg1"/>
                </a:solidFill>
                <a:latin typeface="微软雅黑" panose="020B0503020204020204" pitchFamily="34" charset="-122"/>
                <a:ea typeface="微软雅黑" panose="020B0503020204020204" pitchFamily="34" charset="-122"/>
              </a:rPr>
              <a:t>周</a:t>
            </a:r>
            <a:r>
              <a:rPr lang="zh-CN" altLang="en-US" sz="1600" b="1" dirty="0">
                <a:solidFill>
                  <a:schemeClr val="bg1"/>
                </a:solidFill>
                <a:latin typeface="微软雅黑" panose="020B0503020204020204" pitchFamily="34" charset="-122"/>
                <a:ea typeface="微软雅黑" panose="020B0503020204020204" pitchFamily="34" charset="-122"/>
              </a:rPr>
              <a:t>小京</a:t>
            </a:r>
          </a:p>
          <a:p>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8365068" y="855778"/>
            <a:ext cx="2047355" cy="338554"/>
          </a:xfrm>
          <a:prstGeom prst="rect">
            <a:avLst/>
          </a:prstGeom>
          <a:noFill/>
        </p:spPr>
        <p:txBody>
          <a:bodyPr vert="horz"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指 导 老 师：陈   军</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3735951" y="5126195"/>
            <a:ext cx="5232618" cy="438582"/>
          </a:xfrm>
          <a:prstGeom prst="rect">
            <a:avLst/>
          </a:prstGeom>
          <a:noFill/>
        </p:spPr>
        <p:txBody>
          <a:bodyPr wrap="square" lIns="68580" tIns="34290" rIns="68580" bIns="34290">
            <a:spAutoFit/>
          </a:bodyPr>
          <a:lstStyle/>
          <a:p>
            <a:pPr algn="ctr"/>
            <a:r>
              <a:rPr lang="en-US" altLang="zh-CN" sz="2400" b="1" i="1" dirty="0" smtClean="0">
                <a:solidFill>
                  <a:srgbClr val="006699"/>
                </a:solidFill>
                <a:latin typeface="微软雅黑" panose="020B0503020204020204" pitchFamily="34" charset="-122"/>
                <a:ea typeface="微软雅黑" panose="020B0503020204020204" pitchFamily="34" charset="-122"/>
              </a:rPr>
              <a:t>——</a:t>
            </a:r>
            <a:r>
              <a:rPr lang="zh-CN" altLang="en-US" sz="2400" b="1" i="1" dirty="0" smtClean="0">
                <a:solidFill>
                  <a:srgbClr val="006699"/>
                </a:solidFill>
                <a:latin typeface="微软雅黑" panose="020B0503020204020204" pitchFamily="34" charset="-122"/>
                <a:ea typeface="微软雅黑" panose="020B0503020204020204" pitchFamily="34" charset="-122"/>
              </a:rPr>
              <a:t>基于机会成本视角的思考</a:t>
            </a:r>
            <a:endParaRPr lang="zh-CN" altLang="en-US" sz="2400" b="1" i="1" dirty="0">
              <a:solidFill>
                <a:srgbClr val="006699"/>
              </a:solidFill>
              <a:latin typeface="微软雅黑" panose="020B0503020204020204" pitchFamily="34" charset="-122"/>
              <a:ea typeface="微软雅黑" panose="020B0503020204020204" pitchFamily="34" charset="-122"/>
            </a:endParaRPr>
          </a:p>
        </p:txBody>
      </p:sp>
      <p:pic>
        <p:nvPicPr>
          <p:cNvPr id="4" name="舒缓流行抒情感人演讲朗诵配乐">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0" y="6253162"/>
            <a:ext cx="609600" cy="609600"/>
          </a:xfrm>
          <a:prstGeom prst="rect">
            <a:avLst/>
          </a:prstGeom>
        </p:spPr>
      </p:pic>
    </p:spTree>
    <p:extLst>
      <p:ext uri="{BB962C8B-B14F-4D97-AF65-F5344CB8AC3E}">
        <p14:creationId xmlns:p14="http://schemas.microsoft.com/office/powerpoint/2010/main" val="35167788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14"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randombar(horizontal)">
                                      <p:cBhvr>
                                        <p:cTn id="9" dur="500"/>
                                        <p:tgtEl>
                                          <p:spTgt spid="3"/>
                                        </p:tgtEl>
                                      </p:cBhvr>
                                    </p:animEffect>
                                  </p:childTnLst>
                                </p:cTn>
                              </p:par>
                              <p:par>
                                <p:cTn id="10" presetID="29" presetClass="entr" presetSubtype="0" fill="hold" grpId="2"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ppt_x</p:attrName>
                                        </p:attrNameLst>
                                      </p:cBhvr>
                                      <p:tavLst>
                                        <p:tav tm="0">
                                          <p:val>
                                            <p:strVal val="#ppt_x-.2"/>
                                          </p:val>
                                        </p:tav>
                                        <p:tav tm="100000">
                                          <p:val>
                                            <p:strVal val="#ppt_x"/>
                                          </p:val>
                                        </p:tav>
                                      </p:tavLst>
                                    </p:anim>
                                    <p:anim calcmode="lin" valueType="num">
                                      <p:cBhvr>
                                        <p:cTn id="13"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4" dur="1000"/>
                                        <p:tgtEl>
                                          <p:spTgt spid="8"/>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1+#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 presetClass="entr" presetSubtype="2"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7" repeatCount="indefinite" fill="remove" display="0">
                  <p:stCondLst>
                    <p:cond delay="indefinite"/>
                  </p:stCondLst>
                  <p:endCondLst>
                    <p:cond evt="onStopAudio" delay="0">
                      <p:tgtEl>
                        <p:sldTgt/>
                      </p:tgtEl>
                    </p:cond>
                  </p:endCondLst>
                </p:cTn>
                <p:tgtEl>
                  <p:spTgt spid="4"/>
                </p:tgtEl>
              </p:cMediaNode>
            </p:audio>
          </p:childTnLst>
        </p:cTn>
      </p:par>
    </p:tnLst>
    <p:bldLst>
      <p:bldP spid="3" grpId="0" bldLvl="0" animBg="1"/>
      <p:bldP spid="8" grpId="0"/>
      <p:bldP spid="8" grpId="1"/>
      <p:bldP spid="8" grpId="2" bldLvl="0"/>
      <p:bldP spid="10"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MH_SubTitle_1"/>
          <p:cNvSpPr txBox="1"/>
          <p:nvPr>
            <p:custDataLst>
              <p:tags r:id="rId1"/>
            </p:custDataLst>
          </p:nvPr>
        </p:nvSpPr>
        <p:spPr>
          <a:xfrm>
            <a:off x="7006668" y="419127"/>
            <a:ext cx="3066561" cy="646331"/>
          </a:xfrm>
          <a:prstGeom prst="rect">
            <a:avLst/>
          </a:prstGeom>
          <a:noFill/>
        </p:spPr>
        <p:txBody>
          <a:bodyPr wrap="square" lIns="0" tIns="0" rIns="0" bIns="0" anchor="ctr">
            <a:spAutoFit/>
          </a:bodyPr>
          <a:lstStyle/>
          <a:p>
            <a:r>
              <a:rPr lang="zh-CN" altLang="en-US" sz="2800" b="1" dirty="0" smtClean="0">
                <a:solidFill>
                  <a:srgbClr val="006699"/>
                </a:solidFill>
                <a:latin typeface="Arial" panose="020B0604020202020204" pitchFamily="34" charset="0"/>
                <a:ea typeface="微软雅黑" panose="020B0503020204020204" pitchFamily="34" charset="-122"/>
                <a:sym typeface="Arial" panose="020B0604020202020204" pitchFamily="34" charset="0"/>
              </a:rPr>
              <a:t>现象阐述</a:t>
            </a:r>
            <a:endParaRPr lang="en-US" altLang="zh-CN" sz="2800" b="1" dirty="0" smtClean="0">
              <a:solidFill>
                <a:srgbClr val="006699"/>
              </a:solidFill>
              <a:latin typeface="Arial" panose="020B0604020202020204" pitchFamily="34" charset="0"/>
              <a:ea typeface="微软雅黑" panose="020B0503020204020204" pitchFamily="34" charset="-122"/>
              <a:sym typeface="Arial" panose="020B0604020202020204" pitchFamily="34" charset="0"/>
            </a:endParaRPr>
          </a:p>
          <a:p>
            <a:r>
              <a:rPr lang="en-US" altLang="zh-CN" sz="1400" dirty="0" smtClean="0">
                <a:latin typeface="Arial" panose="020B0604020202020204" pitchFamily="34" charset="0"/>
                <a:ea typeface="微软雅黑" panose="020B0503020204020204" pitchFamily="34" charset="-122"/>
                <a:sym typeface="Arial" panose="020B0604020202020204" pitchFamily="34" charset="0"/>
              </a:rPr>
              <a:t>OVERVIEW OF THE PHENOMENON</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69"/>
          <p:cNvGrpSpPr/>
          <p:nvPr/>
        </p:nvGrpSpPr>
        <p:grpSpPr>
          <a:xfrm>
            <a:off x="5479862" y="534710"/>
            <a:ext cx="1128364" cy="686394"/>
            <a:chOff x="6127160" y="2096130"/>
            <a:chExt cx="1128426" cy="686432"/>
          </a:xfrm>
        </p:grpSpPr>
        <p:cxnSp>
          <p:nvCxnSpPr>
            <p:cNvPr id="71" name="MH_Other_1"/>
            <p:cNvCxnSpPr/>
            <p:nvPr>
              <p:custDataLst>
                <p:tags r:id="rId24"/>
              </p:custDataLst>
            </p:nvPr>
          </p:nvCxnSpPr>
          <p:spPr>
            <a:xfrm flipH="1">
              <a:off x="6525624" y="2096130"/>
              <a:ext cx="729962" cy="686432"/>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2" name="MH_Other_2"/>
            <p:cNvSpPr/>
            <p:nvPr>
              <p:custDataLst>
                <p:tags r:id="rId25"/>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29" anchor="ctr">
              <a:normAutofit fontScale="90000" lnSpcReduction="20000"/>
            </a:bodyPr>
            <a:lstStyle/>
            <a:p>
              <a:pPr algn="ctr">
                <a:defRPr/>
              </a:pPr>
              <a:endParaRPr lang="zh-CN" altLang="en-US" sz="147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3"/>
            <p:cNvSpPr txBox="1">
              <a:spLocks noChangeArrowheads="1"/>
            </p:cNvSpPr>
            <p:nvPr>
              <p:custDataLst>
                <p:tags r:id="rId26"/>
              </p:custDataLst>
            </p:nvPr>
          </p:nvSpPr>
          <p:spPr bwMode="auto">
            <a:xfrm>
              <a:off x="6127160" y="2109301"/>
              <a:ext cx="565888" cy="3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530" b="1" dirty="0">
                  <a:solidFill>
                    <a:srgbClr val="006699"/>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53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4" name="MH_SubTitle_2"/>
          <p:cNvSpPr txBox="1"/>
          <p:nvPr>
            <p:custDataLst>
              <p:tags r:id="rId2"/>
            </p:custDataLst>
          </p:nvPr>
        </p:nvSpPr>
        <p:spPr>
          <a:xfrm>
            <a:off x="7006668" y="1527335"/>
            <a:ext cx="3066561" cy="646331"/>
          </a:xfrm>
          <a:prstGeom prst="rect">
            <a:avLst/>
          </a:prstGeom>
          <a:noFill/>
        </p:spPr>
        <p:txBody>
          <a:bodyPr wrap="square" lIns="0" tIns="0" rIns="0" bIns="0" anchor="ctr">
            <a:spAutoFit/>
          </a:bodyPr>
          <a:lstStyle>
            <a:defPPr>
              <a:defRPr lang="zh-CN"/>
            </a:defPPr>
            <a:lvl1pPr>
              <a:defRPr sz="2800" b="1">
                <a:solidFill>
                  <a:srgbClr val="006666"/>
                </a:solidFill>
                <a:latin typeface="Arial" panose="020B0604020202020204" pitchFamily="34" charset="0"/>
                <a:ea typeface="微软雅黑" panose="020B0503020204020204" pitchFamily="34" charset="-122"/>
              </a:defRPr>
            </a:lvl1pPr>
          </a:lstStyle>
          <a:p>
            <a:r>
              <a:rPr lang="zh-CN" altLang="en-US" dirty="0">
                <a:solidFill>
                  <a:srgbClr val="006699"/>
                </a:solidFill>
                <a:sym typeface="Arial" panose="020B0604020202020204" pitchFamily="34" charset="0"/>
              </a:rPr>
              <a:t>问题引出</a:t>
            </a:r>
            <a:endParaRPr lang="en-US" altLang="zh-CN" dirty="0">
              <a:solidFill>
                <a:srgbClr val="006699"/>
              </a:solidFill>
              <a:sym typeface="Arial" panose="020B0604020202020204" pitchFamily="34" charset="0"/>
            </a:endParaRPr>
          </a:p>
          <a:p>
            <a:r>
              <a:rPr lang="en-US" altLang="zh-CN" sz="1400" b="0" dirty="0">
                <a:solidFill>
                  <a:schemeClr val="tx1"/>
                </a:solidFill>
                <a:sym typeface="Arial" panose="020B0604020202020204" pitchFamily="34" charset="0"/>
              </a:rPr>
              <a:t>QUESTION ELICITATION</a:t>
            </a:r>
            <a:endParaRPr lang="zh-CN" altLang="en-US" sz="1400" b="0" dirty="0">
              <a:solidFill>
                <a:schemeClr val="tx1"/>
              </a:solidFill>
              <a:sym typeface="Arial" panose="020B0604020202020204" pitchFamily="34" charset="0"/>
            </a:endParaRPr>
          </a:p>
        </p:txBody>
      </p:sp>
      <p:grpSp>
        <p:nvGrpSpPr>
          <p:cNvPr id="75" name="组合 74"/>
          <p:cNvGrpSpPr/>
          <p:nvPr/>
        </p:nvGrpSpPr>
        <p:grpSpPr>
          <a:xfrm>
            <a:off x="5479862" y="1580484"/>
            <a:ext cx="1128364" cy="686394"/>
            <a:chOff x="6127160" y="3142521"/>
            <a:chExt cx="1128426" cy="686432"/>
          </a:xfrm>
        </p:grpSpPr>
        <p:cxnSp>
          <p:nvCxnSpPr>
            <p:cNvPr id="76" name="MH_Other_4"/>
            <p:cNvCxnSpPr/>
            <p:nvPr>
              <p:custDataLst>
                <p:tags r:id="rId21"/>
              </p:custDataLst>
            </p:nvPr>
          </p:nvCxnSpPr>
          <p:spPr>
            <a:xfrm flipH="1">
              <a:off x="6525624" y="3142521"/>
              <a:ext cx="729962" cy="686432"/>
            </a:xfrm>
            <a:prstGeom prst="line">
              <a:avLst/>
            </a:prstGeom>
            <a:ln w="12700">
              <a:solidFill>
                <a:srgbClr val="92D050"/>
              </a:solidFill>
            </a:ln>
          </p:spPr>
          <p:style>
            <a:lnRef idx="1">
              <a:schemeClr val="accent1"/>
            </a:lnRef>
            <a:fillRef idx="0">
              <a:schemeClr val="accent1"/>
            </a:fillRef>
            <a:effectRef idx="0">
              <a:schemeClr val="accent1"/>
            </a:effectRef>
            <a:fontRef idx="minor">
              <a:schemeClr val="tx1"/>
            </a:fontRef>
          </p:style>
        </p:cxnSp>
        <p:sp>
          <p:nvSpPr>
            <p:cNvPr id="77" name="MH_Other_5"/>
            <p:cNvSpPr/>
            <p:nvPr>
              <p:custDataLst>
                <p:tags r:id="rId22"/>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29" anchor="ctr">
              <a:normAutofit fontScale="90000" lnSpcReduction="20000"/>
            </a:bodyPr>
            <a:lstStyle/>
            <a:p>
              <a:pPr algn="ctr">
                <a:defRPr/>
              </a:pPr>
              <a:endParaRPr lang="zh-CN" altLang="en-US" sz="147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MH_Other_6"/>
            <p:cNvSpPr txBox="1">
              <a:spLocks noChangeArrowheads="1"/>
            </p:cNvSpPr>
            <p:nvPr>
              <p:custDataLst>
                <p:tags r:id="rId23"/>
              </p:custDataLst>
            </p:nvPr>
          </p:nvSpPr>
          <p:spPr bwMode="auto">
            <a:xfrm>
              <a:off x="6127160" y="3155692"/>
              <a:ext cx="565888" cy="3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530" b="1" dirty="0">
                  <a:solidFill>
                    <a:srgbClr val="006699"/>
                  </a:solidFill>
                  <a:latin typeface="Arial" panose="020B0604020202020204" pitchFamily="34" charset="0"/>
                  <a:ea typeface="微软雅黑" panose="020B0503020204020204" pitchFamily="34" charset="-122"/>
                  <a:sym typeface="Arial" panose="020B0604020202020204" pitchFamily="34" charset="0"/>
                </a:rPr>
                <a:t>02</a:t>
              </a:r>
              <a:endParaRPr lang="zh-CN" altLang="en-US" sz="253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9" name="MH_SubTitle_3"/>
          <p:cNvSpPr txBox="1"/>
          <p:nvPr>
            <p:custDataLst>
              <p:tags r:id="rId3"/>
            </p:custDataLst>
          </p:nvPr>
        </p:nvSpPr>
        <p:spPr>
          <a:xfrm>
            <a:off x="7006668" y="2584534"/>
            <a:ext cx="2486248" cy="646331"/>
          </a:xfrm>
          <a:prstGeom prst="rect">
            <a:avLst/>
          </a:prstGeom>
          <a:noFill/>
        </p:spPr>
        <p:txBody>
          <a:bodyPr wrap="square" lIns="0" tIns="0" rIns="0" bIns="0" anchor="ctr">
            <a:spAutoFit/>
          </a:bodyPr>
          <a:lstStyle/>
          <a:p>
            <a:r>
              <a:rPr lang="zh-CN" altLang="en-US" sz="2800" b="1" dirty="0">
                <a:solidFill>
                  <a:srgbClr val="006699"/>
                </a:solidFill>
                <a:latin typeface="Arial" panose="020B0604020202020204" pitchFamily="34" charset="0"/>
                <a:ea typeface="微软雅黑" panose="020B0503020204020204" pitchFamily="34" charset="-122"/>
                <a:sym typeface="Arial" panose="020B0604020202020204" pitchFamily="34" charset="0"/>
              </a:rPr>
              <a:t>原理应用</a:t>
            </a:r>
            <a:endParaRPr lang="en-US" altLang="zh-CN" sz="280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a:p>
            <a:r>
              <a:rPr lang="en-US" altLang="zh-CN" sz="1400" dirty="0" smtClean="0">
                <a:latin typeface="Arial" panose="020B0604020202020204" pitchFamily="34" charset="0"/>
                <a:ea typeface="微软雅黑" panose="020B0503020204020204" pitchFamily="34" charset="-122"/>
                <a:sym typeface="Arial" panose="020B0604020202020204" pitchFamily="34" charset="0"/>
              </a:rPr>
              <a:t>PRINCIPLE APPLICATION</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80" name="组合 79"/>
          <p:cNvGrpSpPr/>
          <p:nvPr/>
        </p:nvGrpSpPr>
        <p:grpSpPr>
          <a:xfrm>
            <a:off x="5479862" y="2626258"/>
            <a:ext cx="1128364" cy="686394"/>
            <a:chOff x="6127160" y="4187237"/>
            <a:chExt cx="1128426" cy="686432"/>
          </a:xfrm>
        </p:grpSpPr>
        <p:cxnSp>
          <p:nvCxnSpPr>
            <p:cNvPr id="81" name="MH_Other_7"/>
            <p:cNvCxnSpPr/>
            <p:nvPr>
              <p:custDataLst>
                <p:tags r:id="rId18"/>
              </p:custDataLst>
            </p:nvPr>
          </p:nvCxnSpPr>
          <p:spPr>
            <a:xfrm flipH="1">
              <a:off x="6525624" y="4187237"/>
              <a:ext cx="729962" cy="686432"/>
            </a:xfrm>
            <a:prstGeom prst="line">
              <a:avLst/>
            </a:prstGeom>
            <a:ln w="12700">
              <a:solidFill>
                <a:srgbClr val="F29600"/>
              </a:solidFill>
            </a:ln>
          </p:spPr>
          <p:style>
            <a:lnRef idx="1">
              <a:schemeClr val="accent1"/>
            </a:lnRef>
            <a:fillRef idx="0">
              <a:schemeClr val="accent1"/>
            </a:fillRef>
            <a:effectRef idx="0">
              <a:schemeClr val="accent1"/>
            </a:effectRef>
            <a:fontRef idx="minor">
              <a:schemeClr val="tx1"/>
            </a:fontRef>
          </p:style>
        </p:cxnSp>
        <p:sp>
          <p:nvSpPr>
            <p:cNvPr id="82" name="MH_Other_8"/>
            <p:cNvSpPr/>
            <p:nvPr>
              <p:custDataLst>
                <p:tags r:id="rId1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296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29" anchor="ctr">
              <a:normAutofit fontScale="90000" lnSpcReduction="20000"/>
            </a:bodyPr>
            <a:lstStyle/>
            <a:p>
              <a:pPr algn="ctr">
                <a:defRPr/>
              </a:pPr>
              <a:endParaRPr lang="zh-CN" altLang="en-US" sz="147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MH_Other_9"/>
            <p:cNvSpPr txBox="1">
              <a:spLocks noChangeArrowheads="1"/>
            </p:cNvSpPr>
            <p:nvPr>
              <p:custDataLst>
                <p:tags r:id="rId20"/>
              </p:custDataLst>
            </p:nvPr>
          </p:nvSpPr>
          <p:spPr bwMode="auto">
            <a:xfrm>
              <a:off x="6127160" y="4200408"/>
              <a:ext cx="565888" cy="3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530" b="1" dirty="0">
                  <a:solidFill>
                    <a:srgbClr val="006699"/>
                  </a:solidFill>
                  <a:latin typeface="Arial" panose="020B0604020202020204" pitchFamily="34" charset="0"/>
                  <a:ea typeface="微软雅黑" panose="020B0503020204020204" pitchFamily="34" charset="-122"/>
                  <a:sym typeface="Arial" panose="020B0604020202020204" pitchFamily="34" charset="0"/>
                </a:rPr>
                <a:t>03</a:t>
              </a:r>
              <a:endParaRPr lang="zh-CN" altLang="en-US" sz="253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MH_SubTitle_4"/>
          <p:cNvSpPr txBox="1"/>
          <p:nvPr>
            <p:custDataLst>
              <p:tags r:id="rId4"/>
            </p:custDataLst>
          </p:nvPr>
        </p:nvSpPr>
        <p:spPr>
          <a:xfrm>
            <a:off x="7006668" y="3637790"/>
            <a:ext cx="3066561" cy="646331"/>
          </a:xfrm>
          <a:prstGeom prst="rect">
            <a:avLst/>
          </a:prstGeom>
          <a:noFill/>
        </p:spPr>
        <p:txBody>
          <a:bodyPr wrap="square" lIns="0" tIns="0" rIns="0" bIns="0" anchor="ctr">
            <a:spAutoFit/>
          </a:bodyPr>
          <a:lstStyle/>
          <a:p>
            <a:pPr lvl="0"/>
            <a:r>
              <a:rPr lang="zh-CN" altLang="en-US" sz="2800" b="1" dirty="0">
                <a:solidFill>
                  <a:srgbClr val="006699"/>
                </a:solidFill>
                <a:latin typeface="Arial" panose="020B0604020202020204" pitchFamily="34" charset="0"/>
                <a:ea typeface="微软雅黑" panose="020B0503020204020204" pitchFamily="34" charset="-122"/>
                <a:sym typeface="Arial" panose="020B0604020202020204" pitchFamily="34" charset="0"/>
              </a:rPr>
              <a:t>原理解析</a:t>
            </a:r>
            <a:endParaRPr lang="en-US" altLang="zh-CN" sz="280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400" dirty="0" smtClean="0">
                <a:latin typeface="Arial" panose="020B0604020202020204" pitchFamily="34" charset="0"/>
                <a:ea typeface="微软雅黑" panose="020B0503020204020204" pitchFamily="34" charset="-122"/>
                <a:sym typeface="Arial" panose="020B0604020202020204" pitchFamily="34" charset="0"/>
              </a:rPr>
              <a:t>PRINCIPLE ANALYSIS</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85" name="组合 84"/>
          <p:cNvGrpSpPr/>
          <p:nvPr/>
        </p:nvGrpSpPr>
        <p:grpSpPr>
          <a:xfrm>
            <a:off x="5479862" y="3672032"/>
            <a:ext cx="1128364" cy="684720"/>
            <a:chOff x="6127160" y="5233626"/>
            <a:chExt cx="1128426" cy="684758"/>
          </a:xfrm>
        </p:grpSpPr>
        <p:cxnSp>
          <p:nvCxnSpPr>
            <p:cNvPr id="86" name="MH_Other_10"/>
            <p:cNvCxnSpPr/>
            <p:nvPr>
              <p:custDataLst>
                <p:tags r:id="rId15"/>
              </p:custDataLst>
            </p:nvPr>
          </p:nvCxnSpPr>
          <p:spPr>
            <a:xfrm flipH="1">
              <a:off x="6525624" y="5233626"/>
              <a:ext cx="729962" cy="684758"/>
            </a:xfrm>
            <a:prstGeom prst="line">
              <a:avLst/>
            </a:prstGeom>
            <a:ln w="12700">
              <a:solidFill>
                <a:srgbClr val="006699"/>
              </a:solidFill>
            </a:ln>
          </p:spPr>
          <p:style>
            <a:lnRef idx="1">
              <a:schemeClr val="accent1"/>
            </a:lnRef>
            <a:fillRef idx="0">
              <a:schemeClr val="accent1"/>
            </a:fillRef>
            <a:effectRef idx="0">
              <a:schemeClr val="accent1"/>
            </a:effectRef>
            <a:fontRef idx="minor">
              <a:schemeClr val="tx1"/>
            </a:fontRef>
          </p:style>
        </p:cxnSp>
        <p:sp>
          <p:nvSpPr>
            <p:cNvPr id="87" name="MH_Other_11"/>
            <p:cNvSpPr/>
            <p:nvPr>
              <p:custDataLst>
                <p:tags r:id="rId16"/>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00808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29" anchor="ctr">
              <a:normAutofit fontScale="90000" lnSpcReduction="20000"/>
            </a:bodyPr>
            <a:lstStyle/>
            <a:p>
              <a:pPr algn="ctr">
                <a:defRPr/>
              </a:pPr>
              <a:endParaRPr lang="zh-CN" altLang="en-US" sz="147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MH_Other_12"/>
            <p:cNvSpPr txBox="1">
              <a:spLocks noChangeArrowheads="1"/>
            </p:cNvSpPr>
            <p:nvPr>
              <p:custDataLst>
                <p:tags r:id="rId17"/>
              </p:custDataLst>
            </p:nvPr>
          </p:nvSpPr>
          <p:spPr bwMode="auto">
            <a:xfrm>
              <a:off x="6127160" y="5246797"/>
              <a:ext cx="565888" cy="3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530" b="1" dirty="0">
                  <a:solidFill>
                    <a:srgbClr val="006699"/>
                  </a:solidFill>
                  <a:latin typeface="Arial" panose="020B0604020202020204" pitchFamily="34" charset="0"/>
                  <a:ea typeface="微软雅黑" panose="020B0503020204020204" pitchFamily="34" charset="-122"/>
                  <a:sym typeface="Arial" panose="020B0604020202020204" pitchFamily="34" charset="0"/>
                </a:rPr>
                <a:t>04</a:t>
              </a:r>
              <a:endParaRPr lang="zh-CN" altLang="en-US" sz="253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9" name="MH_Others_1"/>
          <p:cNvSpPr txBox="1"/>
          <p:nvPr>
            <p:custDataLst>
              <p:tags r:id="rId5"/>
            </p:custDataLst>
          </p:nvPr>
        </p:nvSpPr>
        <p:spPr>
          <a:xfrm>
            <a:off x="1502005" y="2536171"/>
            <a:ext cx="2873744" cy="1015365"/>
          </a:xfrm>
          <a:prstGeom prst="rect">
            <a:avLst/>
          </a:prstGeom>
          <a:noFill/>
        </p:spPr>
        <p:txBody>
          <a:bodyPr vert="horz" wrap="square" lIns="0" tIns="0" rIns="0" bIns="0" rtlCol="0" anchor="ctr" anchorCtr="0">
            <a:spAutoFit/>
          </a:bodyPr>
          <a:lstStyle/>
          <a:p>
            <a:pPr algn="ctr"/>
            <a:r>
              <a:rPr lang="zh-CN" altLang="en-US" sz="6600" b="1" dirty="0">
                <a:solidFill>
                  <a:srgbClr val="006699"/>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90" name="MH_Others_2"/>
          <p:cNvSpPr txBox="1"/>
          <p:nvPr>
            <p:custDataLst>
              <p:tags r:id="rId6"/>
            </p:custDataLst>
          </p:nvPr>
        </p:nvSpPr>
        <p:spPr>
          <a:xfrm>
            <a:off x="1516517" y="3551658"/>
            <a:ext cx="2844716" cy="430530"/>
          </a:xfrm>
          <a:prstGeom prst="rect">
            <a:avLst/>
          </a:prstGeom>
          <a:noFill/>
        </p:spPr>
        <p:txBody>
          <a:bodyPr wrap="square" lIns="0" tIns="0" rIns="0" bIns="0">
            <a:spAutoFit/>
          </a:bodyPr>
          <a:lstStyle/>
          <a:p>
            <a:pPr algn="ctr">
              <a:defRPr/>
            </a:pPr>
            <a:r>
              <a:rPr lang="en-US" altLang="zh-CN" sz="2800" b="1" dirty="0">
                <a:solidFill>
                  <a:srgbClr val="006699"/>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80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SubTitle_4"/>
          <p:cNvSpPr txBox="1"/>
          <p:nvPr>
            <p:custDataLst>
              <p:tags r:id="rId7"/>
            </p:custDataLst>
          </p:nvPr>
        </p:nvSpPr>
        <p:spPr>
          <a:xfrm>
            <a:off x="6988253" y="4667158"/>
            <a:ext cx="3298748" cy="646331"/>
          </a:xfrm>
          <a:prstGeom prst="rect">
            <a:avLst/>
          </a:prstGeom>
          <a:noFill/>
        </p:spPr>
        <p:txBody>
          <a:bodyPr wrap="square" lIns="0" tIns="0" rIns="0" bIns="0" anchor="ctr">
            <a:spAutoFit/>
          </a:bodyPr>
          <a:lstStyle/>
          <a:p>
            <a:r>
              <a:rPr lang="zh-CN" altLang="en-US" sz="2800" b="1" dirty="0">
                <a:solidFill>
                  <a:srgbClr val="006699"/>
                </a:solidFill>
                <a:latin typeface="Arial" panose="020B0604020202020204" pitchFamily="34" charset="0"/>
                <a:ea typeface="微软雅黑" panose="020B0503020204020204" pitchFamily="34" charset="-122"/>
                <a:sym typeface="Arial" panose="020B0604020202020204" pitchFamily="34" charset="0"/>
              </a:rPr>
              <a:t>租房抉择</a:t>
            </a:r>
            <a:endParaRPr lang="en-US" altLang="zh-CN" sz="280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a:p>
            <a:r>
              <a:rPr lang="en-US" altLang="zh-CN" sz="1400" dirty="0">
                <a:latin typeface="Arial" panose="020B0604020202020204" pitchFamily="34" charset="0"/>
                <a:ea typeface="微软雅黑" panose="020B0503020204020204" pitchFamily="34" charset="-122"/>
              </a:rPr>
              <a:t>CHOICES THAT RENT A HOUSE</a:t>
            </a:r>
          </a:p>
        </p:txBody>
      </p:sp>
      <p:grpSp>
        <p:nvGrpSpPr>
          <p:cNvPr id="25" name="组合 24"/>
          <p:cNvGrpSpPr/>
          <p:nvPr/>
        </p:nvGrpSpPr>
        <p:grpSpPr>
          <a:xfrm>
            <a:off x="5479862" y="4751111"/>
            <a:ext cx="1128364" cy="684720"/>
            <a:chOff x="6127160" y="5233626"/>
            <a:chExt cx="1128426" cy="684758"/>
          </a:xfrm>
        </p:grpSpPr>
        <p:cxnSp>
          <p:nvCxnSpPr>
            <p:cNvPr id="26" name="MH_Other_10"/>
            <p:cNvCxnSpPr/>
            <p:nvPr>
              <p:custDataLst>
                <p:tags r:id="rId12"/>
              </p:custDataLst>
            </p:nvPr>
          </p:nvCxnSpPr>
          <p:spPr>
            <a:xfrm flipH="1">
              <a:off x="6525624" y="5233626"/>
              <a:ext cx="729962" cy="684758"/>
            </a:xfrm>
            <a:prstGeom prst="line">
              <a:avLst/>
            </a:prstGeom>
            <a:ln w="1270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7" name="MH_Other_11"/>
            <p:cNvSpPr/>
            <p:nvPr>
              <p:custDataLst>
                <p:tags r:id="rId13"/>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29" anchor="ctr">
              <a:normAutofit fontScale="90000" lnSpcReduction="20000"/>
            </a:bodyPr>
            <a:lstStyle/>
            <a:p>
              <a:pPr algn="ctr">
                <a:defRPr/>
              </a:pPr>
              <a:endParaRPr lang="zh-CN" altLang="en-US" sz="147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MH_Other_12"/>
            <p:cNvSpPr txBox="1">
              <a:spLocks noChangeArrowheads="1"/>
            </p:cNvSpPr>
            <p:nvPr>
              <p:custDataLst>
                <p:tags r:id="rId14"/>
              </p:custDataLst>
            </p:nvPr>
          </p:nvSpPr>
          <p:spPr bwMode="auto">
            <a:xfrm>
              <a:off x="6127160" y="5246797"/>
              <a:ext cx="565888" cy="3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530" b="1" dirty="0">
                  <a:solidFill>
                    <a:srgbClr val="006699"/>
                  </a:solidFill>
                  <a:latin typeface="Arial" panose="020B0604020202020204" pitchFamily="34" charset="0"/>
                  <a:ea typeface="微软雅黑" panose="020B0503020204020204" pitchFamily="34" charset="-122"/>
                  <a:sym typeface="Arial" panose="020B0604020202020204" pitchFamily="34" charset="0"/>
                </a:rPr>
                <a:t>05</a:t>
              </a:r>
              <a:endParaRPr lang="zh-CN" altLang="en-US" sz="253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MH_SubTitle_4"/>
          <p:cNvSpPr txBox="1"/>
          <p:nvPr>
            <p:custDataLst>
              <p:tags r:id="rId8"/>
            </p:custDataLst>
          </p:nvPr>
        </p:nvSpPr>
        <p:spPr>
          <a:xfrm>
            <a:off x="7006667" y="5716483"/>
            <a:ext cx="3066561" cy="646331"/>
          </a:xfrm>
          <a:prstGeom prst="rect">
            <a:avLst/>
          </a:prstGeom>
          <a:noFill/>
        </p:spPr>
        <p:txBody>
          <a:bodyPr wrap="square" lIns="0" tIns="0" rIns="0" bIns="0" anchor="ctr">
            <a:spAutoFit/>
          </a:bodyPr>
          <a:lstStyle/>
          <a:p>
            <a:r>
              <a:rPr lang="zh-CN" altLang="en-US" sz="2800" b="1" dirty="0" smtClean="0">
                <a:solidFill>
                  <a:srgbClr val="006699"/>
                </a:solidFill>
                <a:latin typeface="Arial" panose="020B0604020202020204" pitchFamily="34" charset="0"/>
                <a:ea typeface="微软雅黑" panose="020B0503020204020204" pitchFamily="34" charset="-122"/>
                <a:sym typeface="Arial" panose="020B0604020202020204" pitchFamily="34" charset="0"/>
              </a:rPr>
              <a:t>原理启示</a:t>
            </a:r>
            <a:endParaRPr lang="en-US" altLang="zh-CN" sz="280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400" dirty="0" smtClean="0">
                <a:latin typeface="Arial" panose="020B0604020202020204" pitchFamily="34" charset="0"/>
                <a:ea typeface="微软雅黑" panose="020B0503020204020204" pitchFamily="34" charset="-122"/>
                <a:sym typeface="Arial" panose="020B0604020202020204" pitchFamily="34" charset="0"/>
              </a:rPr>
              <a:t>PRINCIPLE ENLIGHTENMENT</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0" name="组合 29"/>
          <p:cNvGrpSpPr/>
          <p:nvPr/>
        </p:nvGrpSpPr>
        <p:grpSpPr>
          <a:xfrm>
            <a:off x="5498278" y="5764735"/>
            <a:ext cx="1128364" cy="684720"/>
            <a:chOff x="6127160" y="5233626"/>
            <a:chExt cx="1128426" cy="684758"/>
          </a:xfrm>
        </p:grpSpPr>
        <p:cxnSp>
          <p:nvCxnSpPr>
            <p:cNvPr id="31" name="MH_Other_10"/>
            <p:cNvCxnSpPr/>
            <p:nvPr>
              <p:custDataLst>
                <p:tags r:id="rId9"/>
              </p:custDataLst>
            </p:nvPr>
          </p:nvCxnSpPr>
          <p:spPr>
            <a:xfrm flipH="1">
              <a:off x="6525624" y="5233626"/>
              <a:ext cx="729962" cy="684758"/>
            </a:xfrm>
            <a:prstGeom prst="line">
              <a:avLst/>
            </a:prstGeom>
            <a:ln w="12700">
              <a:solidFill>
                <a:srgbClr val="006699"/>
              </a:solidFill>
            </a:ln>
          </p:spPr>
          <p:style>
            <a:lnRef idx="1">
              <a:schemeClr val="accent1"/>
            </a:lnRef>
            <a:fillRef idx="0">
              <a:schemeClr val="accent1"/>
            </a:fillRef>
            <a:effectRef idx="0">
              <a:schemeClr val="accent1"/>
            </a:effectRef>
            <a:fontRef idx="minor">
              <a:schemeClr val="tx1"/>
            </a:fontRef>
          </p:style>
        </p:cxnSp>
        <p:sp>
          <p:nvSpPr>
            <p:cNvPr id="32" name="MH_Other_11"/>
            <p:cNvSpPr/>
            <p:nvPr>
              <p:custDataLst>
                <p:tags r:id="rId10"/>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29" anchor="ctr">
              <a:normAutofit fontScale="90000" lnSpcReduction="20000"/>
            </a:bodyPr>
            <a:lstStyle/>
            <a:p>
              <a:pPr algn="ctr">
                <a:defRPr/>
              </a:pPr>
              <a:endParaRPr lang="zh-CN" altLang="en-US" sz="1475">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MH_Other_12"/>
            <p:cNvSpPr txBox="1">
              <a:spLocks noChangeArrowheads="1"/>
            </p:cNvSpPr>
            <p:nvPr>
              <p:custDataLst>
                <p:tags r:id="rId11"/>
              </p:custDataLst>
            </p:nvPr>
          </p:nvSpPr>
          <p:spPr bwMode="auto">
            <a:xfrm>
              <a:off x="6127160" y="5246797"/>
              <a:ext cx="565888" cy="3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530" b="1" dirty="0" smtClean="0">
                  <a:solidFill>
                    <a:srgbClr val="006699"/>
                  </a:solidFill>
                  <a:latin typeface="Arial" panose="020B0604020202020204" pitchFamily="34" charset="0"/>
                  <a:ea typeface="微软雅黑" panose="020B0503020204020204" pitchFamily="34" charset="-122"/>
                  <a:sym typeface="Arial" panose="020B0604020202020204" pitchFamily="34" charset="0"/>
                </a:rPr>
                <a:t>06</a:t>
              </a:r>
              <a:endParaRPr lang="zh-CN" altLang="en-US" sz="2530" b="1" dirty="0">
                <a:solidFill>
                  <a:srgbClr val="006699"/>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51801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993052" y="214745"/>
            <a:ext cx="3400425" cy="506413"/>
          </a:xfrm>
          <a:prstGeom prst="rect">
            <a:avLst/>
          </a:prstGeom>
        </p:spPr>
        <p:txBody>
          <a:bodyPr lIns="0" rIns="0" anchor="ct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defRPr/>
            </a:pPr>
            <a:r>
              <a:rPr lang="en-US" altLang="zh-CN" sz="3200" b="1" dirty="0" smtClean="0">
                <a:solidFill>
                  <a:srgbClr val="006699"/>
                </a:solidFill>
                <a:latin typeface="微软雅黑" panose="020B0503020204020204" pitchFamily="34" charset="-122"/>
                <a:ea typeface="微软雅黑" panose="020B0503020204020204" pitchFamily="34" charset="-122"/>
              </a:rPr>
              <a:t>01 </a:t>
            </a:r>
            <a:r>
              <a:rPr lang="zh-CN" altLang="en-US" sz="3200" b="1" dirty="0" smtClean="0">
                <a:solidFill>
                  <a:srgbClr val="006699"/>
                </a:solidFill>
                <a:latin typeface="微软雅黑" panose="020B0503020204020204" pitchFamily="34" charset="-122"/>
                <a:ea typeface="微软雅黑" panose="020B0503020204020204" pitchFamily="34" charset="-122"/>
              </a:rPr>
              <a:t>现象阐述</a:t>
            </a:r>
            <a:endParaRPr lang="en-GB" altLang="zh-CN" sz="3200" b="1" dirty="0">
              <a:solidFill>
                <a:srgbClr val="006699"/>
              </a:solidFill>
              <a:latin typeface="微软雅黑" panose="020B0503020204020204" pitchFamily="34" charset="-122"/>
              <a:ea typeface="微软雅黑" panose="020B0503020204020204" pitchFamily="34" charset="-122"/>
            </a:endParaRPr>
          </a:p>
        </p:txBody>
      </p:sp>
      <p:sp>
        <p:nvSpPr>
          <p:cNvPr id="4" name="圆角矩形 3"/>
          <p:cNvSpPr/>
          <p:nvPr/>
        </p:nvSpPr>
        <p:spPr>
          <a:xfrm>
            <a:off x="899159" y="1433219"/>
            <a:ext cx="7649345" cy="4521267"/>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93"/>
          <p:cNvSpPr/>
          <p:nvPr/>
        </p:nvSpPr>
        <p:spPr>
          <a:xfrm>
            <a:off x="861492" y="138865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93"/>
          <p:cNvSpPr/>
          <p:nvPr/>
        </p:nvSpPr>
        <p:spPr>
          <a:xfrm rot="10800000">
            <a:off x="8298139" y="5711017"/>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11"/>
          <p:cNvSpPr>
            <a:spLocks noChangeArrowheads="1"/>
          </p:cNvSpPr>
          <p:nvPr/>
        </p:nvSpPr>
        <p:spPr bwMode="auto">
          <a:xfrm>
            <a:off x="936826" y="1676688"/>
            <a:ext cx="7611679" cy="1504403"/>
          </a:xfrm>
          <a:prstGeom prst="rect">
            <a:avLst/>
          </a:prstGeom>
          <a:noFill/>
          <a:ln w="9525" cap="flat" cmpd="sng">
            <a:no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35" tIns="36267" rIns="72535" bIns="3626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indent="457200">
              <a:lnSpc>
                <a:spcPct val="150000"/>
              </a:lnSpc>
            </a:pPr>
            <a:r>
              <a:rPr lang="zh-CN" altLang="en-US"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疫情</a:t>
            </a:r>
            <a:r>
              <a:rPr lang="zh-CN" altLang="en-US"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之后的</a:t>
            </a:r>
            <a:r>
              <a:rPr lang="en-US"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2020</a:t>
            </a:r>
            <a:r>
              <a:rPr lang="zh-CN"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10</a:t>
            </a:r>
            <a:r>
              <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27</a:t>
            </a:r>
            <a:r>
              <a:rPr lang="zh-CN"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日</a:t>
            </a:r>
            <a:r>
              <a:rPr lang="zh-CN" altLang="en-US"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，是本人所</a:t>
            </a:r>
            <a:r>
              <a:rPr lang="zh-CN"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租房子</a:t>
            </a:r>
            <a:r>
              <a:rPr lang="zh-CN" altLang="en-US"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的截止日期；但在</a:t>
            </a:r>
            <a:r>
              <a:rPr lang="en-US"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10</a:t>
            </a:r>
            <a:r>
              <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27</a:t>
            </a:r>
            <a:r>
              <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日</a:t>
            </a:r>
            <a:r>
              <a:rPr lang="zh-CN"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之前</a:t>
            </a:r>
            <a:r>
              <a:rPr lang="zh-CN" altLang="en-US"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，本人将</a:t>
            </a:r>
            <a:r>
              <a:rPr lang="zh-CN"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要</a:t>
            </a:r>
            <a:r>
              <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面临一个</a:t>
            </a:r>
            <a:r>
              <a:rPr lang="zh-CN" altLang="zh-CN" sz="2400"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抉择</a:t>
            </a:r>
            <a:r>
              <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：是选择</a:t>
            </a:r>
            <a:r>
              <a:rPr lang="zh-CN" altLang="zh-CN" sz="1900"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继续租</a:t>
            </a:r>
            <a:r>
              <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此房还是</a:t>
            </a:r>
            <a:r>
              <a:rPr lang="zh-CN" altLang="zh-CN" sz="1900"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换租</a:t>
            </a:r>
            <a:r>
              <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别的房子</a:t>
            </a:r>
            <a:r>
              <a:rPr lang="zh-CN" altLang="zh-CN" sz="19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9" name="矩形 8"/>
          <p:cNvSpPr/>
          <p:nvPr/>
        </p:nvSpPr>
        <p:spPr>
          <a:xfrm>
            <a:off x="899159" y="3328833"/>
            <a:ext cx="7580663" cy="923330"/>
          </a:xfrm>
          <a:prstGeom prst="rect">
            <a:avLst/>
          </a:prstGeom>
        </p:spPr>
        <p:txBody>
          <a:bodyPr wrap="square">
            <a:spAutoFit/>
          </a:bodyPr>
          <a:lstStyle/>
          <a:p>
            <a:pPr indent="457200">
              <a:lnSpc>
                <a:spcPct val="150000"/>
              </a:lnSpc>
            </a:pP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经过</a:t>
            </a: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一段时间</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的</a:t>
            </a: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房源寻找，</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发现居住</a:t>
            </a: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地</a:t>
            </a:r>
            <a:r>
              <a:rPr lang="en-US"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至</a:t>
            </a:r>
            <a:r>
              <a:rPr lang="en-US"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10</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公里范围内</a:t>
            </a:r>
            <a:r>
              <a:rPr lang="zh-CN" altLang="en-US"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，虽然最近房租有所下降，但是</a:t>
            </a:r>
            <a:r>
              <a:rPr lang="zh-CN" altLang="zh-CN"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最</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便宜的</a:t>
            </a: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每月</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也比现在居住的</a:t>
            </a: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房租要高</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a:t>
            </a:r>
          </a:p>
        </p:txBody>
      </p:sp>
      <p:sp>
        <p:nvSpPr>
          <p:cNvPr id="10" name="矩形 9"/>
          <p:cNvSpPr/>
          <p:nvPr/>
        </p:nvSpPr>
        <p:spPr>
          <a:xfrm>
            <a:off x="899159" y="4399905"/>
            <a:ext cx="7279038" cy="507831"/>
          </a:xfrm>
          <a:prstGeom prst="rect">
            <a:avLst/>
          </a:prstGeom>
        </p:spPr>
        <p:txBody>
          <a:bodyPr wrap="square">
            <a:spAutoFit/>
          </a:bodyPr>
          <a:lstStyle/>
          <a:p>
            <a:pPr indent="457200">
              <a:lnSpc>
                <a:spcPct val="150000"/>
              </a:lnSpc>
            </a:pP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由于</a:t>
            </a:r>
            <a:r>
              <a:rPr lang="en-US"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10</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22</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日</a:t>
            </a: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本人</a:t>
            </a:r>
            <a:r>
              <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已经在重庆出差，</a:t>
            </a: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租期临近、时间紧迫！</a:t>
            </a:r>
            <a:endPar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1" name="Picture 10" descr="https://ss0.bdstatic.com/70cFvHSh_Q1YnxGkpoWK1HF6hhy/it/u=2285544320,2329890920&amp;fm=26&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0616" y="3739020"/>
            <a:ext cx="2599035" cy="22600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s://timgsa.baidu.com/timg?image&amp;quality=80&amp;size=b9999_10000&amp;sec=1607168003755&amp;di=c31525f754eb06735b0a7f781733f649&amp;imgtype=0&amp;src=http%3A%2F%2Fd.hiphotos.baidu.com%2Fzhidao%2Fpic%2Fitem%2Fd1a20cf431adcbeffd089682a7af2edda3cc9f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0615" y="1388656"/>
            <a:ext cx="2599035" cy="1949277"/>
          </a:xfrm>
          <a:prstGeom prst="rect">
            <a:avLst/>
          </a:prstGeom>
          <a:noFill/>
          <a:extLst>
            <a:ext uri="{909E8E84-426E-40DD-AFC4-6F175D3DCCD1}">
              <a14:hiddenFill xmlns:a14="http://schemas.microsoft.com/office/drawing/2010/main">
                <a:solidFill>
                  <a:srgbClr val="FFFFFF"/>
                </a:solidFill>
              </a14:hiddenFill>
            </a:ext>
          </a:extLst>
        </p:spPr>
      </p:pic>
      <p:sp>
        <p:nvSpPr>
          <p:cNvPr id="13" name="矩形 12"/>
          <p:cNvSpPr/>
          <p:nvPr/>
        </p:nvSpPr>
        <p:spPr>
          <a:xfrm>
            <a:off x="899159" y="5055478"/>
            <a:ext cx="6096000" cy="581057"/>
          </a:xfrm>
          <a:prstGeom prst="rect">
            <a:avLst/>
          </a:prstGeom>
        </p:spPr>
        <p:txBody>
          <a:bodyPr>
            <a:spAutoFit/>
          </a:bodyPr>
          <a:lstStyle/>
          <a:p>
            <a:pPr indent="457200">
              <a:lnSpc>
                <a:spcPct val="150000"/>
              </a:lnSpc>
            </a:pPr>
            <a:r>
              <a:rPr lang="zh-CN" altLang="en-US" sz="2400" b="1" dirty="0" smtClean="0">
                <a:solidFill>
                  <a:srgbClr val="F29600"/>
                </a:solidFill>
                <a:latin typeface="微软雅黑" panose="020B0503020204020204" pitchFamily="34" charset="-122"/>
                <a:ea typeface="微软雅黑" panose="020B0503020204020204" pitchFamily="34" charset="-122"/>
                <a:cs typeface="微软雅黑" panose="020B0503020204020204" pitchFamily="34" charset="-122"/>
              </a:rPr>
              <a:t>到底该怎么办呢</a:t>
            </a:r>
            <a:r>
              <a:rPr lang="en-US" altLang="zh-CN" sz="2400" b="1" dirty="0" smtClean="0">
                <a:solidFill>
                  <a:srgbClr val="F29600"/>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400" b="1" dirty="0">
              <a:solidFill>
                <a:srgbClr val="F296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extLst>
      <p:ext uri="{BB962C8B-B14F-4D97-AF65-F5344CB8AC3E}">
        <p14:creationId xmlns:p14="http://schemas.microsoft.com/office/powerpoint/2010/main" val="1562543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750"/>
                            </p:stCondLst>
                            <p:childTnLst>
                              <p:par>
                                <p:cTn id="13" presetID="53" presetClass="entr" presetSubtype="52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anim calcmode="lin" valueType="num">
                                      <p:cBhvr>
                                        <p:cTn id="25" dur="500" fill="hold"/>
                                        <p:tgtEl>
                                          <p:spTgt spid="7"/>
                                        </p:tgtEl>
                                        <p:attrNameLst>
                                          <p:attrName>ppt_x</p:attrName>
                                        </p:attrNameLst>
                                      </p:cBhvr>
                                      <p:tavLst>
                                        <p:tav tm="0">
                                          <p:val>
                                            <p:fltVal val="0.5"/>
                                          </p:val>
                                        </p:tav>
                                        <p:tav tm="100000">
                                          <p:val>
                                            <p:strVal val="#ppt_x"/>
                                          </p:val>
                                        </p:tav>
                                      </p:tavLst>
                                    </p:anim>
                                    <p:anim calcmode="lin" valueType="num">
                                      <p:cBhvr>
                                        <p:cTn id="26" dur="500" fill="hold"/>
                                        <p:tgtEl>
                                          <p:spTgt spid="7"/>
                                        </p:tgtEl>
                                        <p:attrNameLst>
                                          <p:attrName>ppt_y</p:attrName>
                                        </p:attrNameLst>
                                      </p:cBhvr>
                                      <p:tavLst>
                                        <p:tav tm="0">
                                          <p:val>
                                            <p:fltVal val="0.5"/>
                                          </p:val>
                                        </p:tav>
                                        <p:tav tm="100000">
                                          <p:val>
                                            <p:strVal val="#ppt_y"/>
                                          </p:val>
                                        </p:tav>
                                      </p:tavLst>
                                    </p:anim>
                                  </p:childTnLst>
                                </p:cTn>
                              </p:par>
                            </p:childTnLst>
                          </p:cTn>
                        </p:par>
                        <p:par>
                          <p:cTn id="27" fill="hold">
                            <p:stCondLst>
                              <p:cond delay="1250"/>
                            </p:stCondLst>
                            <p:childTnLst>
                              <p:par>
                                <p:cTn id="28" presetID="22" presetClass="entr" presetSubtype="1"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up)">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Effect transition="in" filter="randombar(horizontal)">
                                      <p:cBhvr>
                                        <p:cTn id="35" dur="1000"/>
                                        <p:tgtEl>
                                          <p:spTgt spid="8">
                                            <p:txEl>
                                              <p:pRg st="0" end="0"/>
                                            </p:txEl>
                                          </p:spTgt>
                                        </p:tgtEl>
                                      </p:cBhvr>
                                    </p:animEffect>
                                  </p:childTnLst>
                                </p:cTn>
                              </p:par>
                              <p:par>
                                <p:cTn id="36" presetID="47"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randombar(horizontal)">
                                      <p:cBhvr>
                                        <p:cTn id="45" dur="500"/>
                                        <p:tgtEl>
                                          <p:spTgt spid="9"/>
                                        </p:tgtEl>
                                      </p:cBhvr>
                                    </p:animEffect>
                                  </p:childTnLst>
                                </p:cTn>
                              </p:par>
                              <p:par>
                                <p:cTn id="46" presetID="42" presetClass="entr" presetSubtype="0"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
                                          </p:val>
                                        </p:tav>
                                        <p:tav tm="100000">
                                          <p:val>
                                            <p:strVal val="#ppt_x"/>
                                          </p:val>
                                        </p:tav>
                                      </p:tavLst>
                                    </p:anim>
                                    <p:anim calcmode="lin" valueType="num">
                                      <p:cBhvr>
                                        <p:cTn id="5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randombar(horizontal)">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38" presetClass="entr" presetSubtype="0" accel="50000" fill="hold" grpId="0" nodeType="clickEffect">
                                  <p:stCondLst>
                                    <p:cond delay="0"/>
                                  </p:stCondLst>
                                  <p:iterate type="lt">
                                    <p:tmPct val="49908"/>
                                  </p:iterate>
                                  <p:childTnLst>
                                    <p:set>
                                      <p:cBhvr>
                                        <p:cTn id="59" dur="1" fill="hold">
                                          <p:stCondLst>
                                            <p:cond delay="0"/>
                                          </p:stCondLst>
                                        </p:cTn>
                                        <p:tgtEl>
                                          <p:spTgt spid="13"/>
                                        </p:tgtEl>
                                        <p:attrNameLst>
                                          <p:attrName>style.visibility</p:attrName>
                                        </p:attrNameLst>
                                      </p:cBhvr>
                                      <p:to>
                                        <p:strVal val="visible"/>
                                      </p:to>
                                    </p:set>
                                    <p:set>
                                      <p:cBhvr>
                                        <p:cTn id="60" dur="114" fill="hold">
                                          <p:stCondLst>
                                            <p:cond delay="0"/>
                                          </p:stCondLst>
                                        </p:cTn>
                                        <p:tgtEl>
                                          <p:spTgt spid="13"/>
                                        </p:tgtEl>
                                        <p:attrNameLst>
                                          <p:attrName>style.rotation</p:attrName>
                                        </p:attrNameLst>
                                      </p:cBhvr>
                                      <p:to>
                                        <p:strVal val="-45.0"/>
                                      </p:to>
                                    </p:set>
                                    <p:anim calcmode="lin" valueType="num">
                                      <p:cBhvr>
                                        <p:cTn id="61" dur="114" fill="hold">
                                          <p:stCondLst>
                                            <p:cond delay="114"/>
                                          </p:stCondLst>
                                        </p:cTn>
                                        <p:tgtEl>
                                          <p:spTgt spid="13"/>
                                        </p:tgtEl>
                                        <p:attrNameLst>
                                          <p:attrName>style.rotation</p:attrName>
                                        </p:attrNameLst>
                                      </p:cBhvr>
                                      <p:tavLst>
                                        <p:tav tm="0">
                                          <p:val>
                                            <p:fltVal val="-45"/>
                                          </p:val>
                                        </p:tav>
                                        <p:tav tm="69900">
                                          <p:val>
                                            <p:fltVal val="45"/>
                                          </p:val>
                                        </p:tav>
                                        <p:tav tm="100000">
                                          <p:val>
                                            <p:fltVal val="0"/>
                                          </p:val>
                                        </p:tav>
                                      </p:tavLst>
                                    </p:anim>
                                    <p:anim calcmode="lin" valueType="num">
                                      <p:cBhvr>
                                        <p:cTn id="62" dur="114" fill="hold">
                                          <p:stCondLst>
                                            <p:cond delay="0"/>
                                          </p:stCondLst>
                                        </p:cTn>
                                        <p:tgtEl>
                                          <p:spTgt spid="13"/>
                                        </p:tgtEl>
                                        <p:attrNameLst>
                                          <p:attrName>ppt_y</p:attrName>
                                        </p:attrNameLst>
                                      </p:cBhvr>
                                      <p:tavLst>
                                        <p:tav tm="0">
                                          <p:val>
                                            <p:strVal val="#ppt_y-1"/>
                                          </p:val>
                                        </p:tav>
                                        <p:tav tm="100000">
                                          <p:val>
                                            <p:strVal val="#ppt_y-(0.354*#ppt_w-0.172*#ppt_h)"/>
                                          </p:val>
                                        </p:tav>
                                      </p:tavLst>
                                    </p:anim>
                                    <p:anim calcmode="lin" valueType="num">
                                      <p:cBhvr>
                                        <p:cTn id="63" dur="2" decel="50000" autoRev="1" fill="hold">
                                          <p:stCondLst>
                                            <p:cond delay="114"/>
                                          </p:stCondLst>
                                        </p:cTn>
                                        <p:tgtEl>
                                          <p:spTgt spid="13"/>
                                        </p:tgtEl>
                                        <p:attrNameLst>
                                          <p:attrName>ppt_y</p:attrName>
                                        </p:attrNameLst>
                                      </p:cBhvr>
                                      <p:tavLst>
                                        <p:tav tm="0">
                                          <p:val>
                                            <p:strVal val="#ppt_y-(0.354*#ppt_w-0.172*#ppt_h)"/>
                                          </p:val>
                                        </p:tav>
                                        <p:tav tm="100000">
                                          <p:val>
                                            <p:strVal val="#ppt_y-(0.354*#ppt_w-0.172*#ppt_h)-#ppt_h/2"/>
                                          </p:val>
                                        </p:tav>
                                      </p:tavLst>
                                    </p:anim>
                                    <p:anim calcmode="lin" valueType="num">
                                      <p:cBhvr>
                                        <p:cTn id="64" dur="1" fill="hold">
                                          <p:stCondLst>
                                            <p:cond delay="249"/>
                                          </p:stCondLst>
                                        </p:cTn>
                                        <p:tgtEl>
                                          <p:spTgt spid="13"/>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animBg="1"/>
      <p:bldP spid="7" grpId="0" animBg="1"/>
      <p:bldP spid="9" grpId="0"/>
      <p:bldP spid="10"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1026" name="Picture 2" descr="https://timgsa.baidu.com/timg?image&amp;quality=80&amp;size=b9999_10000&amp;sec=1607454151208&amp;di=640740f06824d948716c412dab6342a5&amp;imgtype=0&amp;src=http%3A%2F%2Fbpic.588ku.com%2Felement_origin_min_pic%2F16%2F08%2F31%2F1857c6b1dd0af2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3632" y="1932854"/>
            <a:ext cx="2908655" cy="4236299"/>
          </a:xfrm>
          <a:prstGeom prst="rect">
            <a:avLst/>
          </a:prstGeom>
          <a:noFill/>
          <a:extLst>
            <a:ext uri="{909E8E84-426E-40DD-AFC4-6F175D3DCCD1}">
              <a14:hiddenFill xmlns:a14="http://schemas.microsoft.com/office/drawing/2010/main">
                <a:solidFill>
                  <a:srgbClr val="FFFFFF"/>
                </a:solidFill>
              </a14:hiddenFill>
            </a:ext>
          </a:extLst>
        </p:spPr>
      </p:pic>
      <p:sp>
        <p:nvSpPr>
          <p:cNvPr id="2" name="云形标注 1"/>
          <p:cNvSpPr/>
          <p:nvPr/>
        </p:nvSpPr>
        <p:spPr>
          <a:xfrm>
            <a:off x="2669548" y="1596759"/>
            <a:ext cx="3316582" cy="2454245"/>
          </a:xfrm>
          <a:prstGeom prst="cloudCallout">
            <a:avLst>
              <a:gd name="adj1" fmla="val 128468"/>
              <a:gd name="adj2" fmla="val 33081"/>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itle 1"/>
          <p:cNvSpPr txBox="1"/>
          <p:nvPr/>
        </p:nvSpPr>
        <p:spPr>
          <a:xfrm>
            <a:off x="993052" y="214745"/>
            <a:ext cx="3400425" cy="506413"/>
          </a:xfrm>
          <a:prstGeom prst="rect">
            <a:avLst/>
          </a:prstGeom>
        </p:spPr>
        <p:txBody>
          <a:bodyPr lIns="0" rIns="0" anchor="ctr"/>
          <a:lstStyle>
            <a:defPPr>
              <a:defRPr lang="zh-CN"/>
            </a:defPPr>
            <a:lvl1pPr>
              <a:spcBef>
                <a:spcPct val="0"/>
              </a:spcBef>
              <a:buNone/>
              <a:defRPr sz="3200" b="1">
                <a:solidFill>
                  <a:srgbClr val="006699"/>
                </a:solidFill>
                <a:latin typeface="微软雅黑" panose="020B0503020204020204" pitchFamily="34" charset="-122"/>
                <a:ea typeface="微软雅黑" panose="020B0503020204020204" pitchFamily="34" charset="-122"/>
                <a:cs typeface="Open Sans Light" panose="020B0306030504020204" pitchFamily="34" charset="0"/>
              </a:defRPr>
            </a:lvl1pPr>
          </a:lstStyle>
          <a:p>
            <a:r>
              <a:rPr lang="en-US" altLang="zh-CN" dirty="0"/>
              <a:t>02 </a:t>
            </a:r>
            <a:r>
              <a:rPr lang="zh-CN" altLang="en-US" dirty="0"/>
              <a:t>问题引出</a:t>
            </a:r>
            <a:endParaRPr lang="en-GB" altLang="zh-CN" dirty="0"/>
          </a:p>
        </p:txBody>
      </p:sp>
      <p:sp>
        <p:nvSpPr>
          <p:cNvPr id="8" name="Rectangle 11"/>
          <p:cNvSpPr>
            <a:spLocks noChangeArrowheads="1"/>
          </p:cNvSpPr>
          <p:nvPr/>
        </p:nvSpPr>
        <p:spPr bwMode="auto">
          <a:xfrm>
            <a:off x="2848636" y="2074156"/>
            <a:ext cx="3089682" cy="1365904"/>
          </a:xfrm>
          <a:prstGeom prst="rect">
            <a:avLst/>
          </a:prstGeom>
          <a:noFill/>
          <a:ln w="9525" cap="flat" cmpd="sng">
            <a:no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35" tIns="36267" rIns="72535" bIns="3626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indent="457200">
              <a:lnSpc>
                <a:spcPct val="150000"/>
              </a:lnSpc>
            </a:pPr>
            <a:r>
              <a:rPr lang="zh-CN" altLang="en-US" sz="28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是</a:t>
            </a:r>
            <a:r>
              <a:rPr lang="zh-CN" altLang="en-US"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重新     房还是     租？？</a:t>
            </a:r>
            <a:r>
              <a:rPr lang="zh-CN" altLang="en-US" sz="2800" b="1"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2" name="矩形 11"/>
          <p:cNvSpPr/>
          <p:nvPr/>
        </p:nvSpPr>
        <p:spPr>
          <a:xfrm>
            <a:off x="4393477" y="2124251"/>
            <a:ext cx="655659" cy="646331"/>
          </a:xfrm>
          <a:prstGeom prst="rect">
            <a:avLst/>
          </a:prstGeom>
        </p:spPr>
        <p:txBody>
          <a:bodyPr wrap="square">
            <a:spAutoFit/>
          </a:bodyPr>
          <a:lstStyle/>
          <a:p>
            <a:r>
              <a:rPr lang="zh-CN" altLang="en-US" sz="3600" b="1" dirty="0" smtClean="0">
                <a:solidFill>
                  <a:srgbClr val="F29600"/>
                </a:solidFill>
                <a:latin typeface="微软雅黑" panose="020B0503020204020204" pitchFamily="34" charset="-122"/>
                <a:ea typeface="微软雅黑" panose="020B0503020204020204" pitchFamily="34" charset="-122"/>
              </a:rPr>
              <a:t>换</a:t>
            </a:r>
            <a:endParaRPr lang="zh-CN" altLang="en-US" sz="3600" b="1" dirty="0">
              <a:solidFill>
                <a:srgbClr val="F29600"/>
              </a:solidFill>
              <a:latin typeface="微软雅黑" panose="020B0503020204020204" pitchFamily="34" charset="-122"/>
              <a:ea typeface="微软雅黑" panose="020B0503020204020204" pitchFamily="34" charset="-122"/>
            </a:endParaRPr>
          </a:p>
        </p:txBody>
      </p:sp>
      <p:sp>
        <p:nvSpPr>
          <p:cNvPr id="14" name="矩形 13"/>
          <p:cNvSpPr/>
          <p:nvPr/>
        </p:nvSpPr>
        <p:spPr>
          <a:xfrm>
            <a:off x="3228022" y="2783011"/>
            <a:ext cx="643411" cy="646331"/>
          </a:xfrm>
          <a:prstGeom prst="rect">
            <a:avLst/>
          </a:prstGeom>
        </p:spPr>
        <p:txBody>
          <a:bodyPr wrap="square">
            <a:spAutoFit/>
          </a:bodyPr>
          <a:lstStyle/>
          <a:p>
            <a:r>
              <a:rPr lang="zh-CN" altLang="en-US" sz="3600" b="1" dirty="0" smtClean="0">
                <a:solidFill>
                  <a:srgbClr val="F29600"/>
                </a:solidFill>
                <a:latin typeface="微软雅黑" panose="020B0503020204020204" pitchFamily="34" charset="-122"/>
                <a:ea typeface="微软雅黑" panose="020B0503020204020204" pitchFamily="34" charset="-122"/>
              </a:rPr>
              <a:t>续</a:t>
            </a:r>
            <a:endParaRPr lang="zh-CN" altLang="en-US" sz="3600" b="1" dirty="0">
              <a:solidFill>
                <a:srgbClr val="F296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58313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750"/>
                            </p:stCondLst>
                            <p:childTnLst>
                              <p:par>
                                <p:cTn id="13" presetID="9"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randombar(horizontal)">
                                      <p:cBhvr>
                                        <p:cTn id="20" dur="1000"/>
                                        <p:tgtEl>
                                          <p:spTgt spid="8">
                                            <p:txEl>
                                              <p:pRg st="0" end="0"/>
                                            </p:txEl>
                                          </p:spTgt>
                                        </p:tgtEl>
                                      </p:cBhvr>
                                    </p:animEffect>
                                  </p:childTnLst>
                                </p:cTn>
                              </p:par>
                            </p:childTnLst>
                          </p:cTn>
                        </p:par>
                        <p:par>
                          <p:cTn id="21" fill="hold">
                            <p:stCondLst>
                              <p:cond delay="1000"/>
                            </p:stCondLst>
                            <p:childTnLst>
                              <p:par>
                                <p:cTn id="22" presetID="26"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435">
                                          <p:stCondLst>
                                            <p:cond delay="0"/>
                                          </p:stCondLst>
                                        </p:cTn>
                                        <p:tgtEl>
                                          <p:spTgt spid="12"/>
                                        </p:tgtEl>
                                      </p:cBhvr>
                                    </p:animEffect>
                                    <p:anim calcmode="lin" valueType="num">
                                      <p:cBhvr>
                                        <p:cTn id="25" dur="1366"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6" dur="498"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7" dur="498" tmFilter="0, 0; 0.125,0.2665; 0.25,0.4; 0.375,0.465; 0.5,0.5;  0.625,0.535; 0.75,0.6; 0.875,0.7335; 1,1">
                                          <p:stCondLst>
                                            <p:cond delay="498"/>
                                          </p:stCondLst>
                                        </p:cTn>
                                        <p:tgtEl>
                                          <p:spTgt spid="12"/>
                                        </p:tgtEl>
                                        <p:attrNameLst>
                                          <p:attrName>ppt_y</p:attrName>
                                        </p:attrNameLst>
                                      </p:cBhvr>
                                      <p:tavLst>
                                        <p:tav tm="0" fmla="#ppt_y-sin(pi*$)/9">
                                          <p:val>
                                            <p:fltVal val="0"/>
                                          </p:val>
                                        </p:tav>
                                        <p:tav tm="100000">
                                          <p:val>
                                            <p:fltVal val="1"/>
                                          </p:val>
                                        </p:tav>
                                      </p:tavLst>
                                    </p:anim>
                                    <p:anim calcmode="lin" valueType="num">
                                      <p:cBhvr>
                                        <p:cTn id="28" dur="249" tmFilter="0, 0; 0.125,0.2665; 0.25,0.4; 0.375,0.465; 0.5,0.5;  0.625,0.535; 0.75,0.6; 0.875,0.7335; 1,1">
                                          <p:stCondLst>
                                            <p:cond delay="993"/>
                                          </p:stCondLst>
                                        </p:cTn>
                                        <p:tgtEl>
                                          <p:spTgt spid="12"/>
                                        </p:tgtEl>
                                        <p:attrNameLst>
                                          <p:attrName>ppt_y</p:attrName>
                                        </p:attrNameLst>
                                      </p:cBhvr>
                                      <p:tavLst>
                                        <p:tav tm="0" fmla="#ppt_y-sin(pi*$)/27">
                                          <p:val>
                                            <p:fltVal val="0"/>
                                          </p:val>
                                        </p:tav>
                                        <p:tav tm="100000">
                                          <p:val>
                                            <p:fltVal val="1"/>
                                          </p:val>
                                        </p:tav>
                                      </p:tavLst>
                                    </p:anim>
                                    <p:anim calcmode="lin" valueType="num">
                                      <p:cBhvr>
                                        <p:cTn id="29" dur="123" tmFilter="0, 0; 0.125,0.2665; 0.25,0.4; 0.375,0.465; 0.5,0.5;  0.625,0.535; 0.75,0.6; 0.875,0.7335; 1,1">
                                          <p:stCondLst>
                                            <p:cond delay="1242"/>
                                          </p:stCondLst>
                                        </p:cTn>
                                        <p:tgtEl>
                                          <p:spTgt spid="12"/>
                                        </p:tgtEl>
                                        <p:attrNameLst>
                                          <p:attrName>ppt_y</p:attrName>
                                        </p:attrNameLst>
                                      </p:cBhvr>
                                      <p:tavLst>
                                        <p:tav tm="0" fmla="#ppt_y-sin(pi*$)/81">
                                          <p:val>
                                            <p:fltVal val="0"/>
                                          </p:val>
                                        </p:tav>
                                        <p:tav tm="100000">
                                          <p:val>
                                            <p:fltVal val="1"/>
                                          </p:val>
                                        </p:tav>
                                      </p:tavLst>
                                    </p:anim>
                                    <p:animScale>
                                      <p:cBhvr>
                                        <p:cTn id="30" dur="19">
                                          <p:stCondLst>
                                            <p:cond delay="487"/>
                                          </p:stCondLst>
                                        </p:cTn>
                                        <p:tgtEl>
                                          <p:spTgt spid="12"/>
                                        </p:tgtEl>
                                      </p:cBhvr>
                                      <p:to x="100000" y="60000"/>
                                    </p:animScale>
                                    <p:animScale>
                                      <p:cBhvr>
                                        <p:cTn id="31" dur="125" decel="50000">
                                          <p:stCondLst>
                                            <p:cond delay="507"/>
                                          </p:stCondLst>
                                        </p:cTn>
                                        <p:tgtEl>
                                          <p:spTgt spid="12"/>
                                        </p:tgtEl>
                                      </p:cBhvr>
                                      <p:to x="100000" y="100000"/>
                                    </p:animScale>
                                    <p:animScale>
                                      <p:cBhvr>
                                        <p:cTn id="32" dur="19">
                                          <p:stCondLst>
                                            <p:cond delay="984"/>
                                          </p:stCondLst>
                                        </p:cTn>
                                        <p:tgtEl>
                                          <p:spTgt spid="12"/>
                                        </p:tgtEl>
                                      </p:cBhvr>
                                      <p:to x="100000" y="80000"/>
                                    </p:animScale>
                                    <p:animScale>
                                      <p:cBhvr>
                                        <p:cTn id="33" dur="125" decel="50000">
                                          <p:stCondLst>
                                            <p:cond delay="1004"/>
                                          </p:stCondLst>
                                        </p:cTn>
                                        <p:tgtEl>
                                          <p:spTgt spid="12"/>
                                        </p:tgtEl>
                                      </p:cBhvr>
                                      <p:to x="100000" y="100000"/>
                                    </p:animScale>
                                    <p:animScale>
                                      <p:cBhvr>
                                        <p:cTn id="34" dur="19">
                                          <p:stCondLst>
                                            <p:cond delay="1231"/>
                                          </p:stCondLst>
                                        </p:cTn>
                                        <p:tgtEl>
                                          <p:spTgt spid="12"/>
                                        </p:tgtEl>
                                      </p:cBhvr>
                                      <p:to x="100000" y="90000"/>
                                    </p:animScale>
                                    <p:animScale>
                                      <p:cBhvr>
                                        <p:cTn id="35" dur="125" decel="50000">
                                          <p:stCondLst>
                                            <p:cond delay="1251"/>
                                          </p:stCondLst>
                                        </p:cTn>
                                        <p:tgtEl>
                                          <p:spTgt spid="12"/>
                                        </p:tgtEl>
                                      </p:cBhvr>
                                      <p:to x="100000" y="100000"/>
                                    </p:animScale>
                                    <p:animScale>
                                      <p:cBhvr>
                                        <p:cTn id="36" dur="19">
                                          <p:stCondLst>
                                            <p:cond delay="1356"/>
                                          </p:stCondLst>
                                        </p:cTn>
                                        <p:tgtEl>
                                          <p:spTgt spid="12"/>
                                        </p:tgtEl>
                                      </p:cBhvr>
                                      <p:to x="100000" y="95000"/>
                                    </p:animScale>
                                    <p:animScale>
                                      <p:cBhvr>
                                        <p:cTn id="37" dur="125" decel="50000">
                                          <p:stCondLst>
                                            <p:cond delay="1376"/>
                                          </p:stCondLst>
                                        </p:cTn>
                                        <p:tgtEl>
                                          <p:spTgt spid="12"/>
                                        </p:tgtEl>
                                      </p:cBhvr>
                                      <p:to x="100000" y="100000"/>
                                    </p:animScale>
                                  </p:childTnLst>
                                </p:cTn>
                              </p:par>
                            </p:childTnLst>
                          </p:cTn>
                        </p:par>
                        <p:par>
                          <p:cTn id="38" fill="hold">
                            <p:stCondLst>
                              <p:cond delay="2500"/>
                            </p:stCondLst>
                            <p:childTnLst>
                              <p:par>
                                <p:cTn id="39" presetID="38" presetClass="entr" presetSubtype="0" accel="50000" fill="hold" grpId="0" nodeType="afterEffect">
                                  <p:stCondLst>
                                    <p:cond delay="0"/>
                                  </p:stCondLst>
                                  <p:iterate type="lt">
                                    <p:tmPct val="50000"/>
                                  </p:iterate>
                                  <p:childTnLst>
                                    <p:set>
                                      <p:cBhvr>
                                        <p:cTn id="40" dur="1" fill="hold">
                                          <p:stCondLst>
                                            <p:cond delay="0"/>
                                          </p:stCondLst>
                                        </p:cTn>
                                        <p:tgtEl>
                                          <p:spTgt spid="14"/>
                                        </p:tgtEl>
                                        <p:attrNameLst>
                                          <p:attrName>style.visibility</p:attrName>
                                        </p:attrNameLst>
                                      </p:cBhvr>
                                      <p:to>
                                        <p:strVal val="visible"/>
                                      </p:to>
                                    </p:set>
                                    <p:set>
                                      <p:cBhvr>
                                        <p:cTn id="41" dur="455" fill="hold">
                                          <p:stCondLst>
                                            <p:cond delay="0"/>
                                          </p:stCondLst>
                                        </p:cTn>
                                        <p:tgtEl>
                                          <p:spTgt spid="14"/>
                                        </p:tgtEl>
                                        <p:attrNameLst>
                                          <p:attrName>style.rotation</p:attrName>
                                        </p:attrNameLst>
                                      </p:cBhvr>
                                      <p:to>
                                        <p:strVal val="-45.0"/>
                                      </p:to>
                                    </p:set>
                                    <p:anim calcmode="lin" valueType="num">
                                      <p:cBhvr>
                                        <p:cTn id="42"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43"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44"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45"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childTnLst>
                          </p:cTn>
                        </p:par>
                        <p:par>
                          <p:cTn id="46" fill="hold">
                            <p:stCondLst>
                              <p:cond delay="3500"/>
                            </p:stCondLst>
                            <p:childTnLst>
                              <p:par>
                                <p:cTn id="47" presetID="32" presetClass="emph" presetSubtype="0" fill="hold" nodeType="afterEffect">
                                  <p:stCondLst>
                                    <p:cond delay="0"/>
                                  </p:stCondLst>
                                  <p:childTnLst>
                                    <p:animRot by="120000">
                                      <p:cBhvr>
                                        <p:cTn id="48" dur="100" fill="hold">
                                          <p:stCondLst>
                                            <p:cond delay="0"/>
                                          </p:stCondLst>
                                        </p:cTn>
                                        <p:tgtEl>
                                          <p:spTgt spid="1026"/>
                                        </p:tgtEl>
                                        <p:attrNameLst>
                                          <p:attrName>r</p:attrName>
                                        </p:attrNameLst>
                                      </p:cBhvr>
                                    </p:animRot>
                                    <p:animRot by="-240000">
                                      <p:cBhvr>
                                        <p:cTn id="49" dur="200" fill="hold">
                                          <p:stCondLst>
                                            <p:cond delay="200"/>
                                          </p:stCondLst>
                                        </p:cTn>
                                        <p:tgtEl>
                                          <p:spTgt spid="1026"/>
                                        </p:tgtEl>
                                        <p:attrNameLst>
                                          <p:attrName>r</p:attrName>
                                        </p:attrNameLst>
                                      </p:cBhvr>
                                    </p:animRot>
                                    <p:animRot by="240000">
                                      <p:cBhvr>
                                        <p:cTn id="50" dur="200" fill="hold">
                                          <p:stCondLst>
                                            <p:cond delay="400"/>
                                          </p:stCondLst>
                                        </p:cTn>
                                        <p:tgtEl>
                                          <p:spTgt spid="1026"/>
                                        </p:tgtEl>
                                        <p:attrNameLst>
                                          <p:attrName>r</p:attrName>
                                        </p:attrNameLst>
                                      </p:cBhvr>
                                    </p:animRot>
                                    <p:animRot by="-240000">
                                      <p:cBhvr>
                                        <p:cTn id="51" dur="200" fill="hold">
                                          <p:stCondLst>
                                            <p:cond delay="600"/>
                                          </p:stCondLst>
                                        </p:cTn>
                                        <p:tgtEl>
                                          <p:spTgt spid="1026"/>
                                        </p:tgtEl>
                                        <p:attrNameLst>
                                          <p:attrName>r</p:attrName>
                                        </p:attrNameLst>
                                      </p:cBhvr>
                                    </p:animRot>
                                    <p:animRot by="120000">
                                      <p:cBhvr>
                                        <p:cTn id="52" dur="200" fill="hold">
                                          <p:stCondLst>
                                            <p:cond delay="800"/>
                                          </p:stCondLst>
                                        </p:cTn>
                                        <p:tgtEl>
                                          <p:spTgt spid="10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993052" y="214745"/>
            <a:ext cx="3400425" cy="506413"/>
          </a:xfrm>
          <a:prstGeom prst="rect">
            <a:avLst/>
          </a:prstGeom>
        </p:spPr>
        <p:txBody>
          <a:bodyPr lIns="0" rIns="0" anchor="ctr"/>
          <a:lstStyle>
            <a:defPPr>
              <a:defRPr lang="zh-CN"/>
            </a:defPPr>
            <a:lvl1pPr>
              <a:spcBef>
                <a:spcPct val="0"/>
              </a:spcBef>
              <a:buNone/>
              <a:defRPr sz="3200" b="1">
                <a:solidFill>
                  <a:srgbClr val="006699"/>
                </a:solidFill>
                <a:latin typeface="微软雅黑" panose="020B0503020204020204" pitchFamily="34" charset="-122"/>
                <a:ea typeface="微软雅黑" panose="020B0503020204020204" pitchFamily="34" charset="-122"/>
                <a:cs typeface="Open Sans Light" panose="020B0306030504020204" pitchFamily="34" charset="0"/>
              </a:defRPr>
            </a:lvl1pPr>
          </a:lstStyle>
          <a:p>
            <a:r>
              <a:rPr lang="en-US" altLang="zh-CN" dirty="0"/>
              <a:t>03 </a:t>
            </a:r>
            <a:r>
              <a:rPr lang="zh-CN" altLang="en-US" dirty="0"/>
              <a:t>原理应用</a:t>
            </a:r>
            <a:endParaRPr lang="en-GB" altLang="zh-CN" dirty="0"/>
          </a:p>
        </p:txBody>
      </p:sp>
      <p:sp>
        <p:nvSpPr>
          <p:cNvPr id="4" name="圆角矩形 3"/>
          <p:cNvSpPr/>
          <p:nvPr/>
        </p:nvSpPr>
        <p:spPr>
          <a:xfrm>
            <a:off x="893147" y="1276833"/>
            <a:ext cx="5145607" cy="1665581"/>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93"/>
          <p:cNvSpPr/>
          <p:nvPr/>
        </p:nvSpPr>
        <p:spPr>
          <a:xfrm>
            <a:off x="855479" y="1232270"/>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93"/>
          <p:cNvSpPr/>
          <p:nvPr/>
        </p:nvSpPr>
        <p:spPr>
          <a:xfrm rot="10800000">
            <a:off x="5788390" y="2698945"/>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11"/>
          <p:cNvSpPr>
            <a:spLocks noChangeArrowheads="1"/>
          </p:cNvSpPr>
          <p:nvPr/>
        </p:nvSpPr>
        <p:spPr bwMode="auto">
          <a:xfrm>
            <a:off x="893146" y="1369054"/>
            <a:ext cx="5107941" cy="1458237"/>
          </a:xfrm>
          <a:prstGeom prst="rect">
            <a:avLst/>
          </a:prstGeom>
          <a:noFill/>
          <a:ln w="9525" cap="flat" cmpd="sng">
            <a:no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35" tIns="36267" rIns="72535" bIns="3626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indent="457200">
              <a:lnSpc>
                <a:spcPct val="150000"/>
              </a:lnSpc>
            </a:pPr>
            <a:r>
              <a:rPr lang="en-US" altLang="zh-CN" sz="2000" b="1" dirty="0">
                <a:solidFill>
                  <a:srgbClr val="006699"/>
                </a:solidFill>
                <a:latin typeface="微软雅黑" panose="020B0503020204020204" pitchFamily="34" charset="-122"/>
                <a:ea typeface="微软雅黑" panose="020B0503020204020204" pitchFamily="34" charset="-122"/>
              </a:rPr>
              <a:t> </a:t>
            </a:r>
            <a:r>
              <a:rPr lang="zh-CN" altLang="zh-CN" sz="2000" b="1" dirty="0">
                <a:solidFill>
                  <a:srgbClr val="006699"/>
                </a:solidFill>
                <a:latin typeface="微软雅黑" panose="020B0503020204020204" pitchFamily="34" charset="-122"/>
                <a:ea typeface="微软雅黑" panose="020B0503020204020204" pitchFamily="34" charset="-122"/>
              </a:rPr>
              <a:t>机会成本的</a:t>
            </a:r>
            <a:r>
              <a:rPr lang="zh-CN" altLang="en-US" sz="2000" b="1" dirty="0">
                <a:solidFill>
                  <a:srgbClr val="006699"/>
                </a:solidFill>
                <a:latin typeface="微软雅黑" panose="020B0503020204020204" pitchFamily="34" charset="-122"/>
                <a:ea typeface="微软雅黑" panose="020B0503020204020204" pitchFamily="34" charset="-122"/>
              </a:rPr>
              <a:t>定义</a:t>
            </a:r>
            <a:r>
              <a:rPr lang="zh-CN" altLang="zh-CN" sz="2000" b="1" dirty="0">
                <a:solidFill>
                  <a:srgbClr val="006699"/>
                </a:solidFill>
                <a:latin typeface="微软雅黑" panose="020B0503020204020204" pitchFamily="34" charset="-122"/>
                <a:ea typeface="微软雅黑" panose="020B0503020204020204" pitchFamily="34" charset="-122"/>
              </a:rPr>
              <a:t>：当把一种资源用于某种用途时，所放弃的另一种用途的收入，即（所获得的</a:t>
            </a:r>
            <a:r>
              <a:rPr lang="zh-CN" altLang="zh-CN" sz="2000" b="1" dirty="0" smtClean="0">
                <a:solidFill>
                  <a:srgbClr val="006699"/>
                </a:solidFill>
                <a:latin typeface="微软雅黑" panose="020B0503020204020204" pitchFamily="34" charset="-122"/>
                <a:ea typeface="微软雅黑" panose="020B0503020204020204" pitchFamily="34" charset="-122"/>
              </a:rPr>
              <a:t>收入）</a:t>
            </a:r>
            <a:r>
              <a:rPr lang="zh-CN" altLang="zh-CN" sz="2000" b="1" dirty="0">
                <a:solidFill>
                  <a:srgbClr val="006699"/>
                </a:solidFill>
                <a:latin typeface="微软雅黑" panose="020B0503020204020204" pitchFamily="34" charset="-122"/>
                <a:ea typeface="微软雅黑" panose="020B0503020204020204" pitchFamily="34" charset="-122"/>
              </a:rPr>
              <a:t>的机会成本。</a:t>
            </a:r>
            <a:endParaRPr lang="zh-CN" altLang="zh-CN" sz="19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1" name="矩形 10"/>
          <p:cNvSpPr/>
          <p:nvPr/>
        </p:nvSpPr>
        <p:spPr>
          <a:xfrm>
            <a:off x="892778" y="3593808"/>
            <a:ext cx="5189288" cy="2765856"/>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ea typeface="微软雅黑" panose="020B0503020204020204" pitchFamily="34" charset="-122"/>
            </a:endParaRPr>
          </a:p>
        </p:txBody>
      </p:sp>
      <p:cxnSp>
        <p:nvCxnSpPr>
          <p:cNvPr id="12" name="直接连接符 11"/>
          <p:cNvCxnSpPr/>
          <p:nvPr/>
        </p:nvCxnSpPr>
        <p:spPr>
          <a:xfrm>
            <a:off x="887134" y="3267770"/>
            <a:ext cx="5189288" cy="682"/>
          </a:xfrm>
          <a:prstGeom prst="line">
            <a:avLst/>
          </a:prstGeom>
          <a:ln w="2540">
            <a:solidFill>
              <a:schemeClr val="tx1"/>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15" name="Freeform 46"/>
          <p:cNvSpPr/>
          <p:nvPr/>
        </p:nvSpPr>
        <p:spPr bwMode="auto">
          <a:xfrm>
            <a:off x="8251454" y="3835400"/>
            <a:ext cx="1754489" cy="3022600"/>
          </a:xfrm>
          <a:custGeom>
            <a:avLst/>
            <a:gdLst>
              <a:gd name="T0" fmla="*/ 258 w 725"/>
              <a:gd name="T1" fmla="*/ 1251 h 1251"/>
              <a:gd name="T2" fmla="*/ 285 w 725"/>
              <a:gd name="T3" fmla="*/ 700 h 1251"/>
              <a:gd name="T4" fmla="*/ 0 w 725"/>
              <a:gd name="T5" fmla="*/ 315 h 1251"/>
              <a:gd name="T6" fmla="*/ 46 w 725"/>
              <a:gd name="T7" fmla="*/ 273 h 1251"/>
              <a:gd name="T8" fmla="*/ 314 w 725"/>
              <a:gd name="T9" fmla="*/ 578 h 1251"/>
              <a:gd name="T10" fmla="*/ 344 w 725"/>
              <a:gd name="T11" fmla="*/ 0 h 1251"/>
              <a:gd name="T12" fmla="*/ 412 w 725"/>
              <a:gd name="T13" fmla="*/ 0 h 1251"/>
              <a:gd name="T14" fmla="*/ 440 w 725"/>
              <a:gd name="T15" fmla="*/ 377 h 1251"/>
              <a:gd name="T16" fmla="*/ 675 w 725"/>
              <a:gd name="T17" fmla="*/ 126 h 1251"/>
              <a:gd name="T18" fmla="*/ 725 w 725"/>
              <a:gd name="T19" fmla="*/ 193 h 1251"/>
              <a:gd name="T20" fmla="*/ 478 w 725"/>
              <a:gd name="T21" fmla="*/ 490 h 1251"/>
              <a:gd name="T22" fmla="*/ 461 w 725"/>
              <a:gd name="T23" fmla="*/ 788 h 1251"/>
              <a:gd name="T24" fmla="*/ 507 w 725"/>
              <a:gd name="T25" fmla="*/ 1245 h 1251"/>
              <a:gd name="T26" fmla="*/ 258 w 725"/>
              <a:gd name="T27" fmla="*/ 1251 h 1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5" h="1251">
                <a:moveTo>
                  <a:pt x="258" y="1251"/>
                </a:moveTo>
                <a:cubicBezTo>
                  <a:pt x="258" y="1251"/>
                  <a:pt x="323" y="826"/>
                  <a:pt x="285" y="700"/>
                </a:cubicBezTo>
                <a:cubicBezTo>
                  <a:pt x="0" y="315"/>
                  <a:pt x="0" y="315"/>
                  <a:pt x="0" y="315"/>
                </a:cubicBezTo>
                <a:cubicBezTo>
                  <a:pt x="46" y="273"/>
                  <a:pt x="46" y="273"/>
                  <a:pt x="46" y="273"/>
                </a:cubicBezTo>
                <a:cubicBezTo>
                  <a:pt x="314" y="578"/>
                  <a:pt x="314" y="578"/>
                  <a:pt x="314" y="578"/>
                </a:cubicBezTo>
                <a:cubicBezTo>
                  <a:pt x="344" y="0"/>
                  <a:pt x="344" y="0"/>
                  <a:pt x="344" y="0"/>
                </a:cubicBezTo>
                <a:cubicBezTo>
                  <a:pt x="412" y="0"/>
                  <a:pt x="412" y="0"/>
                  <a:pt x="412" y="0"/>
                </a:cubicBezTo>
                <a:cubicBezTo>
                  <a:pt x="440" y="377"/>
                  <a:pt x="440" y="377"/>
                  <a:pt x="440" y="377"/>
                </a:cubicBezTo>
                <a:cubicBezTo>
                  <a:pt x="675" y="126"/>
                  <a:pt x="675" y="126"/>
                  <a:pt x="675" y="126"/>
                </a:cubicBezTo>
                <a:cubicBezTo>
                  <a:pt x="725" y="193"/>
                  <a:pt x="725" y="193"/>
                  <a:pt x="725" y="193"/>
                </a:cubicBezTo>
                <a:cubicBezTo>
                  <a:pt x="478" y="490"/>
                  <a:pt x="478" y="490"/>
                  <a:pt x="478" y="490"/>
                </a:cubicBezTo>
                <a:cubicBezTo>
                  <a:pt x="478" y="490"/>
                  <a:pt x="436" y="490"/>
                  <a:pt x="461" y="788"/>
                </a:cubicBezTo>
                <a:cubicBezTo>
                  <a:pt x="486" y="1085"/>
                  <a:pt x="507" y="1245"/>
                  <a:pt x="507" y="1245"/>
                </a:cubicBezTo>
                <a:cubicBezTo>
                  <a:pt x="258" y="1251"/>
                  <a:pt x="258" y="1251"/>
                  <a:pt x="258" y="1251"/>
                </a:cubicBezTo>
              </a:path>
            </a:pathLst>
          </a:custGeom>
          <a:solidFill>
            <a:srgbClr val="006699"/>
          </a:solidFill>
          <a:ln>
            <a:noFill/>
          </a:ln>
        </p:spPr>
        <p:txBody>
          <a:bodyPr lIns="121908" tIns="60954" rIns="121908" bIns="60954"/>
          <a:lstStyle/>
          <a:p>
            <a:pPr>
              <a:defRPr/>
            </a:pPr>
            <a:endParaRPr lang="zh-CN" altLang="en-US">
              <a:ea typeface="微软雅黑" panose="020B0503020204020204" pitchFamily="34" charset="-122"/>
            </a:endParaRPr>
          </a:p>
        </p:txBody>
      </p:sp>
      <p:grpSp>
        <p:nvGrpSpPr>
          <p:cNvPr id="16" name="组合 15"/>
          <p:cNvGrpSpPr/>
          <p:nvPr/>
        </p:nvGrpSpPr>
        <p:grpSpPr>
          <a:xfrm>
            <a:off x="6740350" y="3136900"/>
            <a:ext cx="2201047" cy="2197100"/>
            <a:chOff x="3032919" y="2228851"/>
            <a:chExt cx="1651000" cy="1647825"/>
          </a:xfrm>
        </p:grpSpPr>
        <p:grpSp>
          <p:nvGrpSpPr>
            <p:cNvPr id="17" name="组合 16"/>
            <p:cNvGrpSpPr/>
            <p:nvPr/>
          </p:nvGrpSpPr>
          <p:grpSpPr>
            <a:xfrm>
              <a:off x="3032919" y="2228851"/>
              <a:ext cx="1651000" cy="1647825"/>
              <a:chOff x="3032919" y="2228851"/>
              <a:chExt cx="1651000" cy="1647825"/>
            </a:xfrm>
          </p:grpSpPr>
          <p:sp>
            <p:nvSpPr>
              <p:cNvPr id="25" name="Oval 55"/>
              <p:cNvSpPr>
                <a:spLocks noChangeArrowheads="1"/>
              </p:cNvSpPr>
              <p:nvPr/>
            </p:nvSpPr>
            <p:spPr bwMode="auto">
              <a:xfrm>
                <a:off x="3032919" y="2228851"/>
                <a:ext cx="1651000" cy="1647825"/>
              </a:xfrm>
              <a:prstGeom prst="ellipse">
                <a:avLst/>
              </a:prstGeom>
              <a:solidFill>
                <a:schemeClr val="bg2">
                  <a:alpha val="60000"/>
                </a:schemeClr>
              </a:solidFill>
              <a:ln w="28575">
                <a:solidFill>
                  <a:srgbClr val="FFFFFF"/>
                </a:solidFill>
              </a:ln>
            </p:spPr>
            <p:txBody>
              <a:bodyPr/>
              <a:lstStyle/>
              <a:p>
                <a:pPr>
                  <a:defRPr/>
                </a:pPr>
                <a:endParaRPr lang="zh-CN" altLang="en-US">
                  <a:ea typeface="微软雅黑" panose="020B0503020204020204" pitchFamily="34" charset="-122"/>
                </a:endParaRPr>
              </a:p>
            </p:txBody>
          </p:sp>
          <p:sp>
            <p:nvSpPr>
              <p:cNvPr id="26" name="Oval 56"/>
              <p:cNvSpPr>
                <a:spLocks noChangeArrowheads="1"/>
              </p:cNvSpPr>
              <p:nvPr/>
            </p:nvSpPr>
            <p:spPr bwMode="auto">
              <a:xfrm>
                <a:off x="3183732" y="2379663"/>
                <a:ext cx="1349375" cy="1347788"/>
              </a:xfrm>
              <a:prstGeom prst="ellipse">
                <a:avLst/>
              </a:prstGeom>
              <a:solidFill>
                <a:srgbClr val="1CAE97"/>
              </a:solidFill>
              <a:ln>
                <a:noFill/>
              </a:ln>
            </p:spPr>
            <p:txBody>
              <a:bodyPr lIns="0" tIns="0" rIns="0" bIns="0" anchor="ctr"/>
              <a:lstStyle/>
              <a:p>
                <a:pPr algn="ctr">
                  <a:spcAft>
                    <a:spcPts val="800"/>
                  </a:spcAft>
                  <a:defRPr/>
                </a:pPr>
                <a:endParaRPr lang="zh-CN" altLang="en-US" sz="1900" dirty="0">
                  <a:solidFill>
                    <a:srgbClr val="FFFFFF"/>
                  </a:solidFill>
                  <a:latin typeface="微软雅黑" panose="020B0503020204020204" pitchFamily="34" charset="-122"/>
                  <a:ea typeface="微软雅黑" panose="020B0503020204020204" pitchFamily="34" charset="-122"/>
                </a:endParaRPr>
              </a:p>
            </p:txBody>
          </p:sp>
        </p:grpSp>
        <p:grpSp>
          <p:nvGrpSpPr>
            <p:cNvPr id="18" name="Group 20"/>
            <p:cNvGrpSpPr>
              <a:grpSpLocks noChangeAspect="1"/>
            </p:cNvGrpSpPr>
            <p:nvPr/>
          </p:nvGrpSpPr>
          <p:grpSpPr bwMode="auto">
            <a:xfrm>
              <a:off x="3610624" y="2498011"/>
              <a:ext cx="427513" cy="328123"/>
              <a:chOff x="1041" y="1749"/>
              <a:chExt cx="314" cy="241"/>
            </a:xfrm>
            <a:solidFill>
              <a:schemeClr val="bg1"/>
            </a:solidFill>
            <a:effectLst>
              <a:outerShdw blurRad="25400" dist="25400" dir="2700000" algn="tl" rotWithShape="0">
                <a:prstClr val="black">
                  <a:alpha val="40000"/>
                </a:prstClr>
              </a:outerShdw>
            </a:effectLst>
          </p:grpSpPr>
          <p:sp>
            <p:nvSpPr>
              <p:cNvPr id="20" name="Freeform 21"/>
              <p:cNvSpPr/>
              <p:nvPr/>
            </p:nvSpPr>
            <p:spPr bwMode="auto">
              <a:xfrm>
                <a:off x="1041" y="1982"/>
                <a:ext cx="314" cy="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a typeface="微软雅黑" panose="020B0503020204020204" pitchFamily="34" charset="-122"/>
                </a:endParaRPr>
              </a:p>
            </p:txBody>
          </p:sp>
          <p:sp>
            <p:nvSpPr>
              <p:cNvPr id="21" name="Rectangle 22"/>
              <p:cNvSpPr>
                <a:spLocks noChangeArrowheads="1"/>
              </p:cNvSpPr>
              <p:nvPr/>
            </p:nvSpPr>
            <p:spPr bwMode="auto">
              <a:xfrm>
                <a:off x="1082" y="1803"/>
                <a:ext cx="46"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ea typeface="微软雅黑" panose="020B0503020204020204" pitchFamily="34" charset="-122"/>
                </a:endParaRPr>
              </a:p>
            </p:txBody>
          </p:sp>
          <p:sp>
            <p:nvSpPr>
              <p:cNvPr id="22" name="Rectangle 23"/>
              <p:cNvSpPr>
                <a:spLocks noChangeArrowheads="1"/>
              </p:cNvSpPr>
              <p:nvPr/>
            </p:nvSpPr>
            <p:spPr bwMode="auto">
              <a:xfrm>
                <a:off x="1148" y="1749"/>
                <a:ext cx="46" cy="2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ea typeface="微软雅黑" panose="020B0503020204020204" pitchFamily="34" charset="-122"/>
                </a:endParaRPr>
              </a:p>
            </p:txBody>
          </p:sp>
          <p:sp>
            <p:nvSpPr>
              <p:cNvPr id="23" name="Rectangle 24"/>
              <p:cNvSpPr>
                <a:spLocks noChangeArrowheads="1"/>
              </p:cNvSpPr>
              <p:nvPr/>
            </p:nvSpPr>
            <p:spPr bwMode="auto">
              <a:xfrm>
                <a:off x="1210" y="1815"/>
                <a:ext cx="46" cy="1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ea typeface="微软雅黑" panose="020B0503020204020204" pitchFamily="34" charset="-122"/>
                </a:endParaRPr>
              </a:p>
            </p:txBody>
          </p:sp>
          <p:sp>
            <p:nvSpPr>
              <p:cNvPr id="24" name="Rectangle 25"/>
              <p:cNvSpPr>
                <a:spLocks noChangeArrowheads="1"/>
              </p:cNvSpPr>
              <p:nvPr/>
            </p:nvSpPr>
            <p:spPr bwMode="auto">
              <a:xfrm>
                <a:off x="1281" y="1861"/>
                <a:ext cx="45" cy="9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ea typeface="微软雅黑" panose="020B0503020204020204" pitchFamily="34" charset="-122"/>
                </a:endParaRPr>
              </a:p>
            </p:txBody>
          </p:sp>
        </p:grpSp>
        <p:sp>
          <p:nvSpPr>
            <p:cNvPr id="19" name="TextBox 71"/>
            <p:cNvSpPr txBox="1"/>
            <p:nvPr/>
          </p:nvSpPr>
          <p:spPr>
            <a:xfrm>
              <a:off x="3378856" y="2800351"/>
              <a:ext cx="960171" cy="829939"/>
            </a:xfrm>
            <a:prstGeom prst="rect">
              <a:avLst/>
            </a:prstGeom>
            <a:noFill/>
            <a:effectLst>
              <a:outerShdw blurRad="25400" dist="25400" dir="2700000" algn="tl" rotWithShape="0">
                <a:prstClr val="black">
                  <a:alpha val="40000"/>
                </a:prstClr>
              </a:outerShdw>
            </a:effectLst>
          </p:spPr>
          <p:txBody>
            <a:bodyPr wrap="square" rtlCol="0">
              <a:spAutoFit/>
            </a:bodyPr>
            <a:lstStyle/>
            <a:p>
              <a:pPr>
                <a:lnSpc>
                  <a:spcPct val="150000"/>
                </a:lnSpc>
              </a:pPr>
              <a:r>
                <a:rPr lang="en-US" altLang="zh-CN" sz="900" dirty="0" smtClean="0">
                  <a:latin typeface="微软雅黑" panose="020B0503020204020204" pitchFamily="34" charset="-122"/>
                  <a:ea typeface="微软雅黑" panose="020B0503020204020204" pitchFamily="34" charset="-122"/>
                </a:rPr>
                <a:t>      </a:t>
              </a:r>
              <a:r>
                <a:rPr lang="zh-CN" altLang="zh-CN" sz="900" dirty="0" smtClean="0">
                  <a:latin typeface="微软雅黑" panose="020B0503020204020204" pitchFamily="34" charset="-122"/>
                  <a:ea typeface="微软雅黑" panose="020B0503020204020204" pitchFamily="34" charset="-122"/>
                </a:rPr>
                <a:t>机会</a:t>
              </a:r>
              <a:r>
                <a:rPr lang="zh-CN" altLang="zh-CN" sz="900" dirty="0">
                  <a:latin typeface="微软雅黑" panose="020B0503020204020204" pitchFamily="34" charset="-122"/>
                  <a:ea typeface="微软雅黑" panose="020B0503020204020204" pitchFamily="34" charset="-122"/>
                </a:rPr>
                <a:t>成本：就是一定资源投入某一用途时，所放弃的在其他用途中所能得到的最高收益。</a:t>
              </a:r>
              <a:endParaRPr lang="en-US" altLang="zh-CN" sz="900"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7629235" y="1045633"/>
            <a:ext cx="2971413" cy="2971800"/>
            <a:chOff x="3699669" y="660401"/>
            <a:chExt cx="2228850" cy="2228850"/>
          </a:xfrm>
        </p:grpSpPr>
        <p:sp>
          <p:nvSpPr>
            <p:cNvPr id="28" name="Oval 51"/>
            <p:cNvSpPr>
              <a:spLocks noChangeArrowheads="1"/>
            </p:cNvSpPr>
            <p:nvPr/>
          </p:nvSpPr>
          <p:spPr bwMode="auto">
            <a:xfrm>
              <a:off x="3699669" y="660401"/>
              <a:ext cx="2228850" cy="2228850"/>
            </a:xfrm>
            <a:prstGeom prst="ellipse">
              <a:avLst/>
            </a:prstGeom>
            <a:solidFill>
              <a:schemeClr val="bg2">
                <a:alpha val="60000"/>
              </a:schemeClr>
            </a:solidFill>
            <a:ln w="28575">
              <a:solidFill>
                <a:srgbClr val="FFFFFF"/>
              </a:solidFill>
            </a:ln>
          </p:spPr>
          <p:txBody>
            <a:bodyPr/>
            <a:lstStyle/>
            <a:p>
              <a:pPr>
                <a:defRPr/>
              </a:pPr>
              <a:endParaRPr lang="zh-CN" altLang="en-US">
                <a:ea typeface="微软雅黑" panose="020B0503020204020204" pitchFamily="34" charset="-122"/>
              </a:endParaRPr>
            </a:p>
          </p:txBody>
        </p:sp>
        <p:sp>
          <p:nvSpPr>
            <p:cNvPr id="29" name="Oval 52"/>
            <p:cNvSpPr>
              <a:spLocks noChangeArrowheads="1"/>
            </p:cNvSpPr>
            <p:nvPr/>
          </p:nvSpPr>
          <p:spPr bwMode="auto">
            <a:xfrm>
              <a:off x="3871119" y="835026"/>
              <a:ext cx="1882775" cy="1881187"/>
            </a:xfrm>
            <a:prstGeom prst="ellipse">
              <a:avLst/>
            </a:prstGeom>
            <a:solidFill>
              <a:schemeClr val="accent6"/>
            </a:solidFill>
            <a:ln>
              <a:noFill/>
            </a:ln>
          </p:spPr>
          <p:txBody>
            <a:bodyPr lIns="0" tIns="0" rIns="0" bIns="0" anchor="ctr"/>
            <a:lstStyle/>
            <a:p>
              <a:pPr algn="ctr">
                <a:spcAft>
                  <a:spcPts val="800"/>
                </a:spcAft>
                <a:defRPr/>
              </a:pPr>
              <a:endParaRPr lang="zh-CN" altLang="en-US" sz="2700" dirty="0">
                <a:solidFill>
                  <a:srgbClr val="FFFFFF"/>
                </a:solidFill>
                <a:latin typeface="微软雅黑" panose="020B0503020204020204" pitchFamily="34" charset="-122"/>
                <a:ea typeface="微软雅黑" panose="020B0503020204020204" pitchFamily="34" charset="-122"/>
              </a:endParaRPr>
            </a:p>
          </p:txBody>
        </p:sp>
        <p:sp>
          <p:nvSpPr>
            <p:cNvPr id="30" name="Freeform 6"/>
            <p:cNvSpPr>
              <a:spLocks noEditPoints="1"/>
            </p:cNvSpPr>
            <p:nvPr/>
          </p:nvSpPr>
          <p:spPr bwMode="auto">
            <a:xfrm>
              <a:off x="4444638" y="981339"/>
              <a:ext cx="735738" cy="560124"/>
            </a:xfrm>
            <a:custGeom>
              <a:avLst/>
              <a:gdLst>
                <a:gd name="T0" fmla="*/ 36 w 113"/>
                <a:gd name="T1" fmla="*/ 11 h 86"/>
                <a:gd name="T2" fmla="*/ 106 w 113"/>
                <a:gd name="T3" fmla="*/ 32 h 86"/>
                <a:gd name="T4" fmla="*/ 102 w 113"/>
                <a:gd name="T5" fmla="*/ 35 h 86"/>
                <a:gd name="T6" fmla="*/ 99 w 113"/>
                <a:gd name="T7" fmla="*/ 39 h 86"/>
                <a:gd name="T8" fmla="*/ 95 w 113"/>
                <a:gd name="T9" fmla="*/ 43 h 86"/>
                <a:gd name="T10" fmla="*/ 91 w 113"/>
                <a:gd name="T11" fmla="*/ 86 h 86"/>
                <a:gd name="T12" fmla="*/ 91 w 113"/>
                <a:gd name="T13" fmla="*/ 47 h 86"/>
                <a:gd name="T14" fmla="*/ 81 w 113"/>
                <a:gd name="T15" fmla="*/ 86 h 86"/>
                <a:gd name="T16" fmla="*/ 77 w 113"/>
                <a:gd name="T17" fmla="*/ 59 h 86"/>
                <a:gd name="T18" fmla="*/ 74 w 113"/>
                <a:gd name="T19" fmla="*/ 56 h 86"/>
                <a:gd name="T20" fmla="*/ 70 w 113"/>
                <a:gd name="T21" fmla="*/ 86 h 86"/>
                <a:gd name="T22" fmla="*/ 70 w 113"/>
                <a:gd name="T23" fmla="*/ 54 h 86"/>
                <a:gd name="T24" fmla="*/ 59 w 113"/>
                <a:gd name="T25" fmla="*/ 86 h 86"/>
                <a:gd name="T26" fmla="*/ 56 w 113"/>
                <a:gd name="T27" fmla="*/ 65 h 86"/>
                <a:gd name="T28" fmla="*/ 52 w 113"/>
                <a:gd name="T29" fmla="*/ 68 h 86"/>
                <a:gd name="T30" fmla="*/ 48 w 113"/>
                <a:gd name="T31" fmla="*/ 86 h 86"/>
                <a:gd name="T32" fmla="*/ 48 w 113"/>
                <a:gd name="T33" fmla="*/ 71 h 86"/>
                <a:gd name="T34" fmla="*/ 38 w 113"/>
                <a:gd name="T35" fmla="*/ 86 h 86"/>
                <a:gd name="T36" fmla="*/ 34 w 113"/>
                <a:gd name="T37" fmla="*/ 70 h 86"/>
                <a:gd name="T38" fmla="*/ 31 w 113"/>
                <a:gd name="T39" fmla="*/ 67 h 86"/>
                <a:gd name="T40" fmla="*/ 27 w 113"/>
                <a:gd name="T41" fmla="*/ 86 h 86"/>
                <a:gd name="T42" fmla="*/ 27 w 113"/>
                <a:gd name="T43" fmla="*/ 67 h 86"/>
                <a:gd name="T44" fmla="*/ 16 w 113"/>
                <a:gd name="T45" fmla="*/ 86 h 86"/>
                <a:gd name="T46" fmla="*/ 5 w 113"/>
                <a:gd name="T47" fmla="*/ 79 h 86"/>
                <a:gd name="T48" fmla="*/ 2 w 113"/>
                <a:gd name="T49" fmla="*/ 76 h 86"/>
                <a:gd name="T50" fmla="*/ 0 w 113"/>
                <a:gd name="T51" fmla="*/ 58 h 86"/>
                <a:gd name="T52" fmla="*/ 38 w 113"/>
                <a:gd name="T53" fmla="*/ 64 h 86"/>
                <a:gd name="T54" fmla="*/ 70 w 113"/>
                <a:gd name="T55" fmla="*/ 45 h 86"/>
                <a:gd name="T56" fmla="*/ 82 w 113"/>
                <a:gd name="T57" fmla="*/ 46 h 86"/>
                <a:gd name="T58" fmla="*/ 111 w 113"/>
                <a:gd name="T59" fmla="*/ 13 h 86"/>
                <a:gd name="T60" fmla="*/ 89 w 113"/>
                <a:gd name="T61" fmla="*/ 10 h 86"/>
                <a:gd name="T62" fmla="*/ 74 w 113"/>
                <a:gd name="T63" fmla="*/ 31 h 86"/>
                <a:gd name="T64" fmla="*/ 42 w 113"/>
                <a:gd name="T65" fmla="*/ 49 h 86"/>
                <a:gd name="T66" fmla="*/ 25 w 113"/>
                <a:gd name="T67" fmla="*/ 43 h 86"/>
                <a:gd name="T68" fmla="*/ 13 w 113"/>
                <a:gd name="T69" fmla="*/ 86 h 86"/>
                <a:gd name="T70" fmla="*/ 13 w 113"/>
                <a:gd name="T71" fmla="*/ 75 h 86"/>
                <a:gd name="T72" fmla="*/ 31 w 113"/>
                <a:gd name="T73" fmla="*/ 12 h 86"/>
                <a:gd name="T74" fmla="*/ 49 w 113"/>
                <a:gd name="T75" fmla="*/ 19 h 86"/>
                <a:gd name="T76" fmla="*/ 39 w 113"/>
                <a:gd name="T77" fmla="*/ 19 h 86"/>
                <a:gd name="T78" fmla="*/ 43 w 113"/>
                <a:gd name="T79" fmla="*/ 44 h 86"/>
                <a:gd name="T80" fmla="*/ 34 w 113"/>
                <a:gd name="T81" fmla="*/ 31 h 86"/>
                <a:gd name="T82" fmla="*/ 20 w 113"/>
                <a:gd name="T83" fmla="*/ 38 h 86"/>
                <a:gd name="T84" fmla="*/ 30 w 113"/>
                <a:gd name="T85" fmla="*/ 17 h 86"/>
                <a:gd name="T86" fmla="*/ 21 w 113"/>
                <a:gd name="T87" fmla="*/ 2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86">
                  <a:moveTo>
                    <a:pt x="36" y="2"/>
                  </a:moveTo>
                  <a:cubicBezTo>
                    <a:pt x="39" y="2"/>
                    <a:pt x="41" y="4"/>
                    <a:pt x="41" y="6"/>
                  </a:cubicBezTo>
                  <a:cubicBezTo>
                    <a:pt x="41" y="9"/>
                    <a:pt x="39" y="11"/>
                    <a:pt x="36" y="11"/>
                  </a:cubicBezTo>
                  <a:cubicBezTo>
                    <a:pt x="34" y="11"/>
                    <a:pt x="32" y="9"/>
                    <a:pt x="32" y="6"/>
                  </a:cubicBezTo>
                  <a:cubicBezTo>
                    <a:pt x="32" y="4"/>
                    <a:pt x="34" y="2"/>
                    <a:pt x="36" y="2"/>
                  </a:cubicBezTo>
                  <a:close/>
                  <a:moveTo>
                    <a:pt x="106" y="32"/>
                  </a:moveTo>
                  <a:cubicBezTo>
                    <a:pt x="106" y="86"/>
                    <a:pt x="106" y="86"/>
                    <a:pt x="106" y="86"/>
                  </a:cubicBezTo>
                  <a:cubicBezTo>
                    <a:pt x="102" y="86"/>
                    <a:pt x="102" y="86"/>
                    <a:pt x="102" y="86"/>
                  </a:cubicBezTo>
                  <a:cubicBezTo>
                    <a:pt x="102" y="35"/>
                    <a:pt x="102" y="35"/>
                    <a:pt x="102" y="35"/>
                  </a:cubicBezTo>
                  <a:cubicBezTo>
                    <a:pt x="105" y="32"/>
                    <a:pt x="105" y="32"/>
                    <a:pt x="105" y="32"/>
                  </a:cubicBezTo>
                  <a:cubicBezTo>
                    <a:pt x="106" y="32"/>
                    <a:pt x="106" y="32"/>
                    <a:pt x="106" y="32"/>
                  </a:cubicBezTo>
                  <a:close/>
                  <a:moveTo>
                    <a:pt x="99" y="39"/>
                  </a:moveTo>
                  <a:cubicBezTo>
                    <a:pt x="99" y="86"/>
                    <a:pt x="99" y="86"/>
                    <a:pt x="99" y="86"/>
                  </a:cubicBezTo>
                  <a:cubicBezTo>
                    <a:pt x="97" y="86"/>
                    <a:pt x="96" y="86"/>
                    <a:pt x="95" y="86"/>
                  </a:cubicBezTo>
                  <a:cubicBezTo>
                    <a:pt x="95" y="43"/>
                    <a:pt x="95" y="43"/>
                    <a:pt x="95" y="43"/>
                  </a:cubicBezTo>
                  <a:cubicBezTo>
                    <a:pt x="99" y="39"/>
                    <a:pt x="99" y="39"/>
                    <a:pt x="99" y="39"/>
                  </a:cubicBezTo>
                  <a:close/>
                  <a:moveTo>
                    <a:pt x="91" y="47"/>
                  </a:moveTo>
                  <a:cubicBezTo>
                    <a:pt x="91" y="86"/>
                    <a:pt x="91" y="86"/>
                    <a:pt x="91" y="86"/>
                  </a:cubicBezTo>
                  <a:cubicBezTo>
                    <a:pt x="90" y="86"/>
                    <a:pt x="89" y="86"/>
                    <a:pt x="88" y="86"/>
                  </a:cubicBezTo>
                  <a:cubicBezTo>
                    <a:pt x="88" y="51"/>
                    <a:pt x="88" y="51"/>
                    <a:pt x="88" y="51"/>
                  </a:cubicBezTo>
                  <a:cubicBezTo>
                    <a:pt x="91" y="47"/>
                    <a:pt x="91" y="47"/>
                    <a:pt x="91" y="47"/>
                  </a:cubicBezTo>
                  <a:close/>
                  <a:moveTo>
                    <a:pt x="84" y="55"/>
                  </a:moveTo>
                  <a:cubicBezTo>
                    <a:pt x="84" y="86"/>
                    <a:pt x="84" y="86"/>
                    <a:pt x="84" y="86"/>
                  </a:cubicBezTo>
                  <a:cubicBezTo>
                    <a:pt x="83" y="86"/>
                    <a:pt x="82" y="86"/>
                    <a:pt x="81" y="86"/>
                  </a:cubicBezTo>
                  <a:cubicBezTo>
                    <a:pt x="81" y="59"/>
                    <a:pt x="81" y="59"/>
                    <a:pt x="81" y="59"/>
                  </a:cubicBezTo>
                  <a:cubicBezTo>
                    <a:pt x="84" y="55"/>
                    <a:pt x="84" y="55"/>
                    <a:pt x="84" y="55"/>
                  </a:cubicBezTo>
                  <a:close/>
                  <a:moveTo>
                    <a:pt x="77" y="59"/>
                  </a:moveTo>
                  <a:cubicBezTo>
                    <a:pt x="77" y="86"/>
                    <a:pt x="77" y="86"/>
                    <a:pt x="77" y="86"/>
                  </a:cubicBezTo>
                  <a:cubicBezTo>
                    <a:pt x="76" y="86"/>
                    <a:pt x="75" y="86"/>
                    <a:pt x="74" y="86"/>
                  </a:cubicBezTo>
                  <a:cubicBezTo>
                    <a:pt x="74" y="56"/>
                    <a:pt x="74" y="56"/>
                    <a:pt x="74" y="56"/>
                  </a:cubicBezTo>
                  <a:cubicBezTo>
                    <a:pt x="77" y="59"/>
                    <a:pt x="77" y="59"/>
                    <a:pt x="77" y="59"/>
                  </a:cubicBezTo>
                  <a:close/>
                  <a:moveTo>
                    <a:pt x="70" y="54"/>
                  </a:moveTo>
                  <a:cubicBezTo>
                    <a:pt x="70" y="86"/>
                    <a:pt x="70" y="86"/>
                    <a:pt x="70" y="86"/>
                  </a:cubicBezTo>
                  <a:cubicBezTo>
                    <a:pt x="69" y="86"/>
                    <a:pt x="68" y="86"/>
                    <a:pt x="66" y="86"/>
                  </a:cubicBezTo>
                  <a:cubicBezTo>
                    <a:pt x="66" y="57"/>
                    <a:pt x="66" y="57"/>
                    <a:pt x="66" y="57"/>
                  </a:cubicBezTo>
                  <a:cubicBezTo>
                    <a:pt x="70" y="54"/>
                    <a:pt x="70" y="54"/>
                    <a:pt x="70" y="54"/>
                  </a:cubicBezTo>
                  <a:close/>
                  <a:moveTo>
                    <a:pt x="63" y="59"/>
                  </a:moveTo>
                  <a:cubicBezTo>
                    <a:pt x="63" y="86"/>
                    <a:pt x="63" y="86"/>
                    <a:pt x="63" y="86"/>
                  </a:cubicBezTo>
                  <a:cubicBezTo>
                    <a:pt x="62" y="86"/>
                    <a:pt x="60" y="86"/>
                    <a:pt x="59" y="86"/>
                  </a:cubicBezTo>
                  <a:cubicBezTo>
                    <a:pt x="59" y="62"/>
                    <a:pt x="59" y="62"/>
                    <a:pt x="59" y="62"/>
                  </a:cubicBezTo>
                  <a:cubicBezTo>
                    <a:pt x="63" y="59"/>
                    <a:pt x="63" y="59"/>
                    <a:pt x="63" y="59"/>
                  </a:cubicBezTo>
                  <a:close/>
                  <a:moveTo>
                    <a:pt x="56" y="65"/>
                  </a:moveTo>
                  <a:cubicBezTo>
                    <a:pt x="56" y="86"/>
                    <a:pt x="56" y="86"/>
                    <a:pt x="56" y="86"/>
                  </a:cubicBezTo>
                  <a:cubicBezTo>
                    <a:pt x="54" y="86"/>
                    <a:pt x="53" y="86"/>
                    <a:pt x="52" y="86"/>
                  </a:cubicBezTo>
                  <a:cubicBezTo>
                    <a:pt x="52" y="68"/>
                    <a:pt x="52" y="68"/>
                    <a:pt x="52" y="68"/>
                  </a:cubicBezTo>
                  <a:cubicBezTo>
                    <a:pt x="56" y="65"/>
                    <a:pt x="56" y="65"/>
                    <a:pt x="56" y="65"/>
                  </a:cubicBezTo>
                  <a:close/>
                  <a:moveTo>
                    <a:pt x="48" y="71"/>
                  </a:moveTo>
                  <a:cubicBezTo>
                    <a:pt x="48" y="86"/>
                    <a:pt x="48" y="86"/>
                    <a:pt x="48" y="86"/>
                  </a:cubicBezTo>
                  <a:cubicBezTo>
                    <a:pt x="47" y="86"/>
                    <a:pt x="46" y="86"/>
                    <a:pt x="45" y="86"/>
                  </a:cubicBezTo>
                  <a:cubicBezTo>
                    <a:pt x="45" y="73"/>
                    <a:pt x="45" y="73"/>
                    <a:pt x="45" y="73"/>
                  </a:cubicBezTo>
                  <a:cubicBezTo>
                    <a:pt x="48" y="71"/>
                    <a:pt x="48" y="71"/>
                    <a:pt x="48" y="71"/>
                  </a:cubicBezTo>
                  <a:close/>
                  <a:moveTo>
                    <a:pt x="41" y="75"/>
                  </a:moveTo>
                  <a:cubicBezTo>
                    <a:pt x="41" y="86"/>
                    <a:pt x="41" y="86"/>
                    <a:pt x="41" y="86"/>
                  </a:cubicBezTo>
                  <a:cubicBezTo>
                    <a:pt x="40" y="86"/>
                    <a:pt x="39" y="86"/>
                    <a:pt x="38" y="86"/>
                  </a:cubicBezTo>
                  <a:cubicBezTo>
                    <a:pt x="38" y="72"/>
                    <a:pt x="38" y="72"/>
                    <a:pt x="38" y="72"/>
                  </a:cubicBezTo>
                  <a:cubicBezTo>
                    <a:pt x="41" y="75"/>
                    <a:pt x="41" y="75"/>
                    <a:pt x="41" y="75"/>
                  </a:cubicBezTo>
                  <a:close/>
                  <a:moveTo>
                    <a:pt x="34" y="70"/>
                  </a:moveTo>
                  <a:cubicBezTo>
                    <a:pt x="34" y="86"/>
                    <a:pt x="34" y="86"/>
                    <a:pt x="34" y="86"/>
                  </a:cubicBezTo>
                  <a:cubicBezTo>
                    <a:pt x="33" y="86"/>
                    <a:pt x="32" y="86"/>
                    <a:pt x="31" y="86"/>
                  </a:cubicBezTo>
                  <a:cubicBezTo>
                    <a:pt x="31" y="67"/>
                    <a:pt x="31" y="67"/>
                    <a:pt x="31" y="67"/>
                  </a:cubicBezTo>
                  <a:cubicBezTo>
                    <a:pt x="34" y="70"/>
                    <a:pt x="34" y="70"/>
                    <a:pt x="34" y="70"/>
                  </a:cubicBezTo>
                  <a:close/>
                  <a:moveTo>
                    <a:pt x="27" y="67"/>
                  </a:moveTo>
                  <a:cubicBezTo>
                    <a:pt x="27" y="86"/>
                    <a:pt x="27" y="86"/>
                    <a:pt x="27" y="86"/>
                  </a:cubicBezTo>
                  <a:cubicBezTo>
                    <a:pt x="26" y="86"/>
                    <a:pt x="25" y="86"/>
                    <a:pt x="23" y="86"/>
                  </a:cubicBezTo>
                  <a:cubicBezTo>
                    <a:pt x="23" y="69"/>
                    <a:pt x="23" y="69"/>
                    <a:pt x="23" y="69"/>
                  </a:cubicBezTo>
                  <a:cubicBezTo>
                    <a:pt x="27" y="67"/>
                    <a:pt x="27" y="67"/>
                    <a:pt x="27" y="67"/>
                  </a:cubicBezTo>
                  <a:close/>
                  <a:moveTo>
                    <a:pt x="20" y="71"/>
                  </a:moveTo>
                  <a:cubicBezTo>
                    <a:pt x="20" y="86"/>
                    <a:pt x="20" y="86"/>
                    <a:pt x="20" y="86"/>
                  </a:cubicBezTo>
                  <a:cubicBezTo>
                    <a:pt x="19" y="86"/>
                    <a:pt x="17" y="86"/>
                    <a:pt x="16" y="86"/>
                  </a:cubicBezTo>
                  <a:cubicBezTo>
                    <a:pt x="16" y="73"/>
                    <a:pt x="16" y="73"/>
                    <a:pt x="16" y="73"/>
                  </a:cubicBezTo>
                  <a:cubicBezTo>
                    <a:pt x="20" y="71"/>
                    <a:pt x="20" y="71"/>
                    <a:pt x="20" y="71"/>
                  </a:cubicBezTo>
                  <a:close/>
                  <a:moveTo>
                    <a:pt x="5" y="79"/>
                  </a:moveTo>
                  <a:cubicBezTo>
                    <a:pt x="5" y="86"/>
                    <a:pt x="5" y="86"/>
                    <a:pt x="5" y="86"/>
                  </a:cubicBezTo>
                  <a:cubicBezTo>
                    <a:pt x="2" y="86"/>
                    <a:pt x="2" y="86"/>
                    <a:pt x="2" y="86"/>
                  </a:cubicBezTo>
                  <a:cubicBezTo>
                    <a:pt x="2" y="76"/>
                    <a:pt x="2" y="76"/>
                    <a:pt x="2" y="76"/>
                  </a:cubicBezTo>
                  <a:cubicBezTo>
                    <a:pt x="4" y="80"/>
                    <a:pt x="4" y="80"/>
                    <a:pt x="4" y="80"/>
                  </a:cubicBezTo>
                  <a:cubicBezTo>
                    <a:pt x="5" y="79"/>
                    <a:pt x="5" y="79"/>
                    <a:pt x="5" y="79"/>
                  </a:cubicBezTo>
                  <a:close/>
                  <a:moveTo>
                    <a:pt x="0" y="58"/>
                  </a:moveTo>
                  <a:cubicBezTo>
                    <a:pt x="7" y="70"/>
                    <a:pt x="7" y="70"/>
                    <a:pt x="7" y="70"/>
                  </a:cubicBezTo>
                  <a:cubicBezTo>
                    <a:pt x="29" y="57"/>
                    <a:pt x="29" y="57"/>
                    <a:pt x="29" y="57"/>
                  </a:cubicBezTo>
                  <a:cubicBezTo>
                    <a:pt x="38" y="64"/>
                    <a:pt x="38" y="64"/>
                    <a:pt x="38" y="64"/>
                  </a:cubicBezTo>
                  <a:cubicBezTo>
                    <a:pt x="42" y="66"/>
                    <a:pt x="42" y="66"/>
                    <a:pt x="42" y="66"/>
                  </a:cubicBezTo>
                  <a:cubicBezTo>
                    <a:pt x="46" y="63"/>
                    <a:pt x="46" y="63"/>
                    <a:pt x="46" y="63"/>
                  </a:cubicBezTo>
                  <a:cubicBezTo>
                    <a:pt x="70" y="45"/>
                    <a:pt x="70" y="45"/>
                    <a:pt x="70" y="45"/>
                  </a:cubicBezTo>
                  <a:cubicBezTo>
                    <a:pt x="73" y="47"/>
                    <a:pt x="73" y="47"/>
                    <a:pt x="73" y="47"/>
                  </a:cubicBezTo>
                  <a:cubicBezTo>
                    <a:pt x="78" y="51"/>
                    <a:pt x="78" y="51"/>
                    <a:pt x="78" y="51"/>
                  </a:cubicBezTo>
                  <a:cubicBezTo>
                    <a:pt x="82" y="46"/>
                    <a:pt x="82" y="46"/>
                    <a:pt x="82" y="46"/>
                  </a:cubicBezTo>
                  <a:cubicBezTo>
                    <a:pt x="104" y="22"/>
                    <a:pt x="104" y="22"/>
                    <a:pt x="104" y="22"/>
                  </a:cubicBezTo>
                  <a:cubicBezTo>
                    <a:pt x="109" y="26"/>
                    <a:pt x="109" y="26"/>
                    <a:pt x="109" y="26"/>
                  </a:cubicBezTo>
                  <a:cubicBezTo>
                    <a:pt x="111" y="13"/>
                    <a:pt x="111" y="13"/>
                    <a:pt x="111" y="13"/>
                  </a:cubicBezTo>
                  <a:cubicBezTo>
                    <a:pt x="113" y="0"/>
                    <a:pt x="113" y="0"/>
                    <a:pt x="113" y="0"/>
                  </a:cubicBezTo>
                  <a:cubicBezTo>
                    <a:pt x="101" y="5"/>
                    <a:pt x="101" y="5"/>
                    <a:pt x="101" y="5"/>
                  </a:cubicBezTo>
                  <a:cubicBezTo>
                    <a:pt x="89" y="10"/>
                    <a:pt x="89" y="10"/>
                    <a:pt x="89" y="10"/>
                  </a:cubicBezTo>
                  <a:cubicBezTo>
                    <a:pt x="93" y="13"/>
                    <a:pt x="93" y="13"/>
                    <a:pt x="93" y="13"/>
                  </a:cubicBezTo>
                  <a:cubicBezTo>
                    <a:pt x="76" y="32"/>
                    <a:pt x="76" y="32"/>
                    <a:pt x="76" y="32"/>
                  </a:cubicBezTo>
                  <a:cubicBezTo>
                    <a:pt x="74" y="31"/>
                    <a:pt x="74" y="31"/>
                    <a:pt x="74" y="31"/>
                  </a:cubicBezTo>
                  <a:cubicBezTo>
                    <a:pt x="70" y="28"/>
                    <a:pt x="70" y="28"/>
                    <a:pt x="70" y="28"/>
                  </a:cubicBezTo>
                  <a:cubicBezTo>
                    <a:pt x="65" y="31"/>
                    <a:pt x="65" y="31"/>
                    <a:pt x="65" y="31"/>
                  </a:cubicBezTo>
                  <a:cubicBezTo>
                    <a:pt x="42" y="49"/>
                    <a:pt x="42" y="49"/>
                    <a:pt x="42" y="49"/>
                  </a:cubicBezTo>
                  <a:cubicBezTo>
                    <a:pt x="33" y="43"/>
                    <a:pt x="33" y="43"/>
                    <a:pt x="33" y="43"/>
                  </a:cubicBezTo>
                  <a:cubicBezTo>
                    <a:pt x="29" y="41"/>
                    <a:pt x="29" y="41"/>
                    <a:pt x="29" y="41"/>
                  </a:cubicBezTo>
                  <a:cubicBezTo>
                    <a:pt x="25" y="43"/>
                    <a:pt x="25" y="43"/>
                    <a:pt x="25" y="43"/>
                  </a:cubicBezTo>
                  <a:cubicBezTo>
                    <a:pt x="0" y="58"/>
                    <a:pt x="0" y="58"/>
                    <a:pt x="0" y="58"/>
                  </a:cubicBezTo>
                  <a:close/>
                  <a:moveTo>
                    <a:pt x="13" y="75"/>
                  </a:moveTo>
                  <a:cubicBezTo>
                    <a:pt x="13" y="86"/>
                    <a:pt x="13" y="86"/>
                    <a:pt x="13" y="86"/>
                  </a:cubicBezTo>
                  <a:cubicBezTo>
                    <a:pt x="11" y="86"/>
                    <a:pt x="10" y="86"/>
                    <a:pt x="9" y="86"/>
                  </a:cubicBezTo>
                  <a:cubicBezTo>
                    <a:pt x="9" y="77"/>
                    <a:pt x="9" y="77"/>
                    <a:pt x="9" y="77"/>
                  </a:cubicBezTo>
                  <a:cubicBezTo>
                    <a:pt x="13" y="75"/>
                    <a:pt x="13" y="75"/>
                    <a:pt x="13" y="75"/>
                  </a:cubicBezTo>
                  <a:close/>
                  <a:moveTo>
                    <a:pt x="21" y="22"/>
                  </a:moveTo>
                  <a:cubicBezTo>
                    <a:pt x="23" y="17"/>
                    <a:pt x="23" y="17"/>
                    <a:pt x="23" y="17"/>
                  </a:cubicBezTo>
                  <a:cubicBezTo>
                    <a:pt x="31" y="12"/>
                    <a:pt x="31" y="12"/>
                    <a:pt x="31" y="12"/>
                  </a:cubicBezTo>
                  <a:cubicBezTo>
                    <a:pt x="41" y="12"/>
                    <a:pt x="41" y="12"/>
                    <a:pt x="41" y="12"/>
                  </a:cubicBezTo>
                  <a:cubicBezTo>
                    <a:pt x="43" y="19"/>
                    <a:pt x="43" y="19"/>
                    <a:pt x="43" y="19"/>
                  </a:cubicBezTo>
                  <a:cubicBezTo>
                    <a:pt x="49" y="19"/>
                    <a:pt x="49" y="19"/>
                    <a:pt x="49" y="19"/>
                  </a:cubicBezTo>
                  <a:cubicBezTo>
                    <a:pt x="49" y="21"/>
                    <a:pt x="49" y="21"/>
                    <a:pt x="49" y="21"/>
                  </a:cubicBezTo>
                  <a:cubicBezTo>
                    <a:pt x="41" y="22"/>
                    <a:pt x="41" y="22"/>
                    <a:pt x="41" y="22"/>
                  </a:cubicBezTo>
                  <a:cubicBezTo>
                    <a:pt x="39" y="19"/>
                    <a:pt x="39" y="19"/>
                    <a:pt x="39" y="19"/>
                  </a:cubicBezTo>
                  <a:cubicBezTo>
                    <a:pt x="37" y="26"/>
                    <a:pt x="37" y="26"/>
                    <a:pt x="37" y="26"/>
                  </a:cubicBezTo>
                  <a:cubicBezTo>
                    <a:pt x="43" y="33"/>
                    <a:pt x="43" y="33"/>
                    <a:pt x="43" y="33"/>
                  </a:cubicBezTo>
                  <a:cubicBezTo>
                    <a:pt x="43" y="44"/>
                    <a:pt x="43" y="44"/>
                    <a:pt x="43" y="44"/>
                  </a:cubicBezTo>
                  <a:cubicBezTo>
                    <a:pt x="41" y="44"/>
                    <a:pt x="41" y="44"/>
                    <a:pt x="41" y="44"/>
                  </a:cubicBezTo>
                  <a:cubicBezTo>
                    <a:pt x="39" y="35"/>
                    <a:pt x="39" y="35"/>
                    <a:pt x="39" y="35"/>
                  </a:cubicBezTo>
                  <a:cubicBezTo>
                    <a:pt x="34" y="31"/>
                    <a:pt x="34" y="31"/>
                    <a:pt x="34" y="31"/>
                  </a:cubicBezTo>
                  <a:cubicBezTo>
                    <a:pt x="32" y="33"/>
                    <a:pt x="31" y="38"/>
                    <a:pt x="31" y="38"/>
                  </a:cubicBezTo>
                  <a:cubicBezTo>
                    <a:pt x="21" y="40"/>
                    <a:pt x="21" y="40"/>
                    <a:pt x="21" y="40"/>
                  </a:cubicBezTo>
                  <a:cubicBezTo>
                    <a:pt x="20" y="38"/>
                    <a:pt x="20" y="38"/>
                    <a:pt x="20" y="38"/>
                  </a:cubicBezTo>
                  <a:cubicBezTo>
                    <a:pt x="27" y="35"/>
                    <a:pt x="27" y="35"/>
                    <a:pt x="27" y="35"/>
                  </a:cubicBezTo>
                  <a:cubicBezTo>
                    <a:pt x="29" y="25"/>
                    <a:pt x="29" y="25"/>
                    <a:pt x="29" y="25"/>
                  </a:cubicBezTo>
                  <a:cubicBezTo>
                    <a:pt x="30" y="17"/>
                    <a:pt x="30" y="17"/>
                    <a:pt x="30" y="17"/>
                  </a:cubicBezTo>
                  <a:cubicBezTo>
                    <a:pt x="26" y="18"/>
                    <a:pt x="26" y="18"/>
                    <a:pt x="26" y="18"/>
                  </a:cubicBezTo>
                  <a:cubicBezTo>
                    <a:pt x="23" y="24"/>
                    <a:pt x="23" y="24"/>
                    <a:pt x="23" y="24"/>
                  </a:cubicBezTo>
                  <a:lnTo>
                    <a:pt x="21" y="22"/>
                  </a:lnTo>
                  <a:close/>
                </a:path>
              </a:pathLst>
            </a:custGeom>
            <a:solidFill>
              <a:schemeClr val="bg1"/>
            </a:solidFill>
            <a:ln>
              <a:no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p>
              <a:endParaRPr lang="zh-CN" altLang="en-US">
                <a:ea typeface="微软雅黑" panose="020B0503020204020204" pitchFamily="34" charset="-122"/>
              </a:endParaRPr>
            </a:p>
          </p:txBody>
        </p:sp>
        <p:sp>
          <p:nvSpPr>
            <p:cNvPr id="31" name="TextBox 83"/>
            <p:cNvSpPr txBox="1"/>
            <p:nvPr/>
          </p:nvSpPr>
          <p:spPr>
            <a:xfrm>
              <a:off x="4319466" y="1524157"/>
              <a:ext cx="925786" cy="1159933"/>
            </a:xfrm>
            <a:prstGeom prst="rect">
              <a:avLst/>
            </a:prstGeom>
            <a:noFill/>
            <a:effectLst>
              <a:outerShdw blurRad="25400" dist="25400" dir="2700000" algn="tl" rotWithShape="0">
                <a:prstClr val="black">
                  <a:alpha val="40000"/>
                </a:prstClr>
              </a:outerShdw>
            </a:effectLst>
          </p:spPr>
          <p:txBody>
            <a:bodyPr wrap="square" rtlCol="0">
              <a:spAutoFit/>
            </a:bodyPr>
            <a:lstStyle/>
            <a:p>
              <a:pPr>
                <a:lnSpc>
                  <a:spcPct val="150000"/>
                </a:lnSpc>
              </a:pPr>
              <a:r>
                <a:rPr lang="en-US" altLang="zh-CN" sz="900" dirty="0" smtClean="0">
                  <a:latin typeface="微软雅黑" panose="020B0503020204020204" pitchFamily="34" charset="-122"/>
                  <a:ea typeface="微软雅黑" panose="020B0503020204020204" pitchFamily="34" charset="-122"/>
                </a:rPr>
                <a:t>      </a:t>
              </a:r>
              <a:r>
                <a:rPr lang="zh-CN" altLang="zh-CN" sz="900" dirty="0" smtClean="0">
                  <a:latin typeface="微软雅黑" panose="020B0503020204020204" pitchFamily="34" charset="-122"/>
                  <a:ea typeface="微软雅黑" panose="020B0503020204020204" pitchFamily="34" charset="-122"/>
                </a:rPr>
                <a:t>机会</a:t>
              </a:r>
              <a:r>
                <a:rPr lang="zh-CN" altLang="zh-CN" sz="900" dirty="0">
                  <a:latin typeface="微软雅黑" panose="020B0503020204020204" pitchFamily="34" charset="-122"/>
                  <a:ea typeface="微软雅黑" panose="020B0503020204020204" pitchFamily="34" charset="-122"/>
                </a:rPr>
                <a:t>成本：并不是实际发生的成本，而是有限的资源，当你将它用到某一项活动时，而丧失掉的将其用于其他活动的最高收益。</a:t>
              </a:r>
              <a:endParaRPr lang="en-US" altLang="zh-CN" sz="900" dirty="0">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9576315" y="3037415"/>
            <a:ext cx="1841445" cy="1898859"/>
            <a:chOff x="5160169" y="2154238"/>
            <a:chExt cx="1295400" cy="1293813"/>
          </a:xfrm>
        </p:grpSpPr>
        <p:grpSp>
          <p:nvGrpSpPr>
            <p:cNvPr id="33" name="组合 32"/>
            <p:cNvGrpSpPr/>
            <p:nvPr/>
          </p:nvGrpSpPr>
          <p:grpSpPr>
            <a:xfrm>
              <a:off x="5160169" y="2154238"/>
              <a:ext cx="1295400" cy="1293813"/>
              <a:chOff x="5160169" y="2154238"/>
              <a:chExt cx="1295400" cy="1293813"/>
            </a:xfrm>
          </p:grpSpPr>
          <p:sp>
            <p:nvSpPr>
              <p:cNvPr id="36" name="Oval 53"/>
              <p:cNvSpPr>
                <a:spLocks noChangeArrowheads="1"/>
              </p:cNvSpPr>
              <p:nvPr/>
            </p:nvSpPr>
            <p:spPr bwMode="auto">
              <a:xfrm>
                <a:off x="5160169" y="2154238"/>
                <a:ext cx="1295400" cy="1293813"/>
              </a:xfrm>
              <a:prstGeom prst="ellipse">
                <a:avLst/>
              </a:prstGeom>
              <a:solidFill>
                <a:schemeClr val="tx1">
                  <a:lumMod val="65000"/>
                  <a:lumOff val="35000"/>
                  <a:alpha val="60000"/>
                </a:schemeClr>
              </a:solidFill>
              <a:ln w="28575">
                <a:solidFill>
                  <a:srgbClr val="FFFFFF"/>
                </a:solidFill>
              </a:ln>
            </p:spPr>
            <p:txBody>
              <a:bodyPr/>
              <a:lstStyle/>
              <a:p>
                <a:pPr>
                  <a:defRPr/>
                </a:pPr>
                <a:endParaRPr lang="zh-CN" altLang="en-US">
                  <a:ea typeface="微软雅黑" panose="020B0503020204020204" pitchFamily="34" charset="-122"/>
                </a:endParaRPr>
              </a:p>
            </p:txBody>
          </p:sp>
          <p:sp>
            <p:nvSpPr>
              <p:cNvPr id="37" name="Oval 54"/>
              <p:cNvSpPr>
                <a:spLocks noChangeArrowheads="1"/>
              </p:cNvSpPr>
              <p:nvPr/>
            </p:nvSpPr>
            <p:spPr bwMode="auto">
              <a:xfrm>
                <a:off x="5304632" y="2295526"/>
                <a:ext cx="1008062" cy="1009650"/>
              </a:xfrm>
              <a:prstGeom prst="ellipse">
                <a:avLst/>
              </a:prstGeom>
              <a:solidFill>
                <a:srgbClr val="FFC000"/>
              </a:solidFill>
              <a:ln>
                <a:noFill/>
              </a:ln>
            </p:spPr>
            <p:txBody>
              <a:bodyPr lIns="0" tIns="0" rIns="0" bIns="0" anchor="ctr"/>
              <a:lstStyle/>
              <a:p>
                <a:pPr algn="ctr">
                  <a:spcAft>
                    <a:spcPts val="800"/>
                  </a:spcAft>
                  <a:defRPr/>
                </a:pPr>
                <a:endParaRPr lang="zh-CN" altLang="en-US" sz="1600" dirty="0">
                  <a:solidFill>
                    <a:srgbClr val="FFFFFF"/>
                  </a:solidFill>
                  <a:latin typeface="微软雅黑" panose="020B0503020204020204" pitchFamily="34" charset="-122"/>
                  <a:ea typeface="微软雅黑" panose="020B0503020204020204" pitchFamily="34" charset="-122"/>
                </a:endParaRPr>
              </a:p>
            </p:txBody>
          </p:sp>
        </p:grpSp>
        <p:sp>
          <p:nvSpPr>
            <p:cNvPr id="34" name="Freeform 6"/>
            <p:cNvSpPr>
              <a:spLocks noEditPoints="1"/>
            </p:cNvSpPr>
            <p:nvPr/>
          </p:nvSpPr>
          <p:spPr bwMode="auto">
            <a:xfrm>
              <a:off x="5607232" y="2334102"/>
              <a:ext cx="392724" cy="391763"/>
            </a:xfrm>
            <a:custGeom>
              <a:avLst/>
              <a:gdLst>
                <a:gd name="T0" fmla="*/ 60 w 99"/>
                <a:gd name="T1" fmla="*/ 9 h 99"/>
                <a:gd name="T2" fmla="*/ 81 w 99"/>
                <a:gd name="T3" fmla="*/ 10 h 99"/>
                <a:gd name="T4" fmla="*/ 79 w 99"/>
                <a:gd name="T5" fmla="*/ 20 h 99"/>
                <a:gd name="T6" fmla="*/ 96 w 99"/>
                <a:gd name="T7" fmla="*/ 31 h 99"/>
                <a:gd name="T8" fmla="*/ 90 w 99"/>
                <a:gd name="T9" fmla="*/ 38 h 99"/>
                <a:gd name="T10" fmla="*/ 99 w 99"/>
                <a:gd name="T11" fmla="*/ 57 h 99"/>
                <a:gd name="T12" fmla="*/ 90 w 99"/>
                <a:gd name="T13" fmla="*/ 60 h 99"/>
                <a:gd name="T14" fmla="*/ 89 w 99"/>
                <a:gd name="T15" fmla="*/ 81 h 99"/>
                <a:gd name="T16" fmla="*/ 80 w 99"/>
                <a:gd name="T17" fmla="*/ 79 h 99"/>
                <a:gd name="T18" fmla="*/ 68 w 99"/>
                <a:gd name="T19" fmla="*/ 97 h 99"/>
                <a:gd name="T20" fmla="*/ 61 w 99"/>
                <a:gd name="T21" fmla="*/ 90 h 99"/>
                <a:gd name="T22" fmla="*/ 42 w 99"/>
                <a:gd name="T23" fmla="*/ 99 h 99"/>
                <a:gd name="T24" fmla="*/ 39 w 99"/>
                <a:gd name="T25" fmla="*/ 91 h 99"/>
                <a:gd name="T26" fmla="*/ 18 w 99"/>
                <a:gd name="T27" fmla="*/ 89 h 99"/>
                <a:gd name="T28" fmla="*/ 20 w 99"/>
                <a:gd name="T29" fmla="*/ 80 h 99"/>
                <a:gd name="T30" fmla="*/ 3 w 99"/>
                <a:gd name="T31" fmla="*/ 68 h 99"/>
                <a:gd name="T32" fmla="*/ 9 w 99"/>
                <a:gd name="T33" fmla="*/ 61 h 99"/>
                <a:gd name="T34" fmla="*/ 0 w 99"/>
                <a:gd name="T35" fmla="*/ 42 h 99"/>
                <a:gd name="T36" fmla="*/ 9 w 99"/>
                <a:gd name="T37" fmla="*/ 39 h 99"/>
                <a:gd name="T38" fmla="*/ 10 w 99"/>
                <a:gd name="T39" fmla="*/ 18 h 99"/>
                <a:gd name="T40" fmla="*/ 19 w 99"/>
                <a:gd name="T41" fmla="*/ 20 h 99"/>
                <a:gd name="T42" fmla="*/ 31 w 99"/>
                <a:gd name="T43" fmla="*/ 3 h 99"/>
                <a:gd name="T44" fmla="*/ 38 w 99"/>
                <a:gd name="T45" fmla="*/ 9 h 99"/>
                <a:gd name="T46" fmla="*/ 57 w 99"/>
                <a:gd name="T47" fmla="*/ 0 h 99"/>
                <a:gd name="T48" fmla="*/ 36 w 99"/>
                <a:gd name="T49" fmla="*/ 58 h 99"/>
                <a:gd name="T50" fmla="*/ 45 w 99"/>
                <a:gd name="T51" fmla="*/ 47 h 99"/>
                <a:gd name="T52" fmla="*/ 58 w 99"/>
                <a:gd name="T53" fmla="*/ 55 h 99"/>
                <a:gd name="T54" fmla="*/ 64 w 99"/>
                <a:gd name="T55" fmla="*/ 56 h 99"/>
                <a:gd name="T56" fmla="*/ 54 w 99"/>
                <a:gd name="T57" fmla="*/ 54 h 99"/>
                <a:gd name="T58" fmla="*/ 58 w 99"/>
                <a:gd name="T59" fmla="*/ 69 h 99"/>
                <a:gd name="T60" fmla="*/ 71 w 99"/>
                <a:gd name="T61" fmla="*/ 71 h 99"/>
                <a:gd name="T62" fmla="*/ 71 w 99"/>
                <a:gd name="T63" fmla="*/ 28 h 99"/>
                <a:gd name="T64" fmla="*/ 28 w 99"/>
                <a:gd name="T65" fmla="*/ 28 h 99"/>
                <a:gd name="T66" fmla="*/ 28 w 99"/>
                <a:gd name="T67" fmla="*/ 71 h 99"/>
                <a:gd name="T68" fmla="*/ 55 w 99"/>
                <a:gd name="T69" fmla="*/ 79 h 99"/>
                <a:gd name="T70" fmla="*/ 48 w 99"/>
                <a:gd name="T71" fmla="*/ 66 h 99"/>
                <a:gd name="T72" fmla="*/ 35 w 99"/>
                <a:gd name="T73" fmla="*/ 75 h 99"/>
                <a:gd name="T74" fmla="*/ 42 w 99"/>
                <a:gd name="T75" fmla="*/ 71 h 99"/>
                <a:gd name="T76" fmla="*/ 45 w 99"/>
                <a:gd name="T77" fmla="*/ 52 h 99"/>
                <a:gd name="T78" fmla="*/ 38 w 99"/>
                <a:gd name="T79" fmla="*/ 59 h 99"/>
                <a:gd name="T80" fmla="*/ 51 w 99"/>
                <a:gd name="T81" fmla="*/ 37 h 99"/>
                <a:gd name="T82" fmla="*/ 51 w 99"/>
                <a:gd name="T83" fmla="*/ 46 h 99"/>
                <a:gd name="T84" fmla="*/ 51 w 99"/>
                <a:gd name="T85" fmla="*/ 3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bg1"/>
            </a:solidFill>
            <a:ln>
              <a:no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p>
              <a:endParaRPr lang="zh-CN" altLang="en-US">
                <a:ea typeface="微软雅黑" panose="020B0503020204020204" pitchFamily="34" charset="-122"/>
              </a:endParaRPr>
            </a:p>
          </p:txBody>
        </p:sp>
        <p:sp>
          <p:nvSpPr>
            <p:cNvPr id="35" name="TextBox 87"/>
            <p:cNvSpPr txBox="1"/>
            <p:nvPr/>
          </p:nvSpPr>
          <p:spPr>
            <a:xfrm>
              <a:off x="5483557" y="2673868"/>
              <a:ext cx="777953" cy="631308"/>
            </a:xfrm>
            <a:prstGeom prst="rect">
              <a:avLst/>
            </a:prstGeom>
            <a:noFill/>
            <a:effectLst>
              <a:outerShdw blurRad="25400" dist="25400" dir="2700000" algn="tl" rotWithShape="0">
                <a:prstClr val="black">
                  <a:alpha val="40000"/>
                </a:prstClr>
              </a:outerShdw>
            </a:effectLst>
          </p:spPr>
          <p:txBody>
            <a:bodyPr wrap="square" rtlCol="0">
              <a:spAutoFit/>
            </a:bodyPr>
            <a:lstStyle/>
            <a:p>
              <a:pPr lvl="0">
                <a:lnSpc>
                  <a:spcPct val="150000"/>
                </a:lnSpc>
              </a:pPr>
              <a:r>
                <a:rPr lang="en-US" altLang="zh-CN" sz="900" dirty="0" smtClean="0">
                  <a:latin typeface="微软雅黑" panose="020B0503020204020204" pitchFamily="34" charset="-122"/>
                  <a:ea typeface="微软雅黑" panose="020B0503020204020204" pitchFamily="34" charset="-122"/>
                </a:rPr>
                <a:t>      </a:t>
              </a:r>
              <a:r>
                <a:rPr lang="zh-CN" altLang="zh-CN" sz="900" dirty="0" smtClean="0">
                  <a:latin typeface="微软雅黑" panose="020B0503020204020204" pitchFamily="34" charset="-122"/>
                  <a:ea typeface="微软雅黑" panose="020B0503020204020204" pitchFamily="34" charset="-122"/>
                </a:rPr>
                <a:t>机会</a:t>
              </a:r>
              <a:r>
                <a:rPr lang="zh-CN" altLang="zh-CN" sz="900" dirty="0">
                  <a:latin typeface="微软雅黑" panose="020B0503020204020204" pitchFamily="34" charset="-122"/>
                  <a:ea typeface="微软雅黑" panose="020B0503020204020204" pitchFamily="34" charset="-122"/>
                </a:rPr>
                <a:t>成本：是指看不见的成本或者说是所放弃的东西的价值。</a:t>
              </a:r>
            </a:p>
          </p:txBody>
        </p:sp>
      </p:grpSp>
    </p:spTree>
    <p:extLst>
      <p:ext uri="{BB962C8B-B14F-4D97-AF65-F5344CB8AC3E}">
        <p14:creationId xmlns:p14="http://schemas.microsoft.com/office/powerpoint/2010/main" val="33134713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750"/>
                            </p:stCondLst>
                            <p:childTnLst>
                              <p:par>
                                <p:cTn id="13" presetID="53" presetClass="entr" presetSubtype="52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anim calcmode="lin" valueType="num">
                                      <p:cBhvr>
                                        <p:cTn id="18" dur="500" fill="hold"/>
                                        <p:tgtEl>
                                          <p:spTgt spid="6"/>
                                        </p:tgtEl>
                                        <p:attrNameLst>
                                          <p:attrName>ppt_x</p:attrName>
                                        </p:attrNameLst>
                                      </p:cBhvr>
                                      <p:tavLst>
                                        <p:tav tm="0">
                                          <p:val>
                                            <p:fltVal val="0.5"/>
                                          </p:val>
                                        </p:tav>
                                        <p:tav tm="100000">
                                          <p:val>
                                            <p:strVal val="#ppt_x"/>
                                          </p:val>
                                        </p:tav>
                                      </p:tavLst>
                                    </p:anim>
                                    <p:anim calcmode="lin" valueType="num">
                                      <p:cBhvr>
                                        <p:cTn id="19" dur="500" fill="hold"/>
                                        <p:tgtEl>
                                          <p:spTgt spid="6"/>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anim calcmode="lin" valueType="num">
                                      <p:cBhvr>
                                        <p:cTn id="25" dur="500" fill="hold"/>
                                        <p:tgtEl>
                                          <p:spTgt spid="7"/>
                                        </p:tgtEl>
                                        <p:attrNameLst>
                                          <p:attrName>ppt_x</p:attrName>
                                        </p:attrNameLst>
                                      </p:cBhvr>
                                      <p:tavLst>
                                        <p:tav tm="0">
                                          <p:val>
                                            <p:fltVal val="0.5"/>
                                          </p:val>
                                        </p:tav>
                                        <p:tav tm="100000">
                                          <p:val>
                                            <p:strVal val="#ppt_x"/>
                                          </p:val>
                                        </p:tav>
                                      </p:tavLst>
                                    </p:anim>
                                    <p:anim calcmode="lin" valueType="num">
                                      <p:cBhvr>
                                        <p:cTn id="26" dur="500" fill="hold"/>
                                        <p:tgtEl>
                                          <p:spTgt spid="7"/>
                                        </p:tgtEl>
                                        <p:attrNameLst>
                                          <p:attrName>ppt_y</p:attrName>
                                        </p:attrNameLst>
                                      </p:cBhvr>
                                      <p:tavLst>
                                        <p:tav tm="0">
                                          <p:val>
                                            <p:fltVal val="0.5"/>
                                          </p:val>
                                        </p:tav>
                                        <p:tav tm="100000">
                                          <p:val>
                                            <p:strVal val="#ppt_y"/>
                                          </p:val>
                                        </p:tav>
                                      </p:tavLst>
                                    </p:anim>
                                  </p:childTnLst>
                                </p:cTn>
                              </p:par>
                            </p:childTnLst>
                          </p:cTn>
                        </p:par>
                        <p:par>
                          <p:cTn id="27" fill="hold">
                            <p:stCondLst>
                              <p:cond delay="1250"/>
                            </p:stCondLst>
                            <p:childTnLst>
                              <p:par>
                                <p:cTn id="28" presetID="22" presetClass="entr" presetSubtype="1"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up)">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Effect transition="in" filter="randombar(horizontal)">
                                      <p:cBhvr>
                                        <p:cTn id="35" dur="1000"/>
                                        <p:tgtEl>
                                          <p:spTgt spid="8">
                                            <p:txEl>
                                              <p:pRg st="0" end="0"/>
                                            </p:txEl>
                                          </p:spTgt>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1500"/>
                            </p:stCondLst>
                            <p:childTnLst>
                              <p:par>
                                <p:cTn id="41" presetID="22" presetClass="entr" presetSubtype="8"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2000"/>
                            </p:stCondLst>
                            <p:childTnLst>
                              <p:par>
                                <p:cTn id="45" presetID="22" presetClass="entr" presetSubtype="4"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200" fill="hold"/>
                                        <p:tgtEl>
                                          <p:spTgt spid="27"/>
                                        </p:tgtEl>
                                        <p:attrNameLst>
                                          <p:attrName>ppt_w</p:attrName>
                                        </p:attrNameLst>
                                      </p:cBhvr>
                                      <p:tavLst>
                                        <p:tav tm="0">
                                          <p:val>
                                            <p:fltVal val="0"/>
                                          </p:val>
                                        </p:tav>
                                        <p:tav tm="100000">
                                          <p:val>
                                            <p:strVal val="#ppt_w"/>
                                          </p:val>
                                        </p:tav>
                                      </p:tavLst>
                                    </p:anim>
                                    <p:anim calcmode="lin" valueType="num">
                                      <p:cBhvr>
                                        <p:cTn id="52" dur="200" fill="hold"/>
                                        <p:tgtEl>
                                          <p:spTgt spid="27"/>
                                        </p:tgtEl>
                                        <p:attrNameLst>
                                          <p:attrName>ppt_h</p:attrName>
                                        </p:attrNameLst>
                                      </p:cBhvr>
                                      <p:tavLst>
                                        <p:tav tm="0">
                                          <p:val>
                                            <p:fltVal val="0"/>
                                          </p:val>
                                        </p:tav>
                                        <p:tav tm="100000">
                                          <p:val>
                                            <p:strVal val="#ppt_h"/>
                                          </p:val>
                                        </p:tav>
                                      </p:tavLst>
                                    </p:anim>
                                    <p:animEffect transition="in" filter="fade">
                                      <p:cBhvr>
                                        <p:cTn id="53" dur="200"/>
                                        <p:tgtEl>
                                          <p:spTgt spid="27"/>
                                        </p:tgtEl>
                                      </p:cBhvr>
                                    </p:animEffect>
                                  </p:childTnLst>
                                </p:cTn>
                              </p:par>
                              <p:par>
                                <p:cTn id="54" presetID="6" presetClass="emph" presetSubtype="0" autoRev="1" fill="hold" nodeType="withEffect">
                                  <p:stCondLst>
                                    <p:cond delay="150"/>
                                  </p:stCondLst>
                                  <p:childTnLst>
                                    <p:animScale>
                                      <p:cBhvr>
                                        <p:cTn id="55" dur="100" fill="hold"/>
                                        <p:tgtEl>
                                          <p:spTgt spid="27"/>
                                        </p:tgtEl>
                                      </p:cBhvr>
                                      <p:by x="130000" y="130000"/>
                                    </p:animScale>
                                  </p:childTnLst>
                                </p:cTn>
                              </p:par>
                            </p:childTnLst>
                          </p:cTn>
                        </p:par>
                        <p:par>
                          <p:cTn id="56" fill="hold">
                            <p:stCondLst>
                              <p:cond delay="2850"/>
                            </p:stCondLst>
                            <p:childTnLst>
                              <p:par>
                                <p:cTn id="57" presetID="53" presetClass="entr" presetSubtype="16"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200" fill="hold"/>
                                        <p:tgtEl>
                                          <p:spTgt spid="32"/>
                                        </p:tgtEl>
                                        <p:attrNameLst>
                                          <p:attrName>ppt_w</p:attrName>
                                        </p:attrNameLst>
                                      </p:cBhvr>
                                      <p:tavLst>
                                        <p:tav tm="0">
                                          <p:val>
                                            <p:fltVal val="0"/>
                                          </p:val>
                                        </p:tav>
                                        <p:tav tm="100000">
                                          <p:val>
                                            <p:strVal val="#ppt_w"/>
                                          </p:val>
                                        </p:tav>
                                      </p:tavLst>
                                    </p:anim>
                                    <p:anim calcmode="lin" valueType="num">
                                      <p:cBhvr>
                                        <p:cTn id="60" dur="200" fill="hold"/>
                                        <p:tgtEl>
                                          <p:spTgt spid="32"/>
                                        </p:tgtEl>
                                        <p:attrNameLst>
                                          <p:attrName>ppt_h</p:attrName>
                                        </p:attrNameLst>
                                      </p:cBhvr>
                                      <p:tavLst>
                                        <p:tav tm="0">
                                          <p:val>
                                            <p:fltVal val="0"/>
                                          </p:val>
                                        </p:tav>
                                        <p:tav tm="100000">
                                          <p:val>
                                            <p:strVal val="#ppt_h"/>
                                          </p:val>
                                        </p:tav>
                                      </p:tavLst>
                                    </p:anim>
                                    <p:animEffect transition="in" filter="fade">
                                      <p:cBhvr>
                                        <p:cTn id="61" dur="200"/>
                                        <p:tgtEl>
                                          <p:spTgt spid="32"/>
                                        </p:tgtEl>
                                      </p:cBhvr>
                                    </p:animEffect>
                                  </p:childTnLst>
                                </p:cTn>
                              </p:par>
                              <p:par>
                                <p:cTn id="62" presetID="6" presetClass="emph" presetSubtype="0" autoRev="1" fill="hold" nodeType="withEffect">
                                  <p:stCondLst>
                                    <p:cond delay="150"/>
                                  </p:stCondLst>
                                  <p:childTnLst>
                                    <p:animScale>
                                      <p:cBhvr>
                                        <p:cTn id="63" dur="100" fill="hold"/>
                                        <p:tgtEl>
                                          <p:spTgt spid="32"/>
                                        </p:tgtEl>
                                      </p:cBhvr>
                                      <p:by x="130000" y="130000"/>
                                    </p:animScale>
                                  </p:childTnLst>
                                </p:cTn>
                              </p:par>
                            </p:childTnLst>
                          </p:cTn>
                        </p:par>
                        <p:par>
                          <p:cTn id="64" fill="hold">
                            <p:stCondLst>
                              <p:cond delay="3200"/>
                            </p:stCondLst>
                            <p:childTnLst>
                              <p:par>
                                <p:cTn id="65" presetID="53" presetClass="entr" presetSubtype="16"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200" fill="hold"/>
                                        <p:tgtEl>
                                          <p:spTgt spid="16"/>
                                        </p:tgtEl>
                                        <p:attrNameLst>
                                          <p:attrName>ppt_w</p:attrName>
                                        </p:attrNameLst>
                                      </p:cBhvr>
                                      <p:tavLst>
                                        <p:tav tm="0">
                                          <p:val>
                                            <p:fltVal val="0"/>
                                          </p:val>
                                        </p:tav>
                                        <p:tav tm="100000">
                                          <p:val>
                                            <p:strVal val="#ppt_w"/>
                                          </p:val>
                                        </p:tav>
                                      </p:tavLst>
                                    </p:anim>
                                    <p:anim calcmode="lin" valueType="num">
                                      <p:cBhvr>
                                        <p:cTn id="68" dur="200" fill="hold"/>
                                        <p:tgtEl>
                                          <p:spTgt spid="16"/>
                                        </p:tgtEl>
                                        <p:attrNameLst>
                                          <p:attrName>ppt_h</p:attrName>
                                        </p:attrNameLst>
                                      </p:cBhvr>
                                      <p:tavLst>
                                        <p:tav tm="0">
                                          <p:val>
                                            <p:fltVal val="0"/>
                                          </p:val>
                                        </p:tav>
                                        <p:tav tm="100000">
                                          <p:val>
                                            <p:strVal val="#ppt_h"/>
                                          </p:val>
                                        </p:tav>
                                      </p:tavLst>
                                    </p:anim>
                                    <p:animEffect transition="in" filter="fade">
                                      <p:cBhvr>
                                        <p:cTn id="69" dur="200"/>
                                        <p:tgtEl>
                                          <p:spTgt spid="16"/>
                                        </p:tgtEl>
                                      </p:cBhvr>
                                    </p:animEffect>
                                  </p:childTnLst>
                                </p:cTn>
                              </p:par>
                              <p:par>
                                <p:cTn id="70" presetID="6" presetClass="emph" presetSubtype="0" autoRev="1" fill="hold" nodeType="withEffect">
                                  <p:stCondLst>
                                    <p:cond delay="150"/>
                                  </p:stCondLst>
                                  <p:childTnLst>
                                    <p:animScale>
                                      <p:cBhvr>
                                        <p:cTn id="71" dur="100" fill="hold"/>
                                        <p:tgtEl>
                                          <p:spTgt spid="16"/>
                                        </p:tgtEl>
                                      </p:cBhvr>
                                      <p:by x="130000" y="13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animBg="1"/>
      <p:bldP spid="7" grpId="0" animBg="1"/>
      <p:bldP spid="11" grpId="0" bldLvl="0" animBg="1"/>
      <p:bldP spid="15"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993052" y="214745"/>
            <a:ext cx="3400425" cy="506413"/>
          </a:xfrm>
          <a:prstGeom prst="rect">
            <a:avLst/>
          </a:prstGeom>
        </p:spPr>
        <p:txBody>
          <a:bodyPr lIns="0" rIns="0" anchor="ctr"/>
          <a:lstStyle>
            <a:defPPr>
              <a:defRPr lang="zh-CN"/>
            </a:defPPr>
            <a:lvl1pPr>
              <a:spcBef>
                <a:spcPct val="0"/>
              </a:spcBef>
              <a:buNone/>
              <a:defRPr sz="3200" b="1">
                <a:solidFill>
                  <a:srgbClr val="006699"/>
                </a:solidFill>
                <a:latin typeface="微软雅黑" panose="020B0503020204020204" pitchFamily="34" charset="-122"/>
                <a:ea typeface="微软雅黑" panose="020B0503020204020204" pitchFamily="34" charset="-122"/>
                <a:cs typeface="Open Sans Light" panose="020B0306030504020204" pitchFamily="34" charset="0"/>
              </a:defRPr>
            </a:lvl1pPr>
          </a:lstStyle>
          <a:p>
            <a:r>
              <a:rPr lang="en-US" altLang="zh-CN" dirty="0"/>
              <a:t>04 </a:t>
            </a:r>
            <a:r>
              <a:rPr lang="zh-CN" altLang="en-US" dirty="0"/>
              <a:t>原理解析</a:t>
            </a:r>
            <a:endParaRPr lang="en-GB" altLang="zh-CN" dirty="0"/>
          </a:p>
        </p:txBody>
      </p:sp>
      <p:sp>
        <p:nvSpPr>
          <p:cNvPr id="8" name="流程图: 数据 7"/>
          <p:cNvSpPr/>
          <p:nvPr/>
        </p:nvSpPr>
        <p:spPr>
          <a:xfrm rot="16200000" flipH="1">
            <a:off x="2165957" y="1828421"/>
            <a:ext cx="504055" cy="198774"/>
          </a:xfrm>
          <a:prstGeom prst="flowChartInputOutput">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2445678" y="1502791"/>
            <a:ext cx="2849319" cy="2962883"/>
          </a:xfrm>
          <a:prstGeom prst="roundRect">
            <a:avLst>
              <a:gd name="adj" fmla="val 6769"/>
            </a:avLst>
          </a:prstGeom>
          <a:solidFill>
            <a:srgbClr val="E6E8E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五边形 9"/>
          <p:cNvSpPr/>
          <p:nvPr/>
        </p:nvSpPr>
        <p:spPr>
          <a:xfrm>
            <a:off x="2318597" y="1776319"/>
            <a:ext cx="2584057" cy="397547"/>
          </a:xfrm>
          <a:prstGeom prst="homePlate">
            <a:avLst>
              <a:gd name="adj" fmla="val 33465"/>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6"/>
          <p:cNvSpPr txBox="1"/>
          <p:nvPr/>
        </p:nvSpPr>
        <p:spPr>
          <a:xfrm>
            <a:off x="2666451" y="2256249"/>
            <a:ext cx="2219268" cy="1350754"/>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285750" indent="-285750">
              <a:lnSpc>
                <a:spcPct val="200000"/>
              </a:lnSpc>
              <a:buFont typeface="Wingdings" panose="05000000000000000000" pitchFamily="2" charset="2"/>
              <a:buChar char="Ø"/>
            </a:pPr>
            <a:r>
              <a:rPr lang="zh-CN" altLang="en-US" sz="1800" b="1" dirty="0" smtClean="0">
                <a:solidFill>
                  <a:schemeClr val="tx1">
                    <a:lumMod val="75000"/>
                    <a:lumOff val="25000"/>
                  </a:schemeClr>
                </a:solidFill>
              </a:rPr>
              <a:t>时间成本</a:t>
            </a:r>
            <a:r>
              <a:rPr lang="zh-CN" altLang="en-US" sz="1800" b="1" dirty="0">
                <a:solidFill>
                  <a:schemeClr val="tx1">
                    <a:lumMod val="75000"/>
                    <a:lumOff val="25000"/>
                  </a:schemeClr>
                </a:solidFill>
              </a:rPr>
              <a:t>：</a:t>
            </a:r>
            <a:r>
              <a:rPr lang="zh-CN" altLang="en-US" sz="1400" b="1" dirty="0" smtClean="0">
                <a:solidFill>
                  <a:schemeClr val="tx1">
                    <a:lumMod val="75000"/>
                    <a:lumOff val="25000"/>
                  </a:schemeClr>
                </a:solidFill>
              </a:rPr>
              <a:t>找房时间</a:t>
            </a:r>
            <a:r>
              <a:rPr lang="zh-CN" altLang="en-US" sz="1400" b="1" dirty="0" smtClean="0">
                <a:solidFill>
                  <a:srgbClr val="C00000"/>
                </a:solidFill>
              </a:rPr>
              <a:t>长</a:t>
            </a:r>
            <a:r>
              <a:rPr lang="zh-CN" altLang="en-US" sz="1400" b="1" dirty="0" smtClean="0">
                <a:solidFill>
                  <a:schemeClr val="tx1">
                    <a:lumMod val="75000"/>
                    <a:lumOff val="25000"/>
                  </a:schemeClr>
                </a:solidFill>
              </a:rPr>
              <a:t>，搬家时间</a:t>
            </a:r>
            <a:r>
              <a:rPr lang="zh-CN" altLang="en-US" sz="1400" b="1" dirty="0" smtClean="0">
                <a:solidFill>
                  <a:srgbClr val="C00000"/>
                </a:solidFill>
              </a:rPr>
              <a:t>紧迫</a:t>
            </a:r>
            <a:r>
              <a:rPr lang="zh-CN" altLang="en-US" sz="1400" b="1" dirty="0" smtClean="0">
                <a:solidFill>
                  <a:schemeClr val="tx1">
                    <a:lumMod val="75000"/>
                    <a:lumOff val="25000"/>
                  </a:schemeClr>
                </a:solidFill>
              </a:rPr>
              <a:t>，上班通勤时间</a:t>
            </a:r>
            <a:r>
              <a:rPr lang="zh-CN" altLang="en-US" sz="1400" b="1" dirty="0" smtClean="0">
                <a:solidFill>
                  <a:srgbClr val="C00000"/>
                </a:solidFill>
              </a:rPr>
              <a:t>长</a:t>
            </a:r>
            <a:r>
              <a:rPr lang="zh-CN" altLang="en-US" sz="1400" b="1" dirty="0" smtClean="0">
                <a:solidFill>
                  <a:schemeClr val="tx1">
                    <a:lumMod val="75000"/>
                    <a:lumOff val="25000"/>
                  </a:schemeClr>
                </a:solidFill>
              </a:rPr>
              <a:t>。</a:t>
            </a:r>
            <a:endParaRPr lang="en-US" altLang="zh-CN" sz="1400" dirty="0">
              <a:solidFill>
                <a:schemeClr val="tx1">
                  <a:lumMod val="75000"/>
                  <a:lumOff val="25000"/>
                </a:schemeClr>
              </a:solidFill>
            </a:endParaRPr>
          </a:p>
        </p:txBody>
      </p:sp>
      <p:sp>
        <p:nvSpPr>
          <p:cNvPr id="12" name="TextBox 7"/>
          <p:cNvSpPr txBox="1"/>
          <p:nvPr/>
        </p:nvSpPr>
        <p:spPr>
          <a:xfrm>
            <a:off x="2666451" y="1827172"/>
            <a:ext cx="545357" cy="307777"/>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anose="020B0503020204020204" pitchFamily="34" charset="-122"/>
                <a:ea typeface="微软雅黑" panose="020B0503020204020204" pitchFamily="34" charset="-122"/>
              </a:defRPr>
            </a:lvl1pPr>
          </a:lstStyle>
          <a:p>
            <a:r>
              <a:rPr lang="zh-CN" altLang="en-US" sz="2000" dirty="0">
                <a:solidFill>
                  <a:schemeClr val="bg1"/>
                </a:solidFill>
              </a:rPr>
              <a:t>换租</a:t>
            </a:r>
          </a:p>
        </p:txBody>
      </p:sp>
      <p:sp>
        <p:nvSpPr>
          <p:cNvPr id="22" name="TextBox 51"/>
          <p:cNvSpPr txBox="1"/>
          <p:nvPr/>
        </p:nvSpPr>
        <p:spPr>
          <a:xfrm>
            <a:off x="5583247" y="2667167"/>
            <a:ext cx="1226189" cy="742730"/>
          </a:xfrm>
          <a:prstGeom prst="rect">
            <a:avLst/>
          </a:prstGeom>
          <a:noFill/>
        </p:spPr>
        <p:txBody>
          <a:bodyPr wrap="square" lIns="0" tIns="0" rIns="0" bIns="0" rtlCol="1" anchor="t" anchorCtr="0">
            <a:noAutofit/>
          </a:bodyPr>
          <a:lstStyle/>
          <a:p>
            <a:pPr algn="ctr" defTabSz="1218565">
              <a:defRPr/>
            </a:pPr>
            <a:r>
              <a:rPr lang="en-US" sz="5400" kern="0" dirty="0">
                <a:solidFill>
                  <a:srgbClr val="006699"/>
                </a:solidFill>
                <a:latin typeface="Impact" panose="020B0806030902050204" pitchFamily="34" charset="0"/>
                <a:ea typeface="Open Sans" panose="020B0606030504020204" pitchFamily="34" charset="0"/>
                <a:cs typeface="Open Sans" panose="020B0606030504020204" pitchFamily="34" charset="0"/>
              </a:rPr>
              <a:t>VS</a:t>
            </a:r>
            <a:endParaRPr lang="ar-SA" sz="5400" kern="0" dirty="0">
              <a:solidFill>
                <a:srgbClr val="006699"/>
              </a:solidFill>
              <a:latin typeface="Impact" panose="020B0806030902050204" pitchFamily="34" charset="0"/>
              <a:ea typeface="Open Sans" panose="020B0606030504020204" pitchFamily="34" charset="0"/>
            </a:endParaRPr>
          </a:p>
        </p:txBody>
      </p:sp>
      <p:sp>
        <p:nvSpPr>
          <p:cNvPr id="23" name="矩形 22"/>
          <p:cNvSpPr/>
          <p:nvPr/>
        </p:nvSpPr>
        <p:spPr>
          <a:xfrm>
            <a:off x="2318597" y="4845296"/>
            <a:ext cx="7394713" cy="507831"/>
          </a:xfrm>
          <a:prstGeom prst="rect">
            <a:avLst/>
          </a:prstGeom>
          <a:noFill/>
        </p:spPr>
        <p:txBody>
          <a:bodyPr wrap="square">
            <a:spAutoFit/>
          </a:bodyPr>
          <a:lstStyle/>
          <a:p>
            <a:pPr indent="360000" algn="r">
              <a:lnSpc>
                <a:spcPct val="150000"/>
              </a:lnSpc>
            </a:pPr>
            <a:r>
              <a:rPr lang="zh-CN" altLang="zh-CN" b="1" dirty="0">
                <a:solidFill>
                  <a:srgbClr val="F29600"/>
                </a:solidFill>
                <a:latin typeface="微软雅黑" panose="020B0503020204020204" pitchFamily="34" charset="-122"/>
                <a:ea typeface="微软雅黑" panose="020B0503020204020204" pitchFamily="34" charset="-122"/>
              </a:rPr>
              <a:t>续</a:t>
            </a:r>
            <a:r>
              <a:rPr lang="zh-CN" altLang="zh-CN" b="1" dirty="0" smtClean="0">
                <a:solidFill>
                  <a:srgbClr val="F29600"/>
                </a:solidFill>
                <a:latin typeface="微软雅黑" panose="020B0503020204020204" pitchFamily="34" charset="-122"/>
                <a:ea typeface="微软雅黑" panose="020B0503020204020204" pitchFamily="34" charset="-122"/>
              </a:rPr>
              <a:t>租</a:t>
            </a:r>
            <a:r>
              <a:rPr lang="zh-CN" altLang="zh-CN" b="1" dirty="0" smtClean="0">
                <a:latin typeface="微软雅黑" panose="020B0503020204020204" pitchFamily="34" charset="-122"/>
                <a:ea typeface="微软雅黑" panose="020B0503020204020204" pitchFamily="34" charset="-122"/>
              </a:rPr>
              <a:t>的</a:t>
            </a:r>
            <a:r>
              <a:rPr lang="zh-CN" altLang="zh-CN" b="1" dirty="0" smtClean="0">
                <a:solidFill>
                  <a:srgbClr val="008080"/>
                </a:solidFill>
                <a:latin typeface="微软雅黑" panose="020B0503020204020204" pitchFamily="34" charset="-122"/>
                <a:ea typeface="微软雅黑" panose="020B0503020204020204" pitchFamily="34" charset="-122"/>
              </a:rPr>
              <a:t>机会成本</a:t>
            </a:r>
            <a:r>
              <a:rPr lang="zh-CN" altLang="zh-CN" b="1" dirty="0" smtClean="0">
                <a:latin typeface="微软雅黑" panose="020B0503020204020204" pitchFamily="34" charset="-122"/>
                <a:ea typeface="微软雅黑" panose="020B0503020204020204" pitchFamily="34" charset="-122"/>
              </a:rPr>
              <a:t>：</a:t>
            </a:r>
            <a:r>
              <a:rPr lang="zh-CN" altLang="en-US" b="1" dirty="0" smtClean="0">
                <a:latin typeface="微软雅黑" panose="020B0503020204020204" pitchFamily="34" charset="-122"/>
                <a:ea typeface="微软雅黑" panose="020B0503020204020204" pitchFamily="34" charset="-122"/>
              </a:rPr>
              <a:t>即</a:t>
            </a:r>
            <a:r>
              <a:rPr lang="zh-CN" altLang="zh-CN" b="1" dirty="0" smtClean="0">
                <a:latin typeface="微软雅黑" panose="020B0503020204020204" pitchFamily="34" charset="-122"/>
                <a:ea typeface="微软雅黑" panose="020B0503020204020204" pitchFamily="34" charset="-122"/>
              </a:rPr>
              <a:t>放弃换租</a:t>
            </a:r>
            <a:r>
              <a:rPr lang="zh-CN" altLang="en-US" b="1" dirty="0" smtClean="0">
                <a:latin typeface="微软雅黑" panose="020B0503020204020204" pitchFamily="34" charset="-122"/>
                <a:ea typeface="微软雅黑" panose="020B0503020204020204" pitchFamily="34" charset="-122"/>
              </a:rPr>
              <a:t>的获益（</a:t>
            </a:r>
            <a:r>
              <a:rPr lang="zh-CN" altLang="en-US" b="1" dirty="0" smtClean="0">
                <a:solidFill>
                  <a:srgbClr val="C00000"/>
                </a:solidFill>
                <a:latin typeface="微软雅黑" panose="020B0503020204020204" pitchFamily="34" charset="-122"/>
                <a:ea typeface="微软雅黑" panose="020B0503020204020204" pitchFamily="34" charset="-122"/>
              </a:rPr>
              <a:t>很小</a:t>
            </a:r>
            <a:r>
              <a:rPr lang="zh-CN" altLang="en-US" b="1" dirty="0" smtClean="0">
                <a:latin typeface="微软雅黑" panose="020B0503020204020204" pitchFamily="34" charset="-122"/>
                <a:ea typeface="微软雅黑" panose="020B0503020204020204" pitchFamily="34" charset="-122"/>
              </a:rPr>
              <a:t>：多花房租费与时间）</a:t>
            </a:r>
            <a:endParaRPr lang="zh-CN" altLang="en-US" b="1" dirty="0">
              <a:latin typeface="微软雅黑" panose="020B0503020204020204" pitchFamily="34" charset="-122"/>
              <a:ea typeface="微软雅黑" panose="020B0503020204020204" pitchFamily="34" charset="-122"/>
            </a:endParaRPr>
          </a:p>
        </p:txBody>
      </p:sp>
      <p:sp>
        <p:nvSpPr>
          <p:cNvPr id="26" name="TextBox 6"/>
          <p:cNvSpPr txBox="1"/>
          <p:nvPr/>
        </p:nvSpPr>
        <p:spPr>
          <a:xfrm>
            <a:off x="2666451" y="3748435"/>
            <a:ext cx="2519160" cy="47045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285750" indent="-285750">
              <a:lnSpc>
                <a:spcPct val="200000"/>
              </a:lnSpc>
              <a:buFont typeface="Wingdings" panose="05000000000000000000" pitchFamily="2" charset="2"/>
              <a:buChar char="Ø"/>
            </a:pPr>
            <a:r>
              <a:rPr lang="zh-CN" altLang="en-US" sz="1800" b="1" dirty="0" smtClean="0">
                <a:solidFill>
                  <a:schemeClr val="tx1">
                    <a:lumMod val="75000"/>
                    <a:lumOff val="25000"/>
                  </a:schemeClr>
                </a:solidFill>
              </a:rPr>
              <a:t>房租价格：</a:t>
            </a:r>
            <a:r>
              <a:rPr lang="zh-CN" altLang="en-US" sz="1400" b="1" dirty="0" smtClean="0">
                <a:solidFill>
                  <a:srgbClr val="C00000"/>
                </a:solidFill>
              </a:rPr>
              <a:t>上浮</a:t>
            </a:r>
            <a:r>
              <a:rPr lang="en-US" altLang="zh-CN" sz="1400" b="1" dirty="0" smtClean="0">
                <a:solidFill>
                  <a:srgbClr val="C00000"/>
                </a:solidFill>
              </a:rPr>
              <a:t>300/</a:t>
            </a:r>
            <a:r>
              <a:rPr lang="zh-CN" altLang="en-US" sz="1400" b="1" dirty="0" smtClean="0">
                <a:solidFill>
                  <a:srgbClr val="C00000"/>
                </a:solidFill>
              </a:rPr>
              <a:t>月</a:t>
            </a:r>
            <a:endParaRPr lang="en-US" altLang="zh-CN" sz="1400" dirty="0">
              <a:solidFill>
                <a:srgbClr val="C00000"/>
              </a:solidFill>
            </a:endParaRPr>
          </a:p>
        </p:txBody>
      </p:sp>
      <p:sp>
        <p:nvSpPr>
          <p:cNvPr id="29" name="流程图: 数据 28"/>
          <p:cNvSpPr/>
          <p:nvPr/>
        </p:nvSpPr>
        <p:spPr>
          <a:xfrm rot="16200000" flipH="1">
            <a:off x="6761246" y="1822452"/>
            <a:ext cx="504055" cy="198774"/>
          </a:xfrm>
          <a:prstGeom prst="flowChartInputOutput">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7053057" y="1535300"/>
            <a:ext cx="2849319" cy="2962883"/>
          </a:xfrm>
          <a:prstGeom prst="roundRect">
            <a:avLst>
              <a:gd name="adj" fmla="val 6769"/>
            </a:avLst>
          </a:prstGeom>
          <a:solidFill>
            <a:srgbClr val="E6E8E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五边形 30"/>
          <p:cNvSpPr/>
          <p:nvPr/>
        </p:nvSpPr>
        <p:spPr>
          <a:xfrm>
            <a:off x="6913886" y="1776319"/>
            <a:ext cx="2584057" cy="397547"/>
          </a:xfrm>
          <a:prstGeom prst="homePlate">
            <a:avLst>
              <a:gd name="adj" fmla="val 33465"/>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6"/>
          <p:cNvSpPr txBox="1"/>
          <p:nvPr/>
        </p:nvSpPr>
        <p:spPr>
          <a:xfrm>
            <a:off x="7318460" y="2256249"/>
            <a:ext cx="2219268" cy="1350754"/>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285750" indent="-285750">
              <a:lnSpc>
                <a:spcPct val="200000"/>
              </a:lnSpc>
              <a:buFont typeface="Wingdings" panose="05000000000000000000" pitchFamily="2" charset="2"/>
              <a:buChar char="Ø"/>
            </a:pPr>
            <a:r>
              <a:rPr lang="zh-CN" altLang="en-US" sz="1800" b="1" dirty="0" smtClean="0">
                <a:solidFill>
                  <a:schemeClr val="tx1">
                    <a:lumMod val="75000"/>
                    <a:lumOff val="25000"/>
                  </a:schemeClr>
                </a:solidFill>
              </a:rPr>
              <a:t>时间成本</a:t>
            </a:r>
            <a:r>
              <a:rPr lang="zh-CN" altLang="en-US" sz="1800" b="1" dirty="0">
                <a:solidFill>
                  <a:schemeClr val="tx1">
                    <a:lumMod val="75000"/>
                    <a:lumOff val="25000"/>
                  </a:schemeClr>
                </a:solidFill>
              </a:rPr>
              <a:t>：</a:t>
            </a:r>
            <a:r>
              <a:rPr lang="zh-CN" altLang="en-US" sz="1400" b="1" dirty="0" smtClean="0">
                <a:solidFill>
                  <a:schemeClr val="tx1">
                    <a:lumMod val="75000"/>
                    <a:lumOff val="25000"/>
                  </a:schemeClr>
                </a:solidFill>
              </a:rPr>
              <a:t>找房时间</a:t>
            </a:r>
            <a:r>
              <a:rPr lang="zh-CN" altLang="en-US" sz="1400" b="1" dirty="0" smtClean="0">
                <a:solidFill>
                  <a:srgbClr val="C00000"/>
                </a:solidFill>
              </a:rPr>
              <a:t>零</a:t>
            </a:r>
            <a:r>
              <a:rPr lang="zh-CN" altLang="en-US" sz="1400" b="1" dirty="0" smtClean="0">
                <a:solidFill>
                  <a:schemeClr val="tx1">
                    <a:lumMod val="75000"/>
                    <a:lumOff val="25000"/>
                  </a:schemeClr>
                </a:solidFill>
              </a:rPr>
              <a:t>，搬家时间</a:t>
            </a:r>
            <a:r>
              <a:rPr lang="zh-CN" altLang="en-US" sz="1400" b="1" dirty="0" smtClean="0">
                <a:solidFill>
                  <a:srgbClr val="C00000"/>
                </a:solidFill>
              </a:rPr>
              <a:t>零</a:t>
            </a:r>
            <a:r>
              <a:rPr lang="zh-CN" altLang="en-US" sz="1400" b="1" dirty="0" smtClean="0">
                <a:solidFill>
                  <a:schemeClr val="tx1">
                    <a:lumMod val="75000"/>
                    <a:lumOff val="25000"/>
                  </a:schemeClr>
                </a:solidFill>
              </a:rPr>
              <a:t>，上班通勤时间</a:t>
            </a:r>
            <a:r>
              <a:rPr lang="zh-CN" altLang="en-US" sz="1400" b="1" dirty="0" smtClean="0">
                <a:solidFill>
                  <a:srgbClr val="C00000"/>
                </a:solidFill>
              </a:rPr>
              <a:t>不变</a:t>
            </a:r>
            <a:r>
              <a:rPr lang="zh-CN" altLang="en-US" sz="1400" b="1" dirty="0" smtClean="0">
                <a:solidFill>
                  <a:schemeClr val="tx1">
                    <a:lumMod val="75000"/>
                    <a:lumOff val="25000"/>
                  </a:schemeClr>
                </a:solidFill>
              </a:rPr>
              <a:t>。</a:t>
            </a:r>
            <a:endParaRPr lang="en-US" altLang="zh-CN" sz="1400" dirty="0">
              <a:solidFill>
                <a:schemeClr val="tx1">
                  <a:lumMod val="75000"/>
                  <a:lumOff val="25000"/>
                </a:schemeClr>
              </a:solidFill>
            </a:endParaRPr>
          </a:p>
        </p:txBody>
      </p:sp>
      <p:sp>
        <p:nvSpPr>
          <p:cNvPr id="33" name="TextBox 7"/>
          <p:cNvSpPr txBox="1"/>
          <p:nvPr/>
        </p:nvSpPr>
        <p:spPr>
          <a:xfrm>
            <a:off x="7263747" y="1827172"/>
            <a:ext cx="545357" cy="307777"/>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anose="020B0503020204020204" pitchFamily="34" charset="-122"/>
                <a:ea typeface="微软雅黑" panose="020B0503020204020204" pitchFamily="34" charset="-122"/>
              </a:defRPr>
            </a:lvl1pPr>
          </a:lstStyle>
          <a:p>
            <a:r>
              <a:rPr lang="zh-CN" altLang="en-US" sz="2000" dirty="0" smtClean="0">
                <a:solidFill>
                  <a:schemeClr val="bg1"/>
                </a:solidFill>
              </a:rPr>
              <a:t>续租</a:t>
            </a:r>
            <a:endParaRPr lang="zh-CN" altLang="en-US" sz="2000" dirty="0">
              <a:solidFill>
                <a:schemeClr val="bg1"/>
              </a:solidFill>
            </a:endParaRPr>
          </a:p>
        </p:txBody>
      </p:sp>
      <p:sp>
        <p:nvSpPr>
          <p:cNvPr id="34" name="TextBox 6"/>
          <p:cNvSpPr txBox="1"/>
          <p:nvPr/>
        </p:nvSpPr>
        <p:spPr>
          <a:xfrm>
            <a:off x="7318459" y="3748435"/>
            <a:ext cx="2527289" cy="47045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285750" indent="-285750">
              <a:lnSpc>
                <a:spcPct val="200000"/>
              </a:lnSpc>
              <a:buFont typeface="Wingdings" panose="05000000000000000000" pitchFamily="2" charset="2"/>
              <a:buChar char="Ø"/>
            </a:pPr>
            <a:r>
              <a:rPr lang="zh-CN" altLang="en-US" sz="1800" b="1" dirty="0" smtClean="0">
                <a:solidFill>
                  <a:schemeClr val="tx1">
                    <a:lumMod val="75000"/>
                    <a:lumOff val="25000"/>
                  </a:schemeClr>
                </a:solidFill>
              </a:rPr>
              <a:t>房租价格：</a:t>
            </a:r>
            <a:r>
              <a:rPr lang="zh-CN" altLang="en-US" sz="1400" b="1" dirty="0" smtClean="0">
                <a:solidFill>
                  <a:srgbClr val="C00000"/>
                </a:solidFill>
              </a:rPr>
              <a:t>上浮</a:t>
            </a:r>
            <a:r>
              <a:rPr lang="en-US" altLang="zh-CN" sz="1400" b="1" dirty="0" smtClean="0">
                <a:solidFill>
                  <a:srgbClr val="C00000"/>
                </a:solidFill>
              </a:rPr>
              <a:t>30/</a:t>
            </a:r>
            <a:r>
              <a:rPr lang="zh-CN" altLang="en-US" sz="1400" b="1" dirty="0" smtClean="0">
                <a:solidFill>
                  <a:srgbClr val="C00000"/>
                </a:solidFill>
              </a:rPr>
              <a:t>月</a:t>
            </a:r>
            <a:endParaRPr lang="en-US" altLang="zh-CN" sz="1400" b="1" dirty="0">
              <a:solidFill>
                <a:srgbClr val="C00000"/>
              </a:solidFill>
            </a:endParaRPr>
          </a:p>
        </p:txBody>
      </p:sp>
      <p:sp>
        <p:nvSpPr>
          <p:cNvPr id="2" name="矩形 1"/>
          <p:cNvSpPr/>
          <p:nvPr/>
        </p:nvSpPr>
        <p:spPr>
          <a:xfrm>
            <a:off x="2426778" y="5398014"/>
            <a:ext cx="7286532" cy="507831"/>
          </a:xfrm>
          <a:prstGeom prst="rect">
            <a:avLst/>
          </a:prstGeom>
        </p:spPr>
        <p:txBody>
          <a:bodyPr wrap="square">
            <a:spAutoFit/>
          </a:bodyPr>
          <a:lstStyle/>
          <a:p>
            <a:pPr indent="360000" algn="r">
              <a:lnSpc>
                <a:spcPct val="150000"/>
              </a:lnSpc>
            </a:pPr>
            <a:r>
              <a:rPr lang="zh-CN" altLang="zh-CN" b="1" dirty="0">
                <a:solidFill>
                  <a:srgbClr val="F29600"/>
                </a:solidFill>
                <a:latin typeface="微软雅黑" panose="020B0503020204020204" pitchFamily="34" charset="-122"/>
                <a:ea typeface="微软雅黑" panose="020B0503020204020204" pitchFamily="34" charset="-122"/>
              </a:rPr>
              <a:t>换租</a:t>
            </a:r>
            <a:r>
              <a:rPr lang="zh-CN" altLang="zh-CN" b="1" dirty="0">
                <a:latin typeface="微软雅黑" panose="020B0503020204020204" pitchFamily="34" charset="-122"/>
                <a:ea typeface="微软雅黑" panose="020B0503020204020204" pitchFamily="34" charset="-122"/>
              </a:rPr>
              <a:t>的</a:t>
            </a:r>
            <a:r>
              <a:rPr lang="zh-CN" altLang="zh-CN" b="1" dirty="0">
                <a:solidFill>
                  <a:srgbClr val="008080"/>
                </a:solidFill>
                <a:latin typeface="微软雅黑" panose="020B0503020204020204" pitchFamily="34" charset="-122"/>
                <a:ea typeface="微软雅黑" panose="020B0503020204020204" pitchFamily="34" charset="-122"/>
              </a:rPr>
              <a:t>机会成本</a:t>
            </a:r>
            <a:r>
              <a:rPr lang="zh-CN"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即</a:t>
            </a:r>
            <a:r>
              <a:rPr lang="zh-CN" altLang="zh-CN" b="1" dirty="0">
                <a:latin typeface="微软雅黑" panose="020B0503020204020204" pitchFamily="34" charset="-122"/>
                <a:ea typeface="微软雅黑" panose="020B0503020204020204" pitchFamily="34" charset="-122"/>
              </a:rPr>
              <a:t>放弃续租</a:t>
            </a:r>
            <a:r>
              <a:rPr lang="zh-CN" altLang="en-US" b="1" dirty="0">
                <a:latin typeface="微软雅黑" panose="020B0503020204020204" pitchFamily="34" charset="-122"/>
                <a:ea typeface="微软雅黑" panose="020B0503020204020204" pitchFamily="34" charset="-122"/>
              </a:rPr>
              <a:t>的获益（</a:t>
            </a:r>
            <a:r>
              <a:rPr lang="zh-CN" altLang="en-US" b="1" dirty="0">
                <a:solidFill>
                  <a:srgbClr val="C00000"/>
                </a:solidFill>
                <a:latin typeface="微软雅黑" panose="020B0503020204020204" pitchFamily="34" charset="-122"/>
                <a:ea typeface="微软雅黑" panose="020B0503020204020204" pitchFamily="34" charset="-122"/>
              </a:rPr>
              <a:t>很大</a:t>
            </a:r>
            <a:r>
              <a:rPr lang="zh-CN" altLang="en-US" b="1" dirty="0">
                <a:latin typeface="微软雅黑" panose="020B0503020204020204" pitchFamily="34" charset="-122"/>
                <a:ea typeface="微软雅黑" panose="020B0503020204020204" pitchFamily="34" charset="-122"/>
              </a:rPr>
              <a:t>：节省</a:t>
            </a:r>
            <a:r>
              <a:rPr lang="zh-CN" altLang="zh-CN" b="1" dirty="0">
                <a:latin typeface="微软雅黑" panose="020B0503020204020204" pitchFamily="34" charset="-122"/>
                <a:ea typeface="微软雅黑" panose="020B0503020204020204" pitchFamily="34" charset="-122"/>
              </a:rPr>
              <a:t>房租费与时间</a:t>
            </a:r>
            <a:r>
              <a:rPr lang="zh-CN" altLang="en-US" b="1" dirty="0">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42399740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up)">
                                      <p:cBhvr>
                                        <p:cTn id="14" dur="500"/>
                                        <p:tgtEl>
                                          <p:spTgt spid="9"/>
                                        </p:tgtEl>
                                      </p:cBhvr>
                                    </p:animEffect>
                                  </p:childTnLst>
                                </p:cTn>
                              </p:par>
                            </p:childTnLst>
                          </p:cTn>
                        </p:par>
                        <p:par>
                          <p:cTn id="15" fill="hold">
                            <p:stCondLst>
                              <p:cond delay="750"/>
                            </p:stCondLst>
                            <p:childTnLst>
                              <p:par>
                                <p:cTn id="16" presetID="22" presetClass="entr" presetSubtype="2"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1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1750"/>
                            </p:stCondLst>
                            <p:childTnLst>
                              <p:par>
                                <p:cTn id="27" presetID="22" presetClass="entr" presetSubtype="1"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up)">
                                      <p:cBhvr>
                                        <p:cTn id="29" dur="500"/>
                                        <p:tgtEl>
                                          <p:spTgt spid="30"/>
                                        </p:tgtEl>
                                      </p:cBhvr>
                                    </p:animEffect>
                                  </p:childTnLst>
                                </p:cTn>
                              </p:par>
                            </p:childTnLst>
                          </p:cTn>
                        </p:par>
                        <p:par>
                          <p:cTn id="30" fill="hold">
                            <p:stCondLst>
                              <p:cond delay="2250"/>
                            </p:stCondLst>
                            <p:childTnLst>
                              <p:par>
                                <p:cTn id="31" presetID="22" presetClass="entr" presetSubtype="2"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right)">
                                      <p:cBhvr>
                                        <p:cTn id="33" dur="500"/>
                                        <p:tgtEl>
                                          <p:spTgt spid="29"/>
                                        </p:tgtEl>
                                      </p:cBhvr>
                                    </p:animEffect>
                                  </p:childTnLst>
                                </p:cTn>
                              </p:par>
                            </p:childTnLst>
                          </p:cTn>
                        </p:par>
                        <p:par>
                          <p:cTn id="34" fill="hold">
                            <p:stCondLst>
                              <p:cond delay="2750"/>
                            </p:stCondLst>
                            <p:childTnLst>
                              <p:par>
                                <p:cTn id="35" presetID="22" presetClass="entr" presetSubtype="8"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left)">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wipe(left)">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left)">
                                      <p:cBhvr>
                                        <p:cTn id="55" dur="500"/>
                                        <p:tgtEl>
                                          <p:spTgt spid="32"/>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wipe(left)">
                                      <p:cBhvr>
                                        <p:cTn id="60" dur="500"/>
                                        <p:tgtEl>
                                          <p:spTgt spid="34"/>
                                        </p:tgtEl>
                                      </p:cBhvr>
                                    </p:animEffect>
                                  </p:childTnLst>
                                </p:cTn>
                              </p:par>
                            </p:childTnLst>
                          </p:cTn>
                        </p:par>
                      </p:childTnLst>
                    </p:cTn>
                  </p:par>
                  <p:par>
                    <p:cTn id="61" fill="hold">
                      <p:stCondLst>
                        <p:cond delay="indefinite"/>
                      </p:stCondLst>
                      <p:childTnLst>
                        <p:par>
                          <p:cTn id="62" fill="hold">
                            <p:stCondLst>
                              <p:cond delay="0"/>
                            </p:stCondLst>
                            <p:childTnLst>
                              <p:par>
                                <p:cTn id="63" presetID="47"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2"/>
                                        </p:tgtEl>
                                        <p:attrNameLst>
                                          <p:attrName>style.visibility</p:attrName>
                                        </p:attrNameLst>
                                      </p:cBhvr>
                                      <p:to>
                                        <p:strVal val="visible"/>
                                      </p:to>
                                    </p:set>
                                    <p:animEffect transition="in" filter="fade">
                                      <p:cBhvr>
                                        <p:cTn id="72" dur="1000"/>
                                        <p:tgtEl>
                                          <p:spTgt spid="2"/>
                                        </p:tgtEl>
                                      </p:cBhvr>
                                    </p:animEffect>
                                    <p:anim calcmode="lin" valueType="num">
                                      <p:cBhvr>
                                        <p:cTn id="73" dur="1000" fill="hold"/>
                                        <p:tgtEl>
                                          <p:spTgt spid="2"/>
                                        </p:tgtEl>
                                        <p:attrNameLst>
                                          <p:attrName>ppt_x</p:attrName>
                                        </p:attrNameLst>
                                      </p:cBhvr>
                                      <p:tavLst>
                                        <p:tav tm="0">
                                          <p:val>
                                            <p:strVal val="#ppt_x"/>
                                          </p:val>
                                        </p:tav>
                                        <p:tav tm="100000">
                                          <p:val>
                                            <p:strVal val="#ppt_x"/>
                                          </p:val>
                                        </p:tav>
                                      </p:tavLst>
                                    </p:anim>
                                    <p:anim calcmode="lin" valueType="num">
                                      <p:cBhvr>
                                        <p:cTn id="7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P spid="9" grpId="0" animBg="1"/>
      <p:bldP spid="10" grpId="0" animBg="1"/>
      <p:bldP spid="11" grpId="0"/>
      <p:bldP spid="12" grpId="0"/>
      <p:bldP spid="23" grpId="0"/>
      <p:bldP spid="26" grpId="0"/>
      <p:bldP spid="29" grpId="0" animBg="1"/>
      <p:bldP spid="30" grpId="0" animBg="1"/>
      <p:bldP spid="31" grpId="0" animBg="1"/>
      <p:bldP spid="32" grpId="0"/>
      <p:bldP spid="33" grpId="0"/>
      <p:bldP spid="34"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1756"/>
            <a:ext cx="12192000" cy="6857999"/>
          </a:xfrm>
          <a:prstGeom prst="rect">
            <a:avLst/>
          </a:prstGeom>
        </p:spPr>
      </p:pic>
      <p:sp>
        <p:nvSpPr>
          <p:cNvPr id="3" name="Title 1"/>
          <p:cNvSpPr txBox="1"/>
          <p:nvPr/>
        </p:nvSpPr>
        <p:spPr>
          <a:xfrm>
            <a:off x="993052" y="214745"/>
            <a:ext cx="3400425" cy="506413"/>
          </a:xfrm>
          <a:prstGeom prst="rect">
            <a:avLst/>
          </a:prstGeom>
        </p:spPr>
        <p:txBody>
          <a:bodyPr lIns="0" rIns="0" anchor="ctr"/>
          <a:lstStyle>
            <a:defPPr>
              <a:defRPr lang="zh-CN"/>
            </a:defPPr>
            <a:lvl1pPr>
              <a:spcBef>
                <a:spcPct val="0"/>
              </a:spcBef>
              <a:buNone/>
              <a:defRPr sz="3200" b="1">
                <a:solidFill>
                  <a:srgbClr val="006699"/>
                </a:solidFill>
                <a:latin typeface="微软雅黑" panose="020B0503020204020204" pitchFamily="34" charset="-122"/>
                <a:ea typeface="微软雅黑" panose="020B0503020204020204" pitchFamily="34" charset="-122"/>
                <a:cs typeface="Open Sans Light" panose="020B0306030504020204" pitchFamily="34" charset="0"/>
              </a:defRPr>
            </a:lvl1pPr>
          </a:lstStyle>
          <a:p>
            <a:r>
              <a:rPr lang="en-US" altLang="zh-CN" dirty="0"/>
              <a:t>05 </a:t>
            </a:r>
            <a:r>
              <a:rPr lang="zh-CN" altLang="en-US" dirty="0"/>
              <a:t>租房抉择</a:t>
            </a:r>
            <a:endParaRPr lang="en-GB" altLang="zh-CN" dirty="0"/>
          </a:p>
        </p:txBody>
      </p:sp>
      <p:sp>
        <p:nvSpPr>
          <p:cNvPr id="8" name="Rectangle 11"/>
          <p:cNvSpPr>
            <a:spLocks noChangeArrowheads="1"/>
          </p:cNvSpPr>
          <p:nvPr/>
        </p:nvSpPr>
        <p:spPr bwMode="auto">
          <a:xfrm>
            <a:off x="1750422" y="1093304"/>
            <a:ext cx="8023056" cy="1211503"/>
          </a:xfrm>
          <a:prstGeom prst="rect">
            <a:avLst/>
          </a:prstGeom>
          <a:noFill/>
          <a:ln w="9525" cap="flat" cmpd="sng">
            <a:no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35" tIns="36267" rIns="72535" bIns="36267">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indent="457200">
              <a:lnSpc>
                <a:spcPct val="200000"/>
              </a:lnSpc>
            </a:pPr>
            <a:r>
              <a:rPr lang="zh-CN" altLang="en-US" sz="2000" b="1" dirty="0" smtClean="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面对有限的资源（我的时间与资金）、面对</a:t>
            </a:r>
            <a:r>
              <a:rPr lang="en-US" altLang="zh-CN" sz="20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2020</a:t>
            </a:r>
            <a:r>
              <a:rPr lang="zh-CN" altLang="en-US" sz="20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疫情之后的房屋租赁市场、面对机会成本带给我的价值分析，权衡利弊得失</a:t>
            </a:r>
            <a:r>
              <a:rPr lang="en-US" altLang="zh-CN" sz="20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000"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13" name="矩形 12"/>
          <p:cNvSpPr/>
          <p:nvPr/>
        </p:nvSpPr>
        <p:spPr>
          <a:xfrm>
            <a:off x="5183962" y="2598580"/>
            <a:ext cx="4357919" cy="738664"/>
          </a:xfrm>
          <a:prstGeom prst="rect">
            <a:avLst/>
          </a:prstGeom>
        </p:spPr>
        <p:txBody>
          <a:bodyPr wrap="square">
            <a:spAutoFit/>
          </a:bodyPr>
          <a:lstStyle/>
          <a:p>
            <a:pPr>
              <a:lnSpc>
                <a:spcPct val="150000"/>
              </a:lnSpc>
            </a:pPr>
            <a:r>
              <a:rPr lang="zh-CN" altLang="en-US" sz="2800" b="1" dirty="0">
                <a:solidFill>
                  <a:srgbClr val="006699"/>
                </a:solidFill>
                <a:latin typeface="微软雅黑" panose="020B0503020204020204" pitchFamily="34" charset="-122"/>
                <a:ea typeface="微软雅黑" panose="020B0503020204020204" pitchFamily="34" charset="-122"/>
              </a:rPr>
              <a:t>最终选择</a:t>
            </a:r>
            <a:r>
              <a:rPr lang="zh-CN" altLang="en-US" sz="2800" b="1" dirty="0">
                <a:solidFill>
                  <a:srgbClr val="C00000"/>
                </a:solidFill>
                <a:latin typeface="微软雅黑" panose="020B0503020204020204" pitchFamily="34" charset="-122"/>
                <a:ea typeface="微软雅黑" panose="020B0503020204020204" pitchFamily="34" charset="-122"/>
              </a:rPr>
              <a:t>续租、放弃换房！</a:t>
            </a:r>
            <a:endParaRPr lang="zh-CN" altLang="zh-CN" sz="2800" b="1" dirty="0">
              <a:solidFill>
                <a:srgbClr val="C00000"/>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836022" y="810852"/>
            <a:ext cx="10641018" cy="0"/>
          </a:xfrm>
          <a:prstGeom prst="line">
            <a:avLst/>
          </a:prstGeom>
          <a:ln w="12700">
            <a:solidFill>
              <a:srgbClr val="006699"/>
            </a:solidFill>
          </a:ln>
        </p:spPr>
        <p:style>
          <a:lnRef idx="3">
            <a:schemeClr val="accent5"/>
          </a:lnRef>
          <a:fillRef idx="0">
            <a:schemeClr val="accent5"/>
          </a:fillRef>
          <a:effectRef idx="2">
            <a:schemeClr val="accent5"/>
          </a:effectRef>
          <a:fontRef idx="minor">
            <a:schemeClr val="tx1"/>
          </a:fontRef>
        </p:style>
      </p:cxnSp>
      <p:grpSp>
        <p:nvGrpSpPr>
          <p:cNvPr id="11" name="Group 7"/>
          <p:cNvGrpSpPr/>
          <p:nvPr/>
        </p:nvGrpSpPr>
        <p:grpSpPr bwMode="auto">
          <a:xfrm>
            <a:off x="323527" y="292895"/>
            <a:ext cx="512495" cy="321059"/>
            <a:chOff x="0" y="0"/>
            <a:chExt cx="1041399" cy="549275"/>
          </a:xfrm>
        </p:grpSpPr>
        <p:sp>
          <p:nvSpPr>
            <p:cNvPr id="12"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Tree>
    <p:extLst>
      <p:ext uri="{BB962C8B-B14F-4D97-AF65-F5344CB8AC3E}">
        <p14:creationId xmlns:p14="http://schemas.microsoft.com/office/powerpoint/2010/main" val="26700294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
                                        </p:tgtEl>
                                        <p:attrNameLst>
                                          <p:attrName>ppt_y</p:attrName>
                                        </p:attrNameLst>
                                      </p:cBhvr>
                                      <p:tavLst>
                                        <p:tav tm="0">
                                          <p:val>
                                            <p:strVal val="#ppt_y"/>
                                          </p:val>
                                        </p:tav>
                                        <p:tav tm="100000">
                                          <p:val>
                                            <p:strVal val="#ppt_y"/>
                                          </p:val>
                                        </p:tav>
                                      </p:tavLst>
                                    </p:anim>
                                    <p:anim calcmode="lin" valueType="num">
                                      <p:cBhvr>
                                        <p:cTn id="14"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randombar(horizontal)">
                                      <p:cBhvr>
                                        <p:cTn id="21" dur="1000"/>
                                        <p:tgtEl>
                                          <p:spTgt spid="8">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grpId="0" nodeType="clickEffect">
                                  <p:stCondLst>
                                    <p:cond delay="0"/>
                                  </p:stCondLst>
                                  <p:iterate type="lt">
                                    <p:tmPct val="49908"/>
                                  </p:iterate>
                                  <p:childTnLst>
                                    <p:set>
                                      <p:cBhvr>
                                        <p:cTn id="25" dur="1" fill="hold">
                                          <p:stCondLst>
                                            <p:cond delay="0"/>
                                          </p:stCondLst>
                                        </p:cTn>
                                        <p:tgtEl>
                                          <p:spTgt spid="13"/>
                                        </p:tgtEl>
                                        <p:attrNameLst>
                                          <p:attrName>style.visibility</p:attrName>
                                        </p:attrNameLst>
                                      </p:cBhvr>
                                      <p:to>
                                        <p:strVal val="visible"/>
                                      </p:to>
                                    </p:set>
                                    <p:set>
                                      <p:cBhvr>
                                        <p:cTn id="26" dur="114" fill="hold">
                                          <p:stCondLst>
                                            <p:cond delay="0"/>
                                          </p:stCondLst>
                                        </p:cTn>
                                        <p:tgtEl>
                                          <p:spTgt spid="13"/>
                                        </p:tgtEl>
                                        <p:attrNameLst>
                                          <p:attrName>style.rotation</p:attrName>
                                        </p:attrNameLst>
                                      </p:cBhvr>
                                      <p:to>
                                        <p:strVal val="-45.0"/>
                                      </p:to>
                                    </p:set>
                                    <p:anim calcmode="lin" valueType="num">
                                      <p:cBhvr>
                                        <p:cTn id="27" dur="114" fill="hold">
                                          <p:stCondLst>
                                            <p:cond delay="114"/>
                                          </p:stCondLst>
                                        </p:cTn>
                                        <p:tgtEl>
                                          <p:spTgt spid="13"/>
                                        </p:tgtEl>
                                        <p:attrNameLst>
                                          <p:attrName>style.rotation</p:attrName>
                                        </p:attrNameLst>
                                      </p:cBhvr>
                                      <p:tavLst>
                                        <p:tav tm="0">
                                          <p:val>
                                            <p:fltVal val="-45"/>
                                          </p:val>
                                        </p:tav>
                                        <p:tav tm="69900">
                                          <p:val>
                                            <p:fltVal val="45"/>
                                          </p:val>
                                        </p:tav>
                                        <p:tav tm="100000">
                                          <p:val>
                                            <p:fltVal val="0"/>
                                          </p:val>
                                        </p:tav>
                                      </p:tavLst>
                                    </p:anim>
                                    <p:anim calcmode="lin" valueType="num">
                                      <p:cBhvr>
                                        <p:cTn id="28" dur="114" fill="hold">
                                          <p:stCondLst>
                                            <p:cond delay="0"/>
                                          </p:stCondLst>
                                        </p:cTn>
                                        <p:tgtEl>
                                          <p:spTgt spid="13"/>
                                        </p:tgtEl>
                                        <p:attrNameLst>
                                          <p:attrName>ppt_y</p:attrName>
                                        </p:attrNameLst>
                                      </p:cBhvr>
                                      <p:tavLst>
                                        <p:tav tm="0">
                                          <p:val>
                                            <p:strVal val="#ppt_y-1"/>
                                          </p:val>
                                        </p:tav>
                                        <p:tav tm="100000">
                                          <p:val>
                                            <p:strVal val="#ppt_y-(0.354*#ppt_w-0.172*#ppt_h)"/>
                                          </p:val>
                                        </p:tav>
                                      </p:tavLst>
                                    </p:anim>
                                    <p:anim calcmode="lin" valueType="num">
                                      <p:cBhvr>
                                        <p:cTn id="29" dur="2" decel="50000" autoRev="1" fill="hold">
                                          <p:stCondLst>
                                            <p:cond delay="114"/>
                                          </p:stCondLst>
                                        </p:cTn>
                                        <p:tgtEl>
                                          <p:spTgt spid="13"/>
                                        </p:tgtEl>
                                        <p:attrNameLst>
                                          <p:attrName>ppt_y</p:attrName>
                                        </p:attrNameLst>
                                      </p:cBhvr>
                                      <p:tavLst>
                                        <p:tav tm="0">
                                          <p:val>
                                            <p:strVal val="#ppt_y-(0.354*#ppt_w-0.172*#ppt_h)"/>
                                          </p:val>
                                        </p:tav>
                                        <p:tav tm="100000">
                                          <p:val>
                                            <p:strVal val="#ppt_y-(0.354*#ppt_w-0.172*#ppt_h)-#ppt_h/2"/>
                                          </p:val>
                                        </p:tav>
                                      </p:tavLst>
                                    </p:anim>
                                    <p:anim calcmode="lin" valueType="num">
                                      <p:cBhvr>
                                        <p:cTn id="30" dur="1" fill="hold">
                                          <p:stCondLst>
                                            <p:cond delay="249"/>
                                          </p:stCondLst>
                                        </p:cTn>
                                        <p:tgtEl>
                                          <p:spTgt spid="13"/>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4"/>
          <p:cNvSpPr/>
          <p:nvPr/>
        </p:nvSpPr>
        <p:spPr>
          <a:xfrm>
            <a:off x="0" y="3168297"/>
            <a:ext cx="8144085" cy="205327"/>
          </a:xfrm>
          <a:custGeom>
            <a:avLst/>
            <a:gdLst/>
            <a:ahLst/>
            <a:cxnLst/>
            <a:rect l="l" t="t" r="r" b="b"/>
            <a:pathLst>
              <a:path w="4571707" h="242218">
                <a:moveTo>
                  <a:pt x="0" y="0"/>
                </a:moveTo>
                <a:lnTo>
                  <a:pt x="4571707" y="0"/>
                </a:lnTo>
                <a:lnTo>
                  <a:pt x="4571707" y="242218"/>
                </a:lnTo>
                <a:lnTo>
                  <a:pt x="0" y="242218"/>
                </a:lnTo>
                <a:close/>
              </a:path>
            </a:pathLst>
          </a:custGeom>
          <a:solidFill>
            <a:srgbClr val="006699"/>
          </a:solidFill>
          <a:ln>
            <a:noFill/>
          </a:ln>
        </p:spPr>
        <p:style>
          <a:lnRef idx="2">
            <a:schemeClr val="accent6">
              <a:shade val="50000"/>
            </a:schemeClr>
          </a:lnRef>
          <a:fillRef idx="1">
            <a:schemeClr val="accent6"/>
          </a:fillRef>
          <a:effectRef idx="0">
            <a:schemeClr val="accent6"/>
          </a:effectRef>
          <a:fontRef idx="minor">
            <a:schemeClr val="lt1"/>
          </a:fontRef>
        </p:style>
        <p:txBody>
          <a:bodyPr lIns="70564" tIns="35282" rIns="70564" bIns="35282" rtlCol="0" anchor="ctr"/>
          <a:lstStyle/>
          <a:p>
            <a:pPr algn="ctr"/>
            <a:endParaRPr lang="en-US">
              <a:solidFill>
                <a:schemeClr val="lt1"/>
              </a:solidFill>
            </a:endParaRPr>
          </a:p>
        </p:txBody>
      </p:sp>
      <p:grpSp>
        <p:nvGrpSpPr>
          <p:cNvPr id="4" name="组合 3"/>
          <p:cNvGrpSpPr/>
          <p:nvPr/>
        </p:nvGrpSpPr>
        <p:grpSpPr>
          <a:xfrm>
            <a:off x="7162328" y="1527571"/>
            <a:ext cx="1847128" cy="1847236"/>
            <a:chOff x="6131016" y="674750"/>
            <a:chExt cx="1735762" cy="1735763"/>
          </a:xfrm>
        </p:grpSpPr>
        <p:sp>
          <p:nvSpPr>
            <p:cNvPr id="5" name="椭圆 4"/>
            <p:cNvSpPr/>
            <p:nvPr/>
          </p:nvSpPr>
          <p:spPr>
            <a:xfrm>
              <a:off x="6131016" y="674750"/>
              <a:ext cx="1735762" cy="1735763"/>
            </a:xfrm>
            <a:prstGeom prst="ellipse">
              <a:avLst/>
            </a:prstGeom>
            <a:solidFill>
              <a:srgbClr val="006699"/>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6" name="椭圆 5"/>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dirty="0">
                  <a:solidFill>
                    <a:srgbClr val="006699"/>
                  </a:solidFill>
                  <a:latin typeface="微软雅黑" panose="020B0503020204020204" pitchFamily="34" charset="-122"/>
                  <a:ea typeface="微软雅黑" panose="020B0503020204020204" pitchFamily="34" charset="-122"/>
                </a:rPr>
                <a:t>01</a:t>
              </a:r>
              <a:endParaRPr lang="zh-CN" altLang="en-US" sz="3100" b="1" kern="0" dirty="0">
                <a:solidFill>
                  <a:srgbClr val="006699"/>
                </a:solidFill>
                <a:latin typeface="微软雅黑" panose="020B0503020204020204" pitchFamily="34" charset="-122"/>
                <a:ea typeface="微软雅黑" panose="020B0503020204020204" pitchFamily="34" charset="-122"/>
              </a:endParaRPr>
            </a:p>
          </p:txBody>
        </p:sp>
      </p:grpSp>
      <p:sp>
        <p:nvSpPr>
          <p:cNvPr id="7" name="矩形 14"/>
          <p:cNvSpPr/>
          <p:nvPr/>
        </p:nvSpPr>
        <p:spPr>
          <a:xfrm flipV="1">
            <a:off x="4518837" y="3774923"/>
            <a:ext cx="7673164" cy="231579"/>
          </a:xfrm>
          <a:custGeom>
            <a:avLst/>
            <a:gdLst/>
            <a:ahLst/>
            <a:cxnLst/>
            <a:rect l="l" t="t" r="r" b="b"/>
            <a:pathLst>
              <a:path w="4571707" h="242218">
                <a:moveTo>
                  <a:pt x="0" y="242218"/>
                </a:moveTo>
                <a:lnTo>
                  <a:pt x="4571707" y="242218"/>
                </a:lnTo>
                <a:lnTo>
                  <a:pt x="4571707" y="0"/>
                </a:lnTo>
                <a:lnTo>
                  <a:pt x="0" y="0"/>
                </a:lnTo>
                <a:close/>
              </a:path>
            </a:pathLst>
          </a:custGeom>
          <a:solidFill>
            <a:srgbClr val="006699"/>
          </a:solidFill>
          <a:ln>
            <a:noFill/>
          </a:ln>
        </p:spPr>
        <p:style>
          <a:lnRef idx="2">
            <a:schemeClr val="dk1">
              <a:shade val="50000"/>
            </a:schemeClr>
          </a:lnRef>
          <a:fillRef idx="1">
            <a:schemeClr val="dk1"/>
          </a:fillRef>
          <a:effectRef idx="0">
            <a:schemeClr val="dk1"/>
          </a:effectRef>
          <a:fontRef idx="minor">
            <a:schemeClr val="lt1"/>
          </a:fontRef>
        </p:style>
        <p:txBody>
          <a:bodyPr lIns="70564" tIns="35282" rIns="70564" bIns="35282" rtlCol="0" anchor="ctr"/>
          <a:lstStyle/>
          <a:p>
            <a:pPr algn="ctr"/>
            <a:endParaRPr lang="en-US">
              <a:solidFill>
                <a:schemeClr val="lt1"/>
              </a:solidFill>
            </a:endParaRPr>
          </a:p>
        </p:txBody>
      </p:sp>
      <p:grpSp>
        <p:nvGrpSpPr>
          <p:cNvPr id="8" name="组合 7"/>
          <p:cNvGrpSpPr/>
          <p:nvPr/>
        </p:nvGrpSpPr>
        <p:grpSpPr>
          <a:xfrm>
            <a:off x="3691861" y="3774926"/>
            <a:ext cx="1784694" cy="1783328"/>
            <a:chOff x="5227325" y="4543565"/>
            <a:chExt cx="1735762" cy="1734334"/>
          </a:xfrm>
        </p:grpSpPr>
        <p:sp>
          <p:nvSpPr>
            <p:cNvPr id="9" name="椭圆 8"/>
            <p:cNvSpPr/>
            <p:nvPr/>
          </p:nvSpPr>
          <p:spPr>
            <a:xfrm flipV="1">
              <a:off x="5227325" y="4543565"/>
              <a:ext cx="1735762" cy="1734334"/>
            </a:xfrm>
            <a:prstGeom prst="ellipse">
              <a:avLst/>
            </a:prstGeom>
            <a:solidFill>
              <a:srgbClr val="006699"/>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0" name="椭圆 9"/>
            <p:cNvSpPr/>
            <p:nvPr/>
          </p:nvSpPr>
          <p:spPr>
            <a:xfrm rot="10800000" flipV="1">
              <a:off x="5460802" y="4768780"/>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dirty="0" smtClean="0">
                  <a:solidFill>
                    <a:srgbClr val="006699"/>
                  </a:solidFill>
                  <a:latin typeface="微软雅黑" panose="020B0503020204020204" pitchFamily="34" charset="-122"/>
                  <a:ea typeface="微软雅黑" panose="020B0503020204020204" pitchFamily="34" charset="-122"/>
                </a:rPr>
                <a:t>02</a:t>
              </a:r>
              <a:endParaRPr lang="zh-CN" altLang="en-US" sz="3100" b="1" kern="0" dirty="0">
                <a:solidFill>
                  <a:srgbClr val="006699"/>
                </a:solidFill>
                <a:latin typeface="微软雅黑" panose="020B0503020204020204" pitchFamily="34" charset="-122"/>
                <a:ea typeface="微软雅黑" panose="020B0503020204020204" pitchFamily="34" charset="-122"/>
              </a:endParaRPr>
            </a:p>
          </p:txBody>
        </p:sp>
      </p:grpSp>
      <p:sp>
        <p:nvSpPr>
          <p:cNvPr id="11" name="矩形 10"/>
          <p:cNvSpPr/>
          <p:nvPr/>
        </p:nvSpPr>
        <p:spPr>
          <a:xfrm>
            <a:off x="945286" y="1296623"/>
            <a:ext cx="6336633" cy="1754326"/>
          </a:xfrm>
          <a:prstGeom prst="rect">
            <a:avLst/>
          </a:prstGeom>
        </p:spPr>
        <p:txBody>
          <a:bodyPr wrap="square">
            <a:spAutoFit/>
          </a:bodyPr>
          <a:lstStyle/>
          <a:p>
            <a:pPr indent="457200">
              <a:lnSpc>
                <a:spcPct val="150000"/>
              </a:lnSpc>
            </a:pP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经济学告诉我们：面对有限的资源，要选择机会成本小的事情去做，做到优化资源配置，获得最大收益；因此，在家庭理财与企业投资等经济决策中更应学会用机会成本来分析问题。</a:t>
            </a:r>
            <a:endPar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3" name="矩形 12"/>
          <p:cNvSpPr/>
          <p:nvPr/>
        </p:nvSpPr>
        <p:spPr>
          <a:xfrm>
            <a:off x="5492704" y="4145780"/>
            <a:ext cx="6181845" cy="1346705"/>
          </a:xfrm>
          <a:prstGeom prst="rect">
            <a:avLst/>
          </a:prstGeom>
        </p:spPr>
        <p:txBody>
          <a:bodyPr wrap="square">
            <a:spAutoFit/>
          </a:bodyPr>
          <a:lstStyle/>
          <a:p>
            <a:pPr indent="457200">
              <a:lnSpc>
                <a:spcPct val="150000"/>
              </a:lnSpc>
            </a:pPr>
            <a:r>
              <a:rPr lang="zh-CN" altLang="en-US"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rPr>
              <a:t>从机会成本的视角学会“选择”、学会“取舍”，方能合理配置我们人生中的各类有限资源，从而提高我们的生活品质与质量。</a:t>
            </a:r>
            <a:endParaRPr lang="zh-CN" altLang="zh-CN" b="1" dirty="0">
              <a:solidFill>
                <a:srgbClr val="006699"/>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5" name="Title 1"/>
          <p:cNvSpPr txBox="1"/>
          <p:nvPr/>
        </p:nvSpPr>
        <p:spPr>
          <a:xfrm>
            <a:off x="993052" y="214745"/>
            <a:ext cx="3400425" cy="506413"/>
          </a:xfrm>
          <a:prstGeom prst="rect">
            <a:avLst/>
          </a:prstGeom>
        </p:spPr>
        <p:txBody>
          <a:bodyPr lIns="0" rIns="0" anchor="ctr"/>
          <a:lstStyle>
            <a:defPPr>
              <a:defRPr lang="zh-CN"/>
            </a:defPPr>
            <a:lvl1pPr>
              <a:spcBef>
                <a:spcPct val="0"/>
              </a:spcBef>
              <a:buNone/>
              <a:defRPr sz="3200" b="1">
                <a:solidFill>
                  <a:srgbClr val="006699"/>
                </a:solidFill>
                <a:latin typeface="微软雅黑" panose="020B0503020204020204" pitchFamily="34" charset="-122"/>
                <a:ea typeface="微软雅黑" panose="020B0503020204020204" pitchFamily="34" charset="-122"/>
                <a:cs typeface="Open Sans Light" panose="020B0306030504020204" pitchFamily="34" charset="0"/>
              </a:defRPr>
            </a:lvl1pPr>
          </a:lstStyle>
          <a:p>
            <a:r>
              <a:rPr lang="en-US" altLang="zh-CN" dirty="0">
                <a:solidFill>
                  <a:srgbClr val="F29600"/>
                </a:solidFill>
              </a:rPr>
              <a:t>06 </a:t>
            </a:r>
            <a:r>
              <a:rPr lang="zh-CN" altLang="en-US" dirty="0">
                <a:solidFill>
                  <a:srgbClr val="F29600"/>
                </a:solidFill>
              </a:rPr>
              <a:t>原理启示</a:t>
            </a:r>
            <a:endParaRPr lang="en-GB" altLang="zh-CN" dirty="0">
              <a:solidFill>
                <a:srgbClr val="F29600"/>
              </a:solidFill>
            </a:endParaRPr>
          </a:p>
        </p:txBody>
      </p:sp>
    </p:spTree>
    <p:extLst>
      <p:ext uri="{BB962C8B-B14F-4D97-AF65-F5344CB8AC3E}">
        <p14:creationId xmlns:p14="http://schemas.microsoft.com/office/powerpoint/2010/main" val="41000865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par>
                          <p:cTn id="12" fill="hold">
                            <p:stCondLst>
                              <p:cond delay="75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25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1750"/>
                            </p:stCondLst>
                            <p:childTnLst>
                              <p:par>
                                <p:cTn id="21" presetID="22" presetClass="entr" presetSubtype="2"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500"/>
                                        <p:tgtEl>
                                          <p:spTgt spid="7"/>
                                        </p:tgtEl>
                                      </p:cBhvr>
                                    </p:animEffect>
                                  </p:childTnLst>
                                </p:cTn>
                              </p:par>
                            </p:childTnLst>
                          </p:cTn>
                        </p:par>
                        <p:par>
                          <p:cTn id="24" fill="hold">
                            <p:stCondLst>
                              <p:cond delay="225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1" grpId="0"/>
      <p:bldP spid="13"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2470920" y="2135272"/>
            <a:ext cx="9721080" cy="2422315"/>
          </a:xfrm>
          <a:prstGeom prst="rect">
            <a:avLst/>
          </a:prstGeom>
          <a:solidFill>
            <a:schemeClr val="accent1">
              <a:lumMod val="40000"/>
              <a:lumOff val="60000"/>
              <a:alpha val="1098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7"/>
          <p:cNvSpPr>
            <a:spLocks noChangeArrowheads="1"/>
          </p:cNvSpPr>
          <p:nvPr/>
        </p:nvSpPr>
        <p:spPr bwMode="auto">
          <a:xfrm>
            <a:off x="4658059" y="2985339"/>
            <a:ext cx="547197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6600" b="1" dirty="0">
                <a:solidFill>
                  <a:srgbClr val="006699"/>
                </a:solidFill>
                <a:latin typeface="微软雅黑" panose="020B0503020204020204" pitchFamily="34" charset="-122"/>
                <a:ea typeface="微软雅黑" panose="020B0503020204020204" pitchFamily="34" charset="-122"/>
                <a:sym typeface="微软雅黑" panose="020B0503020204020204" pitchFamily="34" charset="-122"/>
              </a:rPr>
              <a:t>谢谢您的观看</a:t>
            </a:r>
          </a:p>
        </p:txBody>
      </p:sp>
      <p:sp>
        <p:nvSpPr>
          <p:cNvPr id="18" name="TextBox 7"/>
          <p:cNvSpPr>
            <a:spLocks noChangeArrowheads="1"/>
          </p:cNvSpPr>
          <p:nvPr/>
        </p:nvSpPr>
        <p:spPr bwMode="auto">
          <a:xfrm>
            <a:off x="4802075" y="2708920"/>
            <a:ext cx="51119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dirty="0">
                <a:solidFill>
                  <a:srgbClr val="006699"/>
                </a:solidFill>
                <a:latin typeface="方正兰亭黑简体" panose="02000000000000000000" pitchFamily="2" charset="-122"/>
                <a:ea typeface="方正兰亭黑简体" panose="02000000000000000000" pitchFamily="2" charset="-122"/>
                <a:cs typeface="LilyUPC" panose="020B0604020202020204" pitchFamily="34" charset="-34"/>
                <a:sym typeface="微软雅黑" panose="020B0503020204020204" pitchFamily="34" charset="-122"/>
              </a:rPr>
              <a:t>THANK YOU FOR YOUR GUIDANCE.</a:t>
            </a:r>
          </a:p>
        </p:txBody>
      </p:sp>
      <p:grpSp>
        <p:nvGrpSpPr>
          <p:cNvPr id="6" name="组合 5"/>
          <p:cNvGrpSpPr/>
          <p:nvPr/>
        </p:nvGrpSpPr>
        <p:grpSpPr>
          <a:xfrm flipH="1">
            <a:off x="0" y="4522187"/>
            <a:ext cx="4032448" cy="2198473"/>
            <a:chOff x="5917425" y="3435846"/>
            <a:chExt cx="3226575" cy="1707654"/>
          </a:xfrm>
        </p:grpSpPr>
        <p:pic>
          <p:nvPicPr>
            <p:cNvPr id="8"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r="13647" b="26929"/>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r="13647" b="26929"/>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7916827" y="4483162"/>
            <a:ext cx="4301440" cy="2276522"/>
            <a:chOff x="5917425" y="3435846"/>
            <a:chExt cx="3226575" cy="1707654"/>
          </a:xfrm>
        </p:grpSpPr>
        <p:pic>
          <p:nvPicPr>
            <p:cNvPr id="11"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r="13647" b="26929"/>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r="13647" b="26929"/>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 name="矩形 4"/>
          <p:cNvSpPr/>
          <p:nvPr/>
        </p:nvSpPr>
        <p:spPr>
          <a:xfrm>
            <a:off x="0" y="6753445"/>
            <a:ext cx="12195175" cy="116632"/>
          </a:xfrm>
          <a:prstGeom prst="rect">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a:spLocks noChangeArrowheads="1"/>
          </p:cNvSpPr>
          <p:nvPr/>
        </p:nvSpPr>
        <p:spPr bwMode="auto">
          <a:xfrm>
            <a:off x="11775444" y="2180476"/>
            <a:ext cx="416556" cy="2302686"/>
          </a:xfrm>
          <a:prstGeom prst="rect">
            <a:avLst/>
          </a:prstGeom>
          <a:solidFill>
            <a:srgbClr val="006699"/>
          </a:solidFill>
          <a:ln>
            <a:noFill/>
          </a:ln>
        </p:spPr>
        <p:txBody>
          <a:bodyPr lIns="68557" tIns="34279" rIns="68557" bIns="34279"/>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04499"/>
      </p:ext>
    </p:extLst>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0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50" fill="hold"/>
                                        <p:tgtEl>
                                          <p:spTgt spid="16"/>
                                        </p:tgtEl>
                                        <p:attrNameLst>
                                          <p:attrName>ppt_x</p:attrName>
                                        </p:attrNameLst>
                                      </p:cBhvr>
                                      <p:tavLst>
                                        <p:tav tm="0">
                                          <p:val>
                                            <p:strVal val="1+#ppt_w/2"/>
                                          </p:val>
                                        </p:tav>
                                        <p:tav tm="100000">
                                          <p:val>
                                            <p:strVal val="#ppt_x"/>
                                          </p:val>
                                        </p:tav>
                                      </p:tavLst>
                                    </p:anim>
                                    <p:anim calcmode="lin" valueType="num">
                                      <p:cBhvr additive="base">
                                        <p:cTn id="8" dur="25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38" presetClass="entr" presetSubtype="0" accel="50000" fill="hold" grpId="0" nodeType="afterEffect">
                                  <p:stCondLst>
                                    <p:cond delay="0"/>
                                  </p:stCondLst>
                                  <p:iterate type="lt">
                                    <p:tmPct val="50000"/>
                                  </p:iterate>
                                  <p:childTnLst>
                                    <p:set>
                                      <p:cBhvr>
                                        <p:cTn id="11" dur="1" fill="hold">
                                          <p:stCondLst>
                                            <p:cond delay="0"/>
                                          </p:stCondLst>
                                        </p:cTn>
                                        <p:tgtEl>
                                          <p:spTgt spid="18"/>
                                        </p:tgtEl>
                                        <p:attrNameLst>
                                          <p:attrName>style.visibility</p:attrName>
                                        </p:attrNameLst>
                                      </p:cBhvr>
                                      <p:to>
                                        <p:strVal val="visible"/>
                                      </p:to>
                                    </p:set>
                                    <p:set>
                                      <p:cBhvr>
                                        <p:cTn id="12" dur="114" fill="hold">
                                          <p:stCondLst>
                                            <p:cond delay="0"/>
                                          </p:stCondLst>
                                        </p:cTn>
                                        <p:tgtEl>
                                          <p:spTgt spid="18"/>
                                        </p:tgtEl>
                                        <p:attrNameLst>
                                          <p:attrName>style.rotation</p:attrName>
                                        </p:attrNameLst>
                                      </p:cBhvr>
                                      <p:to>
                                        <p:strVal val="-45.0"/>
                                      </p:to>
                                    </p:set>
                                    <p:anim calcmode="lin" valueType="num">
                                      <p:cBhvr>
                                        <p:cTn id="13" dur="114" fill="hold">
                                          <p:stCondLst>
                                            <p:cond delay="114"/>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14" dur="114"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15" dur="39" decel="50000" autoRev="1" fill="hold">
                                          <p:stCondLst>
                                            <p:cond delay="114"/>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16" dur="34" fill="hold">
                                          <p:stCondLst>
                                            <p:cond delay="216"/>
                                          </p:stCondLst>
                                        </p:cTn>
                                        <p:tgtEl>
                                          <p:spTgt spid="18"/>
                                        </p:tgtEl>
                                        <p:attrNameLst>
                                          <p:attrName>ppt_y</p:attrName>
                                        </p:attrNameLst>
                                      </p:cBhvr>
                                      <p:tavLst>
                                        <p:tav tm="0">
                                          <p:val>
                                            <p:strVal val="#ppt_y-(0.354*#ppt_w-0.172*#ppt_h)"/>
                                          </p:val>
                                        </p:tav>
                                        <p:tav tm="100000">
                                          <p:val>
                                            <p:strVal val="#ppt_y"/>
                                          </p:val>
                                        </p:tav>
                                      </p:tavLst>
                                    </p:anim>
                                  </p:childTnLst>
                                </p:cTn>
                              </p:par>
                              <p:par>
                                <p:cTn id="17" presetID="52" presetClass="entr" presetSubtype="0" fill="hold" grpId="0" nodeType="withEffect">
                                  <p:stCondLst>
                                    <p:cond delay="0"/>
                                  </p:stCondLst>
                                  <p:iterate type="lt">
                                    <p:tmPct val="10000"/>
                                  </p:iterate>
                                  <p:childTnLst>
                                    <p:set>
                                      <p:cBhvr>
                                        <p:cTn id="18" dur="1" fill="hold">
                                          <p:stCondLst>
                                            <p:cond delay="0"/>
                                          </p:stCondLst>
                                        </p:cTn>
                                        <p:tgtEl>
                                          <p:spTgt spid="17"/>
                                        </p:tgtEl>
                                        <p:attrNameLst>
                                          <p:attrName>style.visibility</p:attrName>
                                        </p:attrNameLst>
                                      </p:cBhvr>
                                      <p:to>
                                        <p:strVal val="visible"/>
                                      </p:to>
                                    </p:set>
                                    <p:animScale>
                                      <p:cBhvr>
                                        <p:cTn id="19"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17"/>
                                        </p:tgtEl>
                                        <p:attrNameLst>
                                          <p:attrName>ppt_x</p:attrName>
                                          <p:attrName>ppt_y</p:attrName>
                                        </p:attrNameLst>
                                      </p:cBhvr>
                                    </p:animMotion>
                                    <p:animEffect transition="in" filter="fade">
                                      <p:cBhvr>
                                        <p:cTn id="21" dur="1000"/>
                                        <p:tgtEl>
                                          <p:spTgt spid="17"/>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right)">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7" grpId="0"/>
      <p:bldP spid="18" grpId="0"/>
      <p:bldP spid="12"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2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2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TotalTime>
  <Words>551</Words>
  <Application>Microsoft Office PowerPoint</Application>
  <PresentationFormat>自定义</PresentationFormat>
  <Paragraphs>59</Paragraphs>
  <Slides>9</Slides>
  <Notes>1</Notes>
  <HiddenSlides>0</HiddenSlides>
  <MMClips>1</MMClips>
  <ScaleCrop>false</ScaleCrop>
  <HeadingPairs>
    <vt:vector size="4" baseType="variant">
      <vt:variant>
        <vt:lpstr>主题</vt:lpstr>
      </vt:variant>
      <vt:variant>
        <vt:i4>1</vt:i4>
      </vt:variant>
      <vt:variant>
        <vt:lpstr>幻灯片标题</vt:lpstr>
      </vt:variant>
      <vt:variant>
        <vt:i4>9</vt:i4>
      </vt:variant>
    </vt:vector>
  </HeadingPairs>
  <TitlesOfParts>
    <vt:vector size="10"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P R 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Windows User</dc:creator>
  <cp:lastModifiedBy>XuZhao</cp:lastModifiedBy>
  <cp:revision>95</cp:revision>
  <dcterms:created xsi:type="dcterms:W3CDTF">2020-12-08T15:38:27Z</dcterms:created>
  <dcterms:modified xsi:type="dcterms:W3CDTF">2020-12-27T15:16:40Z</dcterms:modified>
</cp:coreProperties>
</file>