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315" r:id="rId3"/>
    <p:sldId id="313" r:id="rId4"/>
    <p:sldId id="279" r:id="rId5"/>
    <p:sldId id="280" r:id="rId6"/>
    <p:sldId id="290" r:id="rId7"/>
    <p:sldId id="301" r:id="rId8"/>
    <p:sldId id="314" r:id="rId9"/>
    <p:sldId id="298" r:id="rId10"/>
    <p:sldId id="273" r:id="rId11"/>
    <p:sldId id="312" r:id="rId12"/>
  </p:sldIdLst>
  <p:sldSz cx="9144000" cy="5715000" type="screen16x1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00FF"/>
    <a:srgbClr val="E0BBA0"/>
    <a:srgbClr val="5E5E5E"/>
    <a:srgbClr val="FFFFFF"/>
    <a:srgbClr val="F7F7F7"/>
    <a:srgbClr val="E5DDE7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2628" y="-44"/>
      </p:cViewPr>
      <p:guideLst>
        <p:guide orient="horz" pos="180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281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826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6877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113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669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045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6435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267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3159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9588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94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CAE64-FA2F-4A07-A318-197CB54B8EAC}" type="datetimeFigureOut">
              <a:rPr lang="zh-CN" altLang="en-US" smtClean="0"/>
              <a:t>2020/12/10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D4C6B-54CC-4D04-A551-4EE1DECC16A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CAE64-FA2F-4A07-A318-197CB54B8EAC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D4C6B-54CC-4D04-A551-4EE1DECC16A5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560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microsoft.com/office/2007/relationships/hdphoto" Target="../media/hdphoto6.wdp"/><Relationship Id="rId1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9.jpeg"/><Relationship Id="rId17" Type="http://schemas.microsoft.com/office/2007/relationships/hdphoto" Target="../media/hdphoto8.wdp"/><Relationship Id="rId2" Type="http://schemas.openxmlformats.org/officeDocument/2006/relationships/image" Target="../media/image4.jpeg"/><Relationship Id="rId16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10" Type="http://schemas.openxmlformats.org/officeDocument/2006/relationships/image" Target="../media/image8.jpeg"/><Relationship Id="rId4" Type="http://schemas.openxmlformats.org/officeDocument/2006/relationships/image" Target="../media/image5.jpeg"/><Relationship Id="rId9" Type="http://schemas.microsoft.com/office/2007/relationships/hdphoto" Target="../media/hdphoto4.wdp"/><Relationship Id="rId1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7" Type="http://schemas.microsoft.com/office/2007/relationships/hdphoto" Target="../media/hdphoto14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microsoft.com/office/2007/relationships/hdphoto" Target="../media/hdphoto13.wdp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7" Type="http://schemas.microsoft.com/office/2007/relationships/hdphoto" Target="../media/hdphoto17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microsoft.com/office/2007/relationships/hdphoto" Target="../media/hdphoto16.wdp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547992"/>
            <a:ext cx="9144000" cy="3163037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0" y="4700701"/>
            <a:ext cx="9144000" cy="60372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460159" y="3243428"/>
            <a:ext cx="1743689" cy="1743689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0" y="697260"/>
            <a:ext cx="9144000" cy="864096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5811" y="121196"/>
            <a:ext cx="1593861" cy="1593861"/>
          </a:xfrm>
          <a:prstGeom prst="ellipse">
            <a:avLst/>
          </a:prstGeom>
          <a:pattFill prst="narHorz">
            <a:fgClr>
              <a:schemeClr val="accent3">
                <a:lumMod val="75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8040" y="1402099"/>
            <a:ext cx="2405727" cy="2405727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829648" y="1574120"/>
            <a:ext cx="4872896" cy="1303125"/>
          </a:xfrm>
          <a:prstGeom prst="rect">
            <a:avLst/>
          </a:prstGeom>
          <a:noFill/>
        </p:spPr>
        <p:txBody>
          <a:bodyPr wrap="none" lIns="71322" tIns="35661" rIns="71322" bIns="35661" rtlCol="0">
            <a:spAutoFit/>
          </a:bodyPr>
          <a:lstStyle/>
          <a:p>
            <a:r>
              <a:rPr lang="en-US" altLang="zh-CN" sz="3600" b="1" dirty="0">
                <a:ln w="3175">
                  <a:solidFill>
                    <a:srgbClr val="775F55">
                      <a:satMod val="155000"/>
                    </a:srgbClr>
                  </a:solidFill>
                  <a:prstDash val="solid"/>
                </a:ln>
                <a:solidFill>
                  <a:srgbClr val="EBDDC3">
                    <a:lumMod val="7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anose="020B0503020204020204" pitchFamily="34" charset="-122"/>
              </a:rPr>
              <a:t>          </a:t>
            </a:r>
            <a:r>
              <a:rPr lang="en-US" altLang="zh-CN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DD8047">
                    <a:lumMod val="75000"/>
                  </a:srgb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2020</a:t>
            </a:r>
            <a:r>
              <a:rPr lang="zh-CN" altLang="en-U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DD8047">
                    <a:lumMod val="75000"/>
                  </a:srgb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疫情过后</a:t>
            </a:r>
            <a:endParaRPr lang="zh-CN" altLang="en-US" sz="4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DD8047">
                  <a:lumMod val="75000"/>
                </a:srgb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r>
              <a:rPr lang="zh-CN" altLang="en-US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DD8047">
                    <a:lumMod val="75000"/>
                  </a:srgb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     职场薪资走势分析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8718748" y="1229203"/>
            <a:ext cx="363420" cy="318789"/>
            <a:chOff x="4625150" y="6808104"/>
            <a:chExt cx="540316" cy="426565"/>
          </a:xfrm>
          <a:solidFill>
            <a:schemeClr val="bg1"/>
          </a:solidFill>
        </p:grpSpPr>
        <p:sp>
          <p:nvSpPr>
            <p:cNvPr id="50" name="Freeform 127"/>
            <p:cNvSpPr/>
            <p:nvPr/>
          </p:nvSpPr>
          <p:spPr bwMode="auto">
            <a:xfrm>
              <a:off x="4625150" y="6808104"/>
              <a:ext cx="540316" cy="352040"/>
            </a:xfrm>
            <a:custGeom>
              <a:avLst/>
              <a:gdLst>
                <a:gd name="T0" fmla="*/ 34 w 233"/>
                <a:gd name="T1" fmla="*/ 77 h 152"/>
                <a:gd name="T2" fmla="*/ 117 w 233"/>
                <a:gd name="T3" fmla="*/ 126 h 152"/>
                <a:gd name="T4" fmla="*/ 214 w 233"/>
                <a:gd name="T5" fmla="*/ 67 h 152"/>
                <a:gd name="T6" fmla="*/ 214 w 233"/>
                <a:gd name="T7" fmla="*/ 67 h 152"/>
                <a:gd name="T8" fmla="*/ 233 w 233"/>
                <a:gd name="T9" fmla="*/ 56 h 152"/>
                <a:gd name="T10" fmla="*/ 116 w 233"/>
                <a:gd name="T11" fmla="*/ 0 h 152"/>
                <a:gd name="T12" fmla="*/ 0 w 233"/>
                <a:gd name="T13" fmla="*/ 56 h 152"/>
                <a:gd name="T14" fmla="*/ 16 w 233"/>
                <a:gd name="T15" fmla="*/ 66 h 152"/>
                <a:gd name="T16" fmla="*/ 16 w 233"/>
                <a:gd name="T17" fmla="*/ 152 h 152"/>
                <a:gd name="T18" fmla="*/ 24 w 233"/>
                <a:gd name="T19" fmla="*/ 152 h 152"/>
                <a:gd name="T20" fmla="*/ 24 w 233"/>
                <a:gd name="T21" fmla="*/ 71 h 152"/>
                <a:gd name="T22" fmla="*/ 34 w 233"/>
                <a:gd name="T23" fmla="*/ 77 h 152"/>
                <a:gd name="T24" fmla="*/ 34 w 233"/>
                <a:gd name="T25" fmla="*/ 7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" h="152">
                  <a:moveTo>
                    <a:pt x="34" y="77"/>
                  </a:moveTo>
                  <a:cubicBezTo>
                    <a:pt x="117" y="126"/>
                    <a:pt x="117" y="126"/>
                    <a:pt x="117" y="126"/>
                  </a:cubicBezTo>
                  <a:cubicBezTo>
                    <a:pt x="214" y="67"/>
                    <a:pt x="214" y="67"/>
                    <a:pt x="214" y="67"/>
                  </a:cubicBezTo>
                  <a:cubicBezTo>
                    <a:pt x="214" y="67"/>
                    <a:pt x="214" y="67"/>
                    <a:pt x="214" y="67"/>
                  </a:cubicBezTo>
                  <a:cubicBezTo>
                    <a:pt x="233" y="56"/>
                    <a:pt x="233" y="56"/>
                    <a:pt x="233" y="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4" y="77"/>
                    <a:pt x="34" y="77"/>
                    <a:pt x="3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EBDDC3">
                    <a:lumMod val="75000"/>
                  </a:srgbClr>
                </a:solidFill>
              </a:endParaRPr>
            </a:p>
          </p:txBody>
        </p:sp>
        <p:sp>
          <p:nvSpPr>
            <p:cNvPr id="51" name="Freeform 128"/>
            <p:cNvSpPr/>
            <p:nvPr/>
          </p:nvSpPr>
          <p:spPr bwMode="auto">
            <a:xfrm>
              <a:off x="4736940" y="7025799"/>
              <a:ext cx="314776" cy="208870"/>
            </a:xfrm>
            <a:custGeom>
              <a:avLst/>
              <a:gdLst>
                <a:gd name="T0" fmla="*/ 305 w 321"/>
                <a:gd name="T1" fmla="*/ 12 h 213"/>
                <a:gd name="T2" fmla="*/ 163 w 321"/>
                <a:gd name="T3" fmla="*/ 97 h 213"/>
                <a:gd name="T4" fmla="*/ 21 w 321"/>
                <a:gd name="T5" fmla="*/ 12 h 213"/>
                <a:gd name="T6" fmla="*/ 21 w 321"/>
                <a:gd name="T7" fmla="*/ 12 h 213"/>
                <a:gd name="T8" fmla="*/ 19 w 321"/>
                <a:gd name="T9" fmla="*/ 12 h 213"/>
                <a:gd name="T10" fmla="*/ 0 w 321"/>
                <a:gd name="T11" fmla="*/ 0 h 213"/>
                <a:gd name="T12" fmla="*/ 0 w 321"/>
                <a:gd name="T13" fmla="*/ 213 h 213"/>
                <a:gd name="T14" fmla="*/ 321 w 321"/>
                <a:gd name="T15" fmla="*/ 213 h 213"/>
                <a:gd name="T16" fmla="*/ 321 w 321"/>
                <a:gd name="T17" fmla="*/ 3 h 213"/>
                <a:gd name="T18" fmla="*/ 305 w 321"/>
                <a:gd name="T19" fmla="*/ 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1" h="213">
                  <a:moveTo>
                    <a:pt x="305" y="12"/>
                  </a:moveTo>
                  <a:lnTo>
                    <a:pt x="163" y="97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9" y="12"/>
                  </a:lnTo>
                  <a:lnTo>
                    <a:pt x="0" y="0"/>
                  </a:lnTo>
                  <a:lnTo>
                    <a:pt x="0" y="213"/>
                  </a:lnTo>
                  <a:lnTo>
                    <a:pt x="321" y="213"/>
                  </a:lnTo>
                  <a:lnTo>
                    <a:pt x="321" y="3"/>
                  </a:lnTo>
                  <a:lnTo>
                    <a:pt x="30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D1C21"/>
                </a:solidFill>
              </a:endParaRPr>
            </a:p>
          </p:txBody>
        </p:sp>
      </p:grpSp>
      <p:sp>
        <p:nvSpPr>
          <p:cNvPr id="52" name="文本框 43"/>
          <p:cNvSpPr txBox="1"/>
          <p:nvPr/>
        </p:nvSpPr>
        <p:spPr>
          <a:xfrm>
            <a:off x="3563888" y="2408324"/>
            <a:ext cx="5477466" cy="37846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r"/>
            <a:r>
              <a:rPr lang="en-US" altLang="zh-CN" sz="2000" b="1" spc="468" dirty="0">
                <a:solidFill>
                  <a:prstClr val="white">
                    <a:lumMod val="85000"/>
                    <a:alpha val="78000"/>
                  </a:prstClr>
                </a:solidFill>
                <a:latin typeface="Calibri" panose="020F0502020204030204" pitchFamily="34" charset="0"/>
                <a:cs typeface="Segoe UI Semilight" panose="020B0402040204020203" pitchFamily="34" charset="0"/>
              </a:rPr>
              <a:t>e</a:t>
            </a:r>
            <a:endParaRPr lang="zh-CN" altLang="en-US" sz="2000" b="1" spc="468" dirty="0">
              <a:solidFill>
                <a:prstClr val="white">
                  <a:lumMod val="85000"/>
                  <a:alpha val="78000"/>
                </a:prstClr>
              </a:solidFill>
              <a:latin typeface="Calibri" panose="020F050202020403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61" name="文本框 41"/>
          <p:cNvSpPr txBox="1"/>
          <p:nvPr/>
        </p:nvSpPr>
        <p:spPr>
          <a:xfrm>
            <a:off x="3654203" y="3235710"/>
            <a:ext cx="2975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微课题制作：</a:t>
            </a:r>
            <a:r>
              <a:rPr lang="en-US" altLang="zh-CN" b="1" dirty="0" smtClean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</a:t>
            </a:r>
            <a:r>
              <a:rPr lang="zh-CN" altLang="en-US" b="1" dirty="0" smtClean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工商马</a:t>
            </a:r>
            <a:r>
              <a:rPr lang="zh-CN" altLang="en-US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虹玲</a:t>
            </a:r>
            <a:endParaRPr lang="en-US" altLang="zh-CN" b="1" dirty="0">
              <a:solidFill>
                <a:prstClr val="whit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654203" y="3763987"/>
            <a:ext cx="1871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指导老师：</a:t>
            </a:r>
            <a:r>
              <a:rPr lang="zh-CN" altLang="en-US" b="1" dirty="0" smtClean="0">
                <a:solidFill>
                  <a:prstClr val="whit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陈 军</a:t>
            </a:r>
            <a:endParaRPr lang="en-US" altLang="zh-CN" b="1" dirty="0">
              <a:solidFill>
                <a:prstClr val="whit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0" y="3307714"/>
            <a:ext cx="1171346" cy="1171346"/>
          </a:xfrm>
          <a:prstGeom prst="ellipse">
            <a:avLst/>
          </a:prstGeom>
          <a:pattFill prst="narHorz">
            <a:fgClr>
              <a:schemeClr val="accent2">
                <a:lumMod val="50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695230" y="2074650"/>
            <a:ext cx="1171346" cy="1171346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pic>
        <p:nvPicPr>
          <p:cNvPr id="2" name="media1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4036.7187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583789" y="1574120"/>
            <a:ext cx="609600" cy="609600"/>
          </a:xfrm>
          <a:prstGeom prst="rect">
            <a:avLst/>
          </a:prstGeom>
        </p:spPr>
      </p:pic>
      <p:sp>
        <p:nvSpPr>
          <p:cNvPr id="55" name="椭圆 54"/>
          <p:cNvSpPr/>
          <p:nvPr/>
        </p:nvSpPr>
        <p:spPr>
          <a:xfrm>
            <a:off x="6440795" y="3607214"/>
            <a:ext cx="1743689" cy="1743689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133075" y="3442300"/>
            <a:ext cx="1171346" cy="1171346"/>
          </a:xfrm>
          <a:prstGeom prst="ellipse">
            <a:avLst/>
          </a:prstGeom>
          <a:pattFill prst="narHorz">
            <a:fgClr>
              <a:schemeClr val="accent1">
                <a:lumMod val="75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8110691" y="4711029"/>
            <a:ext cx="639874" cy="639874"/>
          </a:xfrm>
          <a:prstGeom prst="ellipse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58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5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3" grpId="0" animBg="1"/>
      <p:bldP spid="11" grpId="0" animBg="1"/>
      <p:bldP spid="53" grpId="0" animBg="1"/>
      <p:bldP spid="8" grpId="0" animBg="1"/>
      <p:bldP spid="10" grpId="0" animBg="1"/>
      <p:bldP spid="48" grpId="0"/>
      <p:bldP spid="52" grpId="0"/>
      <p:bldP spid="61" grpId="0"/>
      <p:bldP spid="62" grpId="0"/>
      <p:bldP spid="9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0" y="2432275"/>
            <a:ext cx="9180512" cy="0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0" y="995348"/>
            <a:ext cx="9144000" cy="566008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0" y="-9624"/>
            <a:ext cx="9144000" cy="115575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endParaRPr lang="zh-CN" altLang="en-US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4" name="文本框 19"/>
          <p:cNvSpPr txBox="1"/>
          <p:nvPr/>
        </p:nvSpPr>
        <p:spPr>
          <a:xfrm rot="16200000" flipH="1">
            <a:off x="1055032" y="-210824"/>
            <a:ext cx="805753" cy="2915816"/>
          </a:xfrm>
          <a:prstGeom prst="rect">
            <a:avLst/>
          </a:prstGeom>
          <a:noFill/>
        </p:spPr>
        <p:txBody>
          <a:bodyPr vert="eaVert" wrap="square" lIns="71320" tIns="35660" rIns="71320" bIns="35660" rtlCol="0">
            <a:spAutoFit/>
          </a:bodyPr>
          <a:lstStyle/>
          <a:p>
            <a:r>
              <a:rPr lang="en-US" altLang="zh-CN" sz="4300" dirty="0">
                <a:solidFill>
                  <a:schemeClr val="bg1"/>
                </a:solidFill>
                <a:latin typeface="Eras Light ITC" panose="020B0402030504020804" pitchFamily="34" charset="0"/>
              </a:rPr>
              <a:t>CONTENTS</a:t>
            </a:r>
            <a:endParaRPr lang="zh-CN" altLang="en-US" sz="4300" dirty="0">
              <a:solidFill>
                <a:schemeClr val="bg1"/>
              </a:solidFill>
              <a:latin typeface="Eras Light ITC" panose="020B0402030504020804" pitchFamily="34" charset="0"/>
            </a:endParaRPr>
          </a:p>
        </p:txBody>
      </p:sp>
      <p:sp>
        <p:nvSpPr>
          <p:cNvPr id="45" name="文本框 47"/>
          <p:cNvSpPr txBox="1"/>
          <p:nvPr/>
        </p:nvSpPr>
        <p:spPr>
          <a:xfrm>
            <a:off x="83229" y="18459"/>
            <a:ext cx="1375143" cy="810682"/>
          </a:xfrm>
          <a:prstGeom prst="rect">
            <a:avLst/>
          </a:prstGeom>
          <a:noFill/>
        </p:spPr>
        <p:txBody>
          <a:bodyPr wrap="none" lIns="71322" tIns="35661" rIns="71322" bIns="35661" rtlCol="0">
            <a:spAutoFit/>
          </a:bodyPr>
          <a:lstStyle/>
          <a:p>
            <a:r>
              <a:rPr lang="zh-CN" altLang="en-US" sz="4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" name="椭圆 1"/>
          <p:cNvSpPr/>
          <p:nvPr/>
        </p:nvSpPr>
        <p:spPr>
          <a:xfrm>
            <a:off x="940969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六</a:t>
            </a:r>
          </a:p>
        </p:txBody>
      </p:sp>
      <p:sp>
        <p:nvSpPr>
          <p:cNvPr id="7" name="椭圆 6"/>
          <p:cNvSpPr/>
          <p:nvPr/>
        </p:nvSpPr>
        <p:spPr>
          <a:xfrm>
            <a:off x="2327658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五</a:t>
            </a:r>
          </a:p>
        </p:txBody>
      </p:sp>
      <p:sp>
        <p:nvSpPr>
          <p:cNvPr id="8" name="椭圆 7"/>
          <p:cNvSpPr/>
          <p:nvPr/>
        </p:nvSpPr>
        <p:spPr>
          <a:xfrm>
            <a:off x="3724507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四</a:t>
            </a:r>
          </a:p>
        </p:txBody>
      </p:sp>
      <p:sp>
        <p:nvSpPr>
          <p:cNvPr id="9" name="椭圆 8"/>
          <p:cNvSpPr/>
          <p:nvPr/>
        </p:nvSpPr>
        <p:spPr>
          <a:xfrm>
            <a:off x="5116276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三</a:t>
            </a:r>
          </a:p>
        </p:txBody>
      </p:sp>
      <p:sp>
        <p:nvSpPr>
          <p:cNvPr id="10" name="椭圆 9"/>
          <p:cNvSpPr/>
          <p:nvPr/>
        </p:nvSpPr>
        <p:spPr>
          <a:xfrm>
            <a:off x="6508045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二</a:t>
            </a:r>
          </a:p>
        </p:txBody>
      </p:sp>
      <p:sp>
        <p:nvSpPr>
          <p:cNvPr id="11" name="椭圆 10"/>
          <p:cNvSpPr/>
          <p:nvPr/>
        </p:nvSpPr>
        <p:spPr>
          <a:xfrm>
            <a:off x="7899814" y="2180247"/>
            <a:ext cx="504056" cy="504056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一</a:t>
            </a:r>
          </a:p>
        </p:txBody>
      </p:sp>
      <p:sp>
        <p:nvSpPr>
          <p:cNvPr id="14" name="矩形 13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86"/>
          <p:cNvSpPr txBox="1"/>
          <p:nvPr/>
        </p:nvSpPr>
        <p:spPr>
          <a:xfrm>
            <a:off x="924689" y="2864730"/>
            <a:ext cx="538134" cy="179451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我的思考</a:t>
            </a:r>
          </a:p>
        </p:txBody>
      </p:sp>
      <p:sp>
        <p:nvSpPr>
          <p:cNvPr id="18" name="文本框 88"/>
          <p:cNvSpPr txBox="1"/>
          <p:nvPr/>
        </p:nvSpPr>
        <p:spPr>
          <a:xfrm>
            <a:off x="2327669" y="2864730"/>
            <a:ext cx="479421" cy="932815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结论</a:t>
            </a:r>
          </a:p>
        </p:txBody>
      </p:sp>
      <p:sp>
        <p:nvSpPr>
          <p:cNvPr id="19" name="文本框 90"/>
          <p:cNvSpPr txBox="1"/>
          <p:nvPr/>
        </p:nvSpPr>
        <p:spPr>
          <a:xfrm>
            <a:off x="3671936" y="2864730"/>
            <a:ext cx="551428" cy="179451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原理解析</a:t>
            </a:r>
          </a:p>
        </p:txBody>
      </p:sp>
      <p:sp>
        <p:nvSpPr>
          <p:cNvPr id="20" name="文本框 87"/>
          <p:cNvSpPr txBox="1"/>
          <p:nvPr/>
        </p:nvSpPr>
        <p:spPr>
          <a:xfrm>
            <a:off x="5088210" y="2864730"/>
            <a:ext cx="555348" cy="179451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原理应用</a:t>
            </a:r>
          </a:p>
        </p:txBody>
      </p:sp>
      <p:sp>
        <p:nvSpPr>
          <p:cNvPr id="21" name="文本框 89"/>
          <p:cNvSpPr txBox="1"/>
          <p:nvPr/>
        </p:nvSpPr>
        <p:spPr>
          <a:xfrm>
            <a:off x="6508404" y="2864730"/>
            <a:ext cx="543063" cy="179451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问题引出</a:t>
            </a:r>
          </a:p>
        </p:txBody>
      </p:sp>
      <p:sp>
        <p:nvSpPr>
          <p:cNvPr id="22" name="文本框 91"/>
          <p:cNvSpPr txBox="1"/>
          <p:nvPr/>
        </p:nvSpPr>
        <p:spPr>
          <a:xfrm>
            <a:off x="7916314" y="2864730"/>
            <a:ext cx="471055" cy="1794510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r>
              <a:rPr lang="zh-CN" altLang="en-US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现象阐述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2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33374" y="188374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一</a:t>
            </a:r>
          </a:p>
        </p:txBody>
      </p:sp>
      <p:sp>
        <p:nvSpPr>
          <p:cNvPr id="5" name="矩形 4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86"/>
          <p:cNvSpPr txBox="1"/>
          <p:nvPr/>
        </p:nvSpPr>
        <p:spPr>
          <a:xfrm>
            <a:off x="827584" y="166346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现象阐述</a:t>
            </a:r>
          </a:p>
        </p:txBody>
      </p:sp>
      <p:sp>
        <p:nvSpPr>
          <p:cNvPr id="28" name="Text Box 489"/>
          <p:cNvSpPr txBox="1">
            <a:spLocks noChangeArrowheads="1"/>
          </p:cNvSpPr>
          <p:nvPr/>
        </p:nvSpPr>
        <p:spPr bwMode="auto">
          <a:xfrm>
            <a:off x="4860032" y="745322"/>
            <a:ext cx="3744416" cy="415498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1600" kern="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  </a:t>
            </a:r>
            <a:r>
              <a:rPr lang="zh-CN" altLang="en-US" sz="1600" kern="0" dirty="0" smtClean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  </a:t>
            </a:r>
            <a:r>
              <a:rPr lang="en-US" altLang="zh-CN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2020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年初，一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场突如其来的疫情，打乱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了许多人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的就业期望及预期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。</a:t>
            </a:r>
            <a:endParaRPr lang="en-US" altLang="zh-CN" sz="1600" b="1" kern="0" dirty="0" smtClean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   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以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本人为例，原计划春节前拿到相应的福利后离职，过完春节再找工作，相关福利及保险都能接续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。</a:t>
            </a:r>
            <a:endParaRPr lang="en-US" altLang="zh-CN" sz="1600" b="1" kern="0" dirty="0" smtClean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    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因为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疫情的原因，直到5月份才有大量的招聘信息涌入市场。与此同时，市场的不景气，倒闭及裁员的企业增多，最终导致求职人员急剧增加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。</a:t>
            </a:r>
            <a:endParaRPr lang="en-US" altLang="zh-CN" sz="1600" b="1" kern="0" dirty="0" smtClean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US" altLang="zh-CN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     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招聘企业面对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众多求职者会有</a:t>
            </a:r>
            <a:r>
              <a:rPr lang="zh-CN" altLang="en-US" sz="1600" b="1" ker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多重</a:t>
            </a:r>
            <a:r>
              <a:rPr lang="zh-CN" altLang="en-US" sz="1600" b="1" kern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考量：优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中选优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，亦或是降</a:t>
            </a:r>
            <a:r>
              <a:rPr lang="zh-CN" altLang="en-US" sz="1600" b="1" kern="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低薪酬</a:t>
            </a:r>
            <a:r>
              <a:rPr lang="zh-CN" altLang="en-US" sz="1600" b="1" kern="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等等。</a:t>
            </a:r>
            <a:endParaRPr lang="zh-CN" altLang="en-US" sz="1600" b="1" kern="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468" y="1273324"/>
            <a:ext cx="3600401" cy="213819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74" y="3649588"/>
            <a:ext cx="4274590" cy="142474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79512" y="298389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二</a:t>
            </a:r>
          </a:p>
        </p:txBody>
      </p:sp>
      <p:sp>
        <p:nvSpPr>
          <p:cNvPr id="5" name="矩形 4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86"/>
          <p:cNvSpPr txBox="1"/>
          <p:nvPr/>
        </p:nvSpPr>
        <p:spPr>
          <a:xfrm>
            <a:off x="793750" y="229288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问题引出</a:t>
            </a:r>
          </a:p>
        </p:txBody>
      </p:sp>
      <p:sp>
        <p:nvSpPr>
          <p:cNvPr id="23" name="Rectangle 27"/>
          <p:cNvSpPr>
            <a:spLocks noChangeArrowheads="1"/>
          </p:cNvSpPr>
          <p:nvPr/>
        </p:nvSpPr>
        <p:spPr bwMode="black">
          <a:xfrm>
            <a:off x="524323" y="2713484"/>
            <a:ext cx="4839765" cy="408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 lIns="68827" tIns="34413" rIns="68827" bIns="34413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未来职场薪资将走向何方？？？</a:t>
            </a:r>
            <a:endParaRPr kumimoji="0" lang="zh-CN" alt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50289" y="1201317"/>
            <a:ext cx="2986791" cy="2103272"/>
          </a:xfrm>
          <a:prstGeom prst="rect">
            <a:avLst/>
          </a:prstGeom>
          <a:blipFill dpi="0"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/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81963" y="4024668"/>
            <a:ext cx="901693" cy="897000"/>
          </a:xfrm>
          <a:prstGeom prst="round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1590027" y="4024668"/>
            <a:ext cx="901693" cy="897000"/>
          </a:xfrm>
          <a:prstGeom prst="round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3606155" y="4024668"/>
            <a:ext cx="901693" cy="897000"/>
          </a:xfrm>
          <a:prstGeom prst="roundRect">
            <a:avLst/>
          </a:prstGeom>
          <a:blipFill dpi="0"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2598091" y="4024668"/>
            <a:ext cx="901693" cy="897000"/>
          </a:xfrm>
          <a:prstGeom prst="roundRect">
            <a:avLst/>
          </a:prstGeom>
          <a:blipFill dpi="0" rotWithShape="1"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4614219" y="4024668"/>
            <a:ext cx="901693" cy="897000"/>
          </a:xfrm>
          <a:prstGeom prst="roundRect">
            <a:avLst/>
          </a:prstGeom>
          <a:blipFill dpi="0"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5622283" y="4024668"/>
            <a:ext cx="901693" cy="897000"/>
          </a:xfrm>
          <a:prstGeom prst="roundRect">
            <a:avLst/>
          </a:prstGeom>
          <a:blipFill dpi="0" rotWithShape="1"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630347" y="4024668"/>
            <a:ext cx="901693" cy="897000"/>
          </a:xfrm>
          <a:prstGeom prst="roundRect">
            <a:avLst/>
          </a:prstGeom>
          <a:blipFill dpi="0" rotWithShape="1">
            <a:blip r:embed="rId16" cstate="print">
              <a:extLst>
                <a:ext uri="{BEBA8EAE-BF5A-486C-A8C5-ECC9F3942E4B}">
                  <a14:imgProps xmlns:a14="http://schemas.microsoft.com/office/drawing/2010/main">
                    <a14:imgLayer r:embed="rId17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7638413" y="4024668"/>
            <a:ext cx="901693" cy="897000"/>
          </a:xfrm>
          <a:prstGeom prst="roundRect">
            <a:avLst/>
          </a:prstGeom>
          <a:blipFill dpi="0" rotWithShape="1"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lIns="68827" tIns="34413" rIns="68827" bIns="34413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3835" y="1417340"/>
            <a:ext cx="4124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   面对职场求职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人员的增加，面对有限的招聘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岗位</a:t>
            </a:r>
            <a:r>
              <a:rPr lang="en-US" altLang="zh-CN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——</a:t>
            </a:r>
            <a:endParaRPr lang="zh-CN" altLang="en-US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7" name="矩形 76"/>
          <p:cNvSpPr/>
          <p:nvPr/>
        </p:nvSpPr>
        <p:spPr>
          <a:xfrm>
            <a:off x="120959" y="559005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三</a:t>
            </a:r>
          </a:p>
        </p:txBody>
      </p:sp>
      <p:sp>
        <p:nvSpPr>
          <p:cNvPr id="83" name="矩形 82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86"/>
          <p:cNvSpPr txBox="1"/>
          <p:nvPr/>
        </p:nvSpPr>
        <p:spPr>
          <a:xfrm>
            <a:off x="739898" y="559005"/>
            <a:ext cx="4696198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原理</a:t>
            </a:r>
            <a:r>
              <a:rPr lang="zh-CN" altLang="en-US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应用</a:t>
            </a:r>
            <a:r>
              <a:rPr lang="en-US" altLang="zh-CN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——</a:t>
            </a:r>
            <a:r>
              <a:rPr lang="zh-CN" altLang="en-US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供求定理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2202662"/>
            <a:ext cx="9144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529143" y="1779563"/>
            <a:ext cx="947938" cy="825226"/>
            <a:chOff x="529143" y="1779563"/>
            <a:chExt cx="947938" cy="825226"/>
          </a:xfrm>
        </p:grpSpPr>
        <p:sp>
          <p:nvSpPr>
            <p:cNvPr id="11" name="六边形 10"/>
            <p:cNvSpPr/>
            <p:nvPr/>
          </p:nvSpPr>
          <p:spPr>
            <a:xfrm rot="19700829">
              <a:off x="529143" y="1779563"/>
              <a:ext cx="947938" cy="825226"/>
            </a:xfrm>
            <a:prstGeom prst="hexagon">
              <a:avLst>
                <a:gd name="adj" fmla="val 30369"/>
                <a:gd name="vf" fmla="val 115470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 4"/>
            <p:cNvGrpSpPr/>
            <p:nvPr/>
          </p:nvGrpSpPr>
          <p:grpSpPr>
            <a:xfrm>
              <a:off x="761272" y="1894290"/>
              <a:ext cx="482818" cy="578644"/>
              <a:chOff x="1536700" y="911225"/>
              <a:chExt cx="831850" cy="996950"/>
            </a:xfrm>
            <a:solidFill>
              <a:schemeClr val="bg1"/>
            </a:solidFill>
          </p:grpSpPr>
          <p:sp>
            <p:nvSpPr>
              <p:cNvPr id="17" name="Freeform 47"/>
              <p:cNvSpPr/>
              <p:nvPr/>
            </p:nvSpPr>
            <p:spPr bwMode="auto">
              <a:xfrm>
                <a:off x="1838325" y="1765300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6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2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6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2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6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18" name="Freeform 48"/>
              <p:cNvSpPr/>
              <p:nvPr/>
            </p:nvSpPr>
            <p:spPr bwMode="auto">
              <a:xfrm>
                <a:off x="1838325" y="1857375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0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0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4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0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0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4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19" name="Freeform 49"/>
              <p:cNvSpPr>
                <a:spLocks noEditPoints="1"/>
              </p:cNvSpPr>
              <p:nvPr/>
            </p:nvSpPr>
            <p:spPr bwMode="auto">
              <a:xfrm>
                <a:off x="1714500" y="1143000"/>
                <a:ext cx="476250" cy="5810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2" y="0"/>
                  </a:cxn>
                  <a:cxn ang="0">
                    <a:pos x="100" y="10"/>
                  </a:cxn>
                  <a:cxn ang="0">
                    <a:pos x="62" y="28"/>
                  </a:cxn>
                  <a:cxn ang="0">
                    <a:pos x="32" y="58"/>
                  </a:cxn>
                  <a:cxn ang="0">
                    <a:pos x="12" y="94"/>
                  </a:cxn>
                  <a:cxn ang="0">
                    <a:pos x="2" y="136"/>
                  </a:cxn>
                  <a:cxn ang="0">
                    <a:pos x="2" y="166"/>
                  </a:cxn>
                  <a:cxn ang="0">
                    <a:pos x="16" y="214"/>
                  </a:cxn>
                  <a:cxn ang="0">
                    <a:pos x="56" y="266"/>
                  </a:cxn>
                  <a:cxn ang="0">
                    <a:pos x="72" y="290"/>
                  </a:cxn>
                  <a:cxn ang="0">
                    <a:pos x="78" y="322"/>
                  </a:cxn>
                  <a:cxn ang="0">
                    <a:pos x="78" y="340"/>
                  </a:cxn>
                  <a:cxn ang="0">
                    <a:pos x="96" y="364"/>
                  </a:cxn>
                  <a:cxn ang="0">
                    <a:pos x="150" y="366"/>
                  </a:cxn>
                  <a:cxn ang="0">
                    <a:pos x="192" y="366"/>
                  </a:cxn>
                  <a:cxn ang="0">
                    <a:pos x="214" y="356"/>
                  </a:cxn>
                  <a:cxn ang="0">
                    <a:pos x="224" y="334"/>
                  </a:cxn>
                  <a:cxn ang="0">
                    <a:pos x="224" y="304"/>
                  </a:cxn>
                  <a:cxn ang="0">
                    <a:pos x="236" y="276"/>
                  </a:cxn>
                  <a:cxn ang="0">
                    <a:pos x="266" y="242"/>
                  </a:cxn>
                  <a:cxn ang="0">
                    <a:pos x="290" y="198"/>
                  </a:cxn>
                  <a:cxn ang="0">
                    <a:pos x="300" y="150"/>
                  </a:cxn>
                  <a:cxn ang="0">
                    <a:pos x="298" y="122"/>
                  </a:cxn>
                  <a:cxn ang="0">
                    <a:pos x="284" y="82"/>
                  </a:cxn>
                  <a:cxn ang="0">
                    <a:pos x="260" y="48"/>
                  </a:cxn>
                  <a:cxn ang="0">
                    <a:pos x="226" y="22"/>
                  </a:cxn>
                  <a:cxn ang="0">
                    <a:pos x="188" y="6"/>
                  </a:cxn>
                  <a:cxn ang="0">
                    <a:pos x="158" y="0"/>
                  </a:cxn>
                  <a:cxn ang="0">
                    <a:pos x="244" y="156"/>
                  </a:cxn>
                  <a:cxn ang="0">
                    <a:pos x="234" y="146"/>
                  </a:cxn>
                  <a:cxn ang="0">
                    <a:pos x="232" y="126"/>
                  </a:cxn>
                  <a:cxn ang="0">
                    <a:pos x="214" y="92"/>
                  </a:cxn>
                  <a:cxn ang="0">
                    <a:pos x="182" y="72"/>
                  </a:cxn>
                  <a:cxn ang="0">
                    <a:pos x="160" y="68"/>
                  </a:cxn>
                  <a:cxn ang="0">
                    <a:pos x="150" y="50"/>
                  </a:cxn>
                  <a:cxn ang="0">
                    <a:pos x="156" y="38"/>
                  </a:cxn>
                  <a:cxn ang="0">
                    <a:pos x="170" y="32"/>
                  </a:cxn>
                  <a:cxn ang="0">
                    <a:pos x="226" y="52"/>
                  </a:cxn>
                  <a:cxn ang="0">
                    <a:pos x="262" y="98"/>
                  </a:cxn>
                  <a:cxn ang="0">
                    <a:pos x="270" y="138"/>
                  </a:cxn>
                  <a:cxn ang="0">
                    <a:pos x="266" y="152"/>
                  </a:cxn>
                  <a:cxn ang="0">
                    <a:pos x="252" y="158"/>
                  </a:cxn>
                </a:cxnLst>
                <a:rect l="0" t="0" r="r" b="b"/>
                <a:pathLst>
                  <a:path w="300" h="366">
                    <a:moveTo>
                      <a:pt x="158" y="0"/>
                    </a:moveTo>
                    <a:lnTo>
                      <a:pt x="158" y="0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28" y="2"/>
                    </a:lnTo>
                    <a:lnTo>
                      <a:pt x="114" y="6"/>
                    </a:lnTo>
                    <a:lnTo>
                      <a:pt x="100" y="10"/>
                    </a:lnTo>
                    <a:lnTo>
                      <a:pt x="88" y="14"/>
                    </a:lnTo>
                    <a:lnTo>
                      <a:pt x="74" y="22"/>
                    </a:lnTo>
                    <a:lnTo>
                      <a:pt x="62" y="28"/>
                    </a:lnTo>
                    <a:lnTo>
                      <a:pt x="52" y="38"/>
                    </a:lnTo>
                    <a:lnTo>
                      <a:pt x="42" y="48"/>
                    </a:lnTo>
                    <a:lnTo>
                      <a:pt x="32" y="58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4"/>
                    </a:lnTo>
                    <a:lnTo>
                      <a:pt x="6" y="108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2" y="166"/>
                    </a:lnTo>
                    <a:lnTo>
                      <a:pt x="4" y="182"/>
                    </a:lnTo>
                    <a:lnTo>
                      <a:pt x="10" y="198"/>
                    </a:lnTo>
                    <a:lnTo>
                      <a:pt x="16" y="214"/>
                    </a:lnTo>
                    <a:lnTo>
                      <a:pt x="26" y="228"/>
                    </a:lnTo>
                    <a:lnTo>
                      <a:pt x="34" y="242"/>
                    </a:lnTo>
                    <a:lnTo>
                      <a:pt x="56" y="266"/>
                    </a:lnTo>
                    <a:lnTo>
                      <a:pt x="56" y="266"/>
                    </a:lnTo>
                    <a:lnTo>
                      <a:pt x="66" y="276"/>
                    </a:lnTo>
                    <a:lnTo>
                      <a:pt x="72" y="290"/>
                    </a:lnTo>
                    <a:lnTo>
                      <a:pt x="72" y="290"/>
                    </a:lnTo>
                    <a:lnTo>
                      <a:pt x="76" y="304"/>
                    </a:lnTo>
                    <a:lnTo>
                      <a:pt x="78" y="322"/>
                    </a:lnTo>
                    <a:lnTo>
                      <a:pt x="78" y="334"/>
                    </a:lnTo>
                    <a:lnTo>
                      <a:pt x="78" y="334"/>
                    </a:lnTo>
                    <a:lnTo>
                      <a:pt x="78" y="340"/>
                    </a:lnTo>
                    <a:lnTo>
                      <a:pt x="80" y="346"/>
                    </a:lnTo>
                    <a:lnTo>
                      <a:pt x="86" y="356"/>
                    </a:lnTo>
                    <a:lnTo>
                      <a:pt x="96" y="364"/>
                    </a:lnTo>
                    <a:lnTo>
                      <a:pt x="102" y="366"/>
                    </a:lnTo>
                    <a:lnTo>
                      <a:pt x="110" y="366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92" y="366"/>
                    </a:lnTo>
                    <a:lnTo>
                      <a:pt x="192" y="366"/>
                    </a:lnTo>
                    <a:lnTo>
                      <a:pt x="198" y="366"/>
                    </a:lnTo>
                    <a:lnTo>
                      <a:pt x="204" y="364"/>
                    </a:lnTo>
                    <a:lnTo>
                      <a:pt x="214" y="356"/>
                    </a:lnTo>
                    <a:lnTo>
                      <a:pt x="220" y="346"/>
                    </a:lnTo>
                    <a:lnTo>
                      <a:pt x="222" y="340"/>
                    </a:lnTo>
                    <a:lnTo>
                      <a:pt x="224" y="334"/>
                    </a:lnTo>
                    <a:lnTo>
                      <a:pt x="224" y="322"/>
                    </a:lnTo>
                    <a:lnTo>
                      <a:pt x="224" y="322"/>
                    </a:lnTo>
                    <a:lnTo>
                      <a:pt x="224" y="304"/>
                    </a:lnTo>
                    <a:lnTo>
                      <a:pt x="228" y="290"/>
                    </a:lnTo>
                    <a:lnTo>
                      <a:pt x="228" y="290"/>
                    </a:lnTo>
                    <a:lnTo>
                      <a:pt x="236" y="276"/>
                    </a:lnTo>
                    <a:lnTo>
                      <a:pt x="244" y="266"/>
                    </a:lnTo>
                    <a:lnTo>
                      <a:pt x="244" y="266"/>
                    </a:lnTo>
                    <a:lnTo>
                      <a:pt x="266" y="242"/>
                    </a:lnTo>
                    <a:lnTo>
                      <a:pt x="276" y="228"/>
                    </a:lnTo>
                    <a:lnTo>
                      <a:pt x="284" y="214"/>
                    </a:lnTo>
                    <a:lnTo>
                      <a:pt x="290" y="198"/>
                    </a:lnTo>
                    <a:lnTo>
                      <a:pt x="296" y="182"/>
                    </a:lnTo>
                    <a:lnTo>
                      <a:pt x="298" y="166"/>
                    </a:lnTo>
                    <a:lnTo>
                      <a:pt x="300" y="150"/>
                    </a:lnTo>
                    <a:lnTo>
                      <a:pt x="300" y="150"/>
                    </a:lnTo>
                    <a:lnTo>
                      <a:pt x="300" y="136"/>
                    </a:lnTo>
                    <a:lnTo>
                      <a:pt x="298" y="122"/>
                    </a:lnTo>
                    <a:lnTo>
                      <a:pt x="294" y="108"/>
                    </a:lnTo>
                    <a:lnTo>
                      <a:pt x="290" y="94"/>
                    </a:lnTo>
                    <a:lnTo>
                      <a:pt x="284" y="82"/>
                    </a:lnTo>
                    <a:lnTo>
                      <a:pt x="276" y="70"/>
                    </a:lnTo>
                    <a:lnTo>
                      <a:pt x="268" y="58"/>
                    </a:lnTo>
                    <a:lnTo>
                      <a:pt x="260" y="48"/>
                    </a:lnTo>
                    <a:lnTo>
                      <a:pt x="250" y="38"/>
                    </a:lnTo>
                    <a:lnTo>
                      <a:pt x="238" y="30"/>
                    </a:lnTo>
                    <a:lnTo>
                      <a:pt x="226" y="22"/>
                    </a:lnTo>
                    <a:lnTo>
                      <a:pt x="214" y="14"/>
                    </a:lnTo>
                    <a:lnTo>
                      <a:pt x="202" y="10"/>
                    </a:lnTo>
                    <a:lnTo>
                      <a:pt x="188" y="6"/>
                    </a:lnTo>
                    <a:lnTo>
                      <a:pt x="174" y="2"/>
                    </a:lnTo>
                    <a:lnTo>
                      <a:pt x="158" y="0"/>
                    </a:lnTo>
                    <a:lnTo>
                      <a:pt x="158" y="0"/>
                    </a:lnTo>
                    <a:close/>
                    <a:moveTo>
                      <a:pt x="252" y="158"/>
                    </a:moveTo>
                    <a:lnTo>
                      <a:pt x="252" y="158"/>
                    </a:lnTo>
                    <a:lnTo>
                      <a:pt x="244" y="156"/>
                    </a:lnTo>
                    <a:lnTo>
                      <a:pt x="238" y="152"/>
                    </a:lnTo>
                    <a:lnTo>
                      <a:pt x="238" y="152"/>
                    </a:lnTo>
                    <a:lnTo>
                      <a:pt x="234" y="146"/>
                    </a:lnTo>
                    <a:lnTo>
                      <a:pt x="232" y="138"/>
                    </a:lnTo>
                    <a:lnTo>
                      <a:pt x="232" y="138"/>
                    </a:lnTo>
                    <a:lnTo>
                      <a:pt x="232" y="126"/>
                    </a:lnTo>
                    <a:lnTo>
                      <a:pt x="228" y="112"/>
                    </a:lnTo>
                    <a:lnTo>
                      <a:pt x="222" y="102"/>
                    </a:lnTo>
                    <a:lnTo>
                      <a:pt x="214" y="92"/>
                    </a:lnTo>
                    <a:lnTo>
                      <a:pt x="204" y="84"/>
                    </a:lnTo>
                    <a:lnTo>
                      <a:pt x="194" y="76"/>
                    </a:lnTo>
                    <a:lnTo>
                      <a:pt x="182" y="72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60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52" y="42"/>
                    </a:lnTo>
                    <a:lnTo>
                      <a:pt x="156" y="38"/>
                    </a:lnTo>
                    <a:lnTo>
                      <a:pt x="162" y="34"/>
                    </a:lnTo>
                    <a:lnTo>
                      <a:pt x="170" y="32"/>
                    </a:lnTo>
                    <a:lnTo>
                      <a:pt x="170" y="32"/>
                    </a:lnTo>
                    <a:lnTo>
                      <a:pt x="190" y="36"/>
                    </a:lnTo>
                    <a:lnTo>
                      <a:pt x="210" y="42"/>
                    </a:lnTo>
                    <a:lnTo>
                      <a:pt x="226" y="52"/>
                    </a:lnTo>
                    <a:lnTo>
                      <a:pt x="242" y="66"/>
                    </a:lnTo>
                    <a:lnTo>
                      <a:pt x="254" y="80"/>
                    </a:lnTo>
                    <a:lnTo>
                      <a:pt x="262" y="98"/>
                    </a:lnTo>
                    <a:lnTo>
                      <a:pt x="268" y="118"/>
                    </a:lnTo>
                    <a:lnTo>
                      <a:pt x="270" y="138"/>
                    </a:lnTo>
                    <a:lnTo>
                      <a:pt x="270" y="138"/>
                    </a:lnTo>
                    <a:lnTo>
                      <a:pt x="270" y="146"/>
                    </a:lnTo>
                    <a:lnTo>
                      <a:pt x="266" y="152"/>
                    </a:lnTo>
                    <a:lnTo>
                      <a:pt x="266" y="152"/>
                    </a:lnTo>
                    <a:lnTo>
                      <a:pt x="260" y="156"/>
                    </a:lnTo>
                    <a:lnTo>
                      <a:pt x="252" y="158"/>
                    </a:lnTo>
                    <a:lnTo>
                      <a:pt x="252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0" name="Rectangle 50"/>
              <p:cNvSpPr>
                <a:spLocks noChangeArrowheads="1"/>
              </p:cNvSpPr>
              <p:nvPr/>
            </p:nvSpPr>
            <p:spPr bwMode="auto">
              <a:xfrm>
                <a:off x="1838325" y="1609725"/>
                <a:ext cx="234950" cy="1143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1" name="Rectangle 51"/>
              <p:cNvSpPr>
                <a:spLocks noChangeArrowheads="1"/>
              </p:cNvSpPr>
              <p:nvPr/>
            </p:nvSpPr>
            <p:spPr bwMode="auto">
              <a:xfrm>
                <a:off x="1838325" y="1765300"/>
                <a:ext cx="234950" cy="508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2" name="Freeform 52"/>
              <p:cNvSpPr/>
              <p:nvPr/>
            </p:nvSpPr>
            <p:spPr bwMode="auto">
              <a:xfrm>
                <a:off x="1927225" y="911225"/>
                <a:ext cx="53975" cy="180975"/>
              </a:xfrm>
              <a:custGeom>
                <a:avLst/>
                <a:gdLst/>
                <a:ahLst/>
                <a:cxnLst>
                  <a:cxn ang="0">
                    <a:pos x="34" y="112"/>
                  </a:cxn>
                  <a:cxn ang="0">
                    <a:pos x="4" y="114"/>
                  </a:cxn>
                  <a:cxn ang="0">
                    <a:pos x="0" y="0"/>
                  </a:cxn>
                  <a:cxn ang="0">
                    <a:pos x="28" y="0"/>
                  </a:cxn>
                  <a:cxn ang="0">
                    <a:pos x="34" y="112"/>
                  </a:cxn>
                </a:cxnLst>
                <a:rect l="0" t="0" r="r" b="b"/>
                <a:pathLst>
                  <a:path w="34" h="114">
                    <a:moveTo>
                      <a:pt x="34" y="112"/>
                    </a:moveTo>
                    <a:lnTo>
                      <a:pt x="4" y="114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3" name="Freeform 53"/>
              <p:cNvSpPr/>
              <p:nvPr/>
            </p:nvSpPr>
            <p:spPr bwMode="auto">
              <a:xfrm>
                <a:off x="1698625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58" y="112"/>
                  </a:cxn>
                  <a:cxn ang="0">
                    <a:pos x="0" y="14"/>
                  </a:cxn>
                  <a:cxn ang="0">
                    <a:pos x="26" y="0"/>
                  </a:cxn>
                  <a:cxn ang="0">
                    <a:pos x="82" y="98"/>
                  </a:cxn>
                  <a:cxn ang="0">
                    <a:pos x="58" y="112"/>
                  </a:cxn>
                </a:cxnLst>
                <a:rect l="0" t="0" r="r" b="b"/>
                <a:pathLst>
                  <a:path w="82" h="112">
                    <a:moveTo>
                      <a:pt x="58" y="112"/>
                    </a:moveTo>
                    <a:lnTo>
                      <a:pt x="0" y="14"/>
                    </a:lnTo>
                    <a:lnTo>
                      <a:pt x="26" y="0"/>
                    </a:lnTo>
                    <a:lnTo>
                      <a:pt x="82" y="98"/>
                    </a:lnTo>
                    <a:lnTo>
                      <a:pt x="58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4" name="Freeform 54"/>
              <p:cNvSpPr/>
              <p:nvPr/>
            </p:nvSpPr>
            <p:spPr bwMode="auto">
              <a:xfrm>
                <a:off x="1536700" y="1123950"/>
                <a:ext cx="180975" cy="13017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14" y="58"/>
                  </a:cxn>
                  <a:cxn ang="0">
                    <a:pos x="98" y="82"/>
                  </a:cxn>
                  <a:cxn ang="0">
                    <a:pos x="0" y="26"/>
                  </a:cxn>
                  <a:cxn ang="0">
                    <a:pos x="14" y="0"/>
                  </a:cxn>
                </a:cxnLst>
                <a:rect l="0" t="0" r="r" b="b"/>
                <a:pathLst>
                  <a:path w="114" h="82">
                    <a:moveTo>
                      <a:pt x="14" y="0"/>
                    </a:moveTo>
                    <a:lnTo>
                      <a:pt x="114" y="58"/>
                    </a:lnTo>
                    <a:lnTo>
                      <a:pt x="98" y="82"/>
                    </a:lnTo>
                    <a:lnTo>
                      <a:pt x="0" y="26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5" name="Freeform 55"/>
              <p:cNvSpPr/>
              <p:nvPr/>
            </p:nvSpPr>
            <p:spPr bwMode="auto">
              <a:xfrm>
                <a:off x="2190750" y="1123950"/>
                <a:ext cx="177800" cy="130175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0" y="58"/>
                  </a:cxn>
                  <a:cxn ang="0">
                    <a:pos x="14" y="82"/>
                  </a:cxn>
                  <a:cxn ang="0">
                    <a:pos x="112" y="26"/>
                  </a:cxn>
                  <a:cxn ang="0">
                    <a:pos x="98" y="0"/>
                  </a:cxn>
                </a:cxnLst>
                <a:rect l="0" t="0" r="r" b="b"/>
                <a:pathLst>
                  <a:path w="112" h="82">
                    <a:moveTo>
                      <a:pt x="98" y="0"/>
                    </a:moveTo>
                    <a:lnTo>
                      <a:pt x="0" y="58"/>
                    </a:lnTo>
                    <a:lnTo>
                      <a:pt x="14" y="82"/>
                    </a:lnTo>
                    <a:lnTo>
                      <a:pt x="112" y="26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26" name="Freeform 56"/>
              <p:cNvSpPr/>
              <p:nvPr/>
            </p:nvSpPr>
            <p:spPr bwMode="auto">
              <a:xfrm>
                <a:off x="2076450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26" y="112"/>
                  </a:cxn>
                  <a:cxn ang="0">
                    <a:pos x="0" y="98"/>
                  </a:cxn>
                  <a:cxn ang="0">
                    <a:pos x="58" y="0"/>
                  </a:cxn>
                  <a:cxn ang="0">
                    <a:pos x="82" y="14"/>
                  </a:cxn>
                  <a:cxn ang="0">
                    <a:pos x="26" y="112"/>
                  </a:cxn>
                </a:cxnLst>
                <a:rect l="0" t="0" r="r" b="b"/>
                <a:pathLst>
                  <a:path w="82" h="112">
                    <a:moveTo>
                      <a:pt x="26" y="112"/>
                    </a:moveTo>
                    <a:lnTo>
                      <a:pt x="0" y="98"/>
                    </a:lnTo>
                    <a:lnTo>
                      <a:pt x="58" y="0"/>
                    </a:lnTo>
                    <a:lnTo>
                      <a:pt x="82" y="14"/>
                    </a:lnTo>
                    <a:lnTo>
                      <a:pt x="26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976699" y="1726513"/>
            <a:ext cx="1080120" cy="931326"/>
            <a:chOff x="5912329" y="1804445"/>
            <a:chExt cx="871877" cy="759011"/>
          </a:xfrm>
        </p:grpSpPr>
        <p:sp>
          <p:nvSpPr>
            <p:cNvPr id="14" name="六边形 13"/>
            <p:cNvSpPr/>
            <p:nvPr/>
          </p:nvSpPr>
          <p:spPr>
            <a:xfrm rot="19700829">
              <a:off x="5912329" y="1804445"/>
              <a:ext cx="871877" cy="759011"/>
            </a:xfrm>
            <a:prstGeom prst="hexagon">
              <a:avLst>
                <a:gd name="adj" fmla="val 30369"/>
                <a:gd name="vf" fmla="val 11547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124"/>
            <p:cNvSpPr>
              <a:spLocks noEditPoints="1"/>
            </p:cNvSpPr>
            <p:nvPr/>
          </p:nvSpPr>
          <p:spPr bwMode="auto">
            <a:xfrm>
              <a:off x="6151816" y="1927441"/>
              <a:ext cx="392906" cy="483394"/>
            </a:xfrm>
            <a:custGeom>
              <a:avLst/>
              <a:gdLst/>
              <a:ahLst/>
              <a:cxnLst>
                <a:cxn ang="0">
                  <a:pos x="318" y="292"/>
                </a:cxn>
                <a:cxn ang="0">
                  <a:pos x="288" y="262"/>
                </a:cxn>
                <a:cxn ang="0">
                  <a:pos x="248" y="244"/>
                </a:cxn>
                <a:cxn ang="0">
                  <a:pos x="220" y="346"/>
                </a:cxn>
                <a:cxn ang="0">
                  <a:pos x="214" y="358"/>
                </a:cxn>
                <a:cxn ang="0">
                  <a:pos x="202" y="362"/>
                </a:cxn>
                <a:cxn ang="0">
                  <a:pos x="196" y="362"/>
                </a:cxn>
                <a:cxn ang="0">
                  <a:pos x="186" y="352"/>
                </a:cxn>
                <a:cxn ang="0">
                  <a:pos x="186" y="266"/>
                </a:cxn>
                <a:cxn ang="0">
                  <a:pos x="184" y="258"/>
                </a:cxn>
                <a:cxn ang="0">
                  <a:pos x="172" y="246"/>
                </a:cxn>
                <a:cxn ang="0">
                  <a:pos x="164" y="244"/>
                </a:cxn>
                <a:cxn ang="0">
                  <a:pos x="150" y="250"/>
                </a:cxn>
                <a:cxn ang="0">
                  <a:pos x="144" y="266"/>
                </a:cxn>
                <a:cxn ang="0">
                  <a:pos x="144" y="346"/>
                </a:cxn>
                <a:cxn ang="0">
                  <a:pos x="138" y="358"/>
                </a:cxn>
                <a:cxn ang="0">
                  <a:pos x="126" y="362"/>
                </a:cxn>
                <a:cxn ang="0">
                  <a:pos x="120" y="362"/>
                </a:cxn>
                <a:cxn ang="0">
                  <a:pos x="110" y="352"/>
                </a:cxn>
                <a:cxn ang="0">
                  <a:pos x="80" y="244"/>
                </a:cxn>
                <a:cxn ang="0">
                  <a:pos x="60" y="252"/>
                </a:cxn>
                <a:cxn ang="0">
                  <a:pos x="24" y="276"/>
                </a:cxn>
                <a:cxn ang="0">
                  <a:pos x="10" y="292"/>
                </a:cxn>
                <a:cxn ang="0">
                  <a:pos x="2" y="310"/>
                </a:cxn>
                <a:cxn ang="0">
                  <a:pos x="0" y="330"/>
                </a:cxn>
                <a:cxn ang="0">
                  <a:pos x="0" y="354"/>
                </a:cxn>
                <a:cxn ang="0">
                  <a:pos x="0" y="372"/>
                </a:cxn>
                <a:cxn ang="0">
                  <a:pos x="2" y="384"/>
                </a:cxn>
                <a:cxn ang="0">
                  <a:pos x="10" y="396"/>
                </a:cxn>
                <a:cxn ang="0">
                  <a:pos x="20" y="402"/>
                </a:cxn>
                <a:cxn ang="0">
                  <a:pos x="34" y="406"/>
                </a:cxn>
                <a:cxn ang="0">
                  <a:pos x="296" y="406"/>
                </a:cxn>
                <a:cxn ang="0">
                  <a:pos x="308" y="402"/>
                </a:cxn>
                <a:cxn ang="0">
                  <a:pos x="320" y="396"/>
                </a:cxn>
                <a:cxn ang="0">
                  <a:pos x="326" y="384"/>
                </a:cxn>
                <a:cxn ang="0">
                  <a:pos x="330" y="372"/>
                </a:cxn>
                <a:cxn ang="0">
                  <a:pos x="330" y="338"/>
                </a:cxn>
                <a:cxn ang="0">
                  <a:pos x="330" y="330"/>
                </a:cxn>
                <a:cxn ang="0">
                  <a:pos x="326" y="310"/>
                </a:cxn>
                <a:cxn ang="0">
                  <a:pos x="318" y="292"/>
                </a:cxn>
                <a:cxn ang="0">
                  <a:pos x="76" y="88"/>
                </a:cxn>
                <a:cxn ang="0">
                  <a:pos x="78" y="108"/>
                </a:cxn>
                <a:cxn ang="0">
                  <a:pos x="88" y="148"/>
                </a:cxn>
                <a:cxn ang="0">
                  <a:pos x="110" y="186"/>
                </a:cxn>
                <a:cxn ang="0">
                  <a:pos x="126" y="198"/>
                </a:cxn>
                <a:cxn ang="0">
                  <a:pos x="144" y="208"/>
                </a:cxn>
                <a:cxn ang="0">
                  <a:pos x="164" y="210"/>
                </a:cxn>
                <a:cxn ang="0">
                  <a:pos x="174" y="210"/>
                </a:cxn>
                <a:cxn ang="0">
                  <a:pos x="194" y="204"/>
                </a:cxn>
                <a:cxn ang="0">
                  <a:pos x="210" y="192"/>
                </a:cxn>
                <a:cxn ang="0">
                  <a:pos x="230" y="168"/>
                </a:cxn>
                <a:cxn ang="0">
                  <a:pos x="248" y="128"/>
                </a:cxn>
                <a:cxn ang="0">
                  <a:pos x="254" y="88"/>
                </a:cxn>
                <a:cxn ang="0">
                  <a:pos x="252" y="70"/>
                </a:cxn>
                <a:cxn ang="0">
                  <a:pos x="238" y="38"/>
                </a:cxn>
                <a:cxn ang="0">
                  <a:pos x="214" y="14"/>
                </a:cxn>
                <a:cxn ang="0">
                  <a:pos x="182" y="0"/>
                </a:cxn>
                <a:cxn ang="0">
                  <a:pos x="164" y="0"/>
                </a:cxn>
                <a:cxn ang="0">
                  <a:pos x="130" y="6"/>
                </a:cxn>
                <a:cxn ang="0">
                  <a:pos x="102" y="26"/>
                </a:cxn>
                <a:cxn ang="0">
                  <a:pos x="82" y="54"/>
                </a:cxn>
                <a:cxn ang="0">
                  <a:pos x="76" y="88"/>
                </a:cxn>
              </a:cxnLst>
              <a:rect l="0" t="0" r="r" b="b"/>
              <a:pathLst>
                <a:path w="330" h="406">
                  <a:moveTo>
                    <a:pt x="318" y="292"/>
                  </a:moveTo>
                  <a:lnTo>
                    <a:pt x="318" y="292"/>
                  </a:lnTo>
                  <a:lnTo>
                    <a:pt x="304" y="276"/>
                  </a:lnTo>
                  <a:lnTo>
                    <a:pt x="288" y="262"/>
                  </a:lnTo>
                  <a:lnTo>
                    <a:pt x="270" y="252"/>
                  </a:lnTo>
                  <a:lnTo>
                    <a:pt x="248" y="244"/>
                  </a:lnTo>
                  <a:lnTo>
                    <a:pt x="220" y="346"/>
                  </a:lnTo>
                  <a:lnTo>
                    <a:pt x="220" y="346"/>
                  </a:lnTo>
                  <a:lnTo>
                    <a:pt x="218" y="352"/>
                  </a:lnTo>
                  <a:lnTo>
                    <a:pt x="214" y="358"/>
                  </a:lnTo>
                  <a:lnTo>
                    <a:pt x="210" y="362"/>
                  </a:lnTo>
                  <a:lnTo>
                    <a:pt x="202" y="362"/>
                  </a:lnTo>
                  <a:lnTo>
                    <a:pt x="202" y="362"/>
                  </a:lnTo>
                  <a:lnTo>
                    <a:pt x="196" y="362"/>
                  </a:lnTo>
                  <a:lnTo>
                    <a:pt x="190" y="358"/>
                  </a:lnTo>
                  <a:lnTo>
                    <a:pt x="186" y="352"/>
                  </a:lnTo>
                  <a:lnTo>
                    <a:pt x="186" y="346"/>
                  </a:lnTo>
                  <a:lnTo>
                    <a:pt x="186" y="266"/>
                  </a:lnTo>
                  <a:lnTo>
                    <a:pt x="186" y="266"/>
                  </a:lnTo>
                  <a:lnTo>
                    <a:pt x="184" y="258"/>
                  </a:lnTo>
                  <a:lnTo>
                    <a:pt x="180" y="250"/>
                  </a:lnTo>
                  <a:lnTo>
                    <a:pt x="172" y="246"/>
                  </a:lnTo>
                  <a:lnTo>
                    <a:pt x="164" y="244"/>
                  </a:lnTo>
                  <a:lnTo>
                    <a:pt x="164" y="244"/>
                  </a:lnTo>
                  <a:lnTo>
                    <a:pt x="156" y="246"/>
                  </a:lnTo>
                  <a:lnTo>
                    <a:pt x="150" y="250"/>
                  </a:lnTo>
                  <a:lnTo>
                    <a:pt x="144" y="258"/>
                  </a:lnTo>
                  <a:lnTo>
                    <a:pt x="144" y="266"/>
                  </a:lnTo>
                  <a:lnTo>
                    <a:pt x="144" y="346"/>
                  </a:lnTo>
                  <a:lnTo>
                    <a:pt x="144" y="346"/>
                  </a:lnTo>
                  <a:lnTo>
                    <a:pt x="142" y="352"/>
                  </a:lnTo>
                  <a:lnTo>
                    <a:pt x="138" y="358"/>
                  </a:lnTo>
                  <a:lnTo>
                    <a:pt x="132" y="362"/>
                  </a:lnTo>
                  <a:lnTo>
                    <a:pt x="126" y="362"/>
                  </a:lnTo>
                  <a:lnTo>
                    <a:pt x="126" y="362"/>
                  </a:lnTo>
                  <a:lnTo>
                    <a:pt x="120" y="362"/>
                  </a:lnTo>
                  <a:lnTo>
                    <a:pt x="114" y="358"/>
                  </a:lnTo>
                  <a:lnTo>
                    <a:pt x="110" y="352"/>
                  </a:lnTo>
                  <a:lnTo>
                    <a:pt x="110" y="346"/>
                  </a:lnTo>
                  <a:lnTo>
                    <a:pt x="80" y="244"/>
                  </a:lnTo>
                  <a:lnTo>
                    <a:pt x="80" y="244"/>
                  </a:lnTo>
                  <a:lnTo>
                    <a:pt x="60" y="252"/>
                  </a:lnTo>
                  <a:lnTo>
                    <a:pt x="40" y="262"/>
                  </a:lnTo>
                  <a:lnTo>
                    <a:pt x="24" y="276"/>
                  </a:lnTo>
                  <a:lnTo>
                    <a:pt x="10" y="292"/>
                  </a:lnTo>
                  <a:lnTo>
                    <a:pt x="10" y="292"/>
                  </a:lnTo>
                  <a:lnTo>
                    <a:pt x="6" y="300"/>
                  </a:lnTo>
                  <a:lnTo>
                    <a:pt x="2" y="310"/>
                  </a:lnTo>
                  <a:lnTo>
                    <a:pt x="0" y="330"/>
                  </a:lnTo>
                  <a:lnTo>
                    <a:pt x="0" y="330"/>
                  </a:lnTo>
                  <a:lnTo>
                    <a:pt x="0" y="338"/>
                  </a:lnTo>
                  <a:lnTo>
                    <a:pt x="0" y="354"/>
                  </a:lnTo>
                  <a:lnTo>
                    <a:pt x="0" y="372"/>
                  </a:lnTo>
                  <a:lnTo>
                    <a:pt x="0" y="372"/>
                  </a:lnTo>
                  <a:lnTo>
                    <a:pt x="0" y="378"/>
                  </a:lnTo>
                  <a:lnTo>
                    <a:pt x="2" y="384"/>
                  </a:lnTo>
                  <a:lnTo>
                    <a:pt x="6" y="390"/>
                  </a:lnTo>
                  <a:lnTo>
                    <a:pt x="10" y="396"/>
                  </a:lnTo>
                  <a:lnTo>
                    <a:pt x="14" y="400"/>
                  </a:lnTo>
                  <a:lnTo>
                    <a:pt x="20" y="402"/>
                  </a:lnTo>
                  <a:lnTo>
                    <a:pt x="26" y="404"/>
                  </a:lnTo>
                  <a:lnTo>
                    <a:pt x="34" y="406"/>
                  </a:lnTo>
                  <a:lnTo>
                    <a:pt x="296" y="406"/>
                  </a:lnTo>
                  <a:lnTo>
                    <a:pt x="296" y="406"/>
                  </a:lnTo>
                  <a:lnTo>
                    <a:pt x="302" y="404"/>
                  </a:lnTo>
                  <a:lnTo>
                    <a:pt x="308" y="402"/>
                  </a:lnTo>
                  <a:lnTo>
                    <a:pt x="314" y="400"/>
                  </a:lnTo>
                  <a:lnTo>
                    <a:pt x="320" y="396"/>
                  </a:lnTo>
                  <a:lnTo>
                    <a:pt x="324" y="390"/>
                  </a:lnTo>
                  <a:lnTo>
                    <a:pt x="326" y="384"/>
                  </a:lnTo>
                  <a:lnTo>
                    <a:pt x="328" y="378"/>
                  </a:lnTo>
                  <a:lnTo>
                    <a:pt x="330" y="372"/>
                  </a:lnTo>
                  <a:lnTo>
                    <a:pt x="330" y="354"/>
                  </a:lnTo>
                  <a:lnTo>
                    <a:pt x="330" y="338"/>
                  </a:lnTo>
                  <a:lnTo>
                    <a:pt x="330" y="338"/>
                  </a:lnTo>
                  <a:lnTo>
                    <a:pt x="330" y="330"/>
                  </a:lnTo>
                  <a:lnTo>
                    <a:pt x="330" y="330"/>
                  </a:lnTo>
                  <a:lnTo>
                    <a:pt x="326" y="310"/>
                  </a:lnTo>
                  <a:lnTo>
                    <a:pt x="324" y="300"/>
                  </a:lnTo>
                  <a:lnTo>
                    <a:pt x="318" y="292"/>
                  </a:lnTo>
                  <a:lnTo>
                    <a:pt x="318" y="292"/>
                  </a:lnTo>
                  <a:close/>
                  <a:moveTo>
                    <a:pt x="76" y="88"/>
                  </a:moveTo>
                  <a:lnTo>
                    <a:pt x="76" y="88"/>
                  </a:lnTo>
                  <a:lnTo>
                    <a:pt x="78" y="108"/>
                  </a:lnTo>
                  <a:lnTo>
                    <a:pt x="82" y="128"/>
                  </a:lnTo>
                  <a:lnTo>
                    <a:pt x="88" y="148"/>
                  </a:lnTo>
                  <a:lnTo>
                    <a:pt x="98" y="168"/>
                  </a:lnTo>
                  <a:lnTo>
                    <a:pt x="110" y="186"/>
                  </a:lnTo>
                  <a:lnTo>
                    <a:pt x="118" y="192"/>
                  </a:lnTo>
                  <a:lnTo>
                    <a:pt x="126" y="198"/>
                  </a:lnTo>
                  <a:lnTo>
                    <a:pt x="134" y="204"/>
                  </a:lnTo>
                  <a:lnTo>
                    <a:pt x="144" y="208"/>
                  </a:lnTo>
                  <a:lnTo>
                    <a:pt x="154" y="210"/>
                  </a:lnTo>
                  <a:lnTo>
                    <a:pt x="164" y="210"/>
                  </a:lnTo>
                  <a:lnTo>
                    <a:pt x="164" y="210"/>
                  </a:lnTo>
                  <a:lnTo>
                    <a:pt x="174" y="210"/>
                  </a:lnTo>
                  <a:lnTo>
                    <a:pt x="184" y="208"/>
                  </a:lnTo>
                  <a:lnTo>
                    <a:pt x="194" y="204"/>
                  </a:lnTo>
                  <a:lnTo>
                    <a:pt x="202" y="198"/>
                  </a:lnTo>
                  <a:lnTo>
                    <a:pt x="210" y="192"/>
                  </a:lnTo>
                  <a:lnTo>
                    <a:pt x="218" y="186"/>
                  </a:lnTo>
                  <a:lnTo>
                    <a:pt x="230" y="168"/>
                  </a:lnTo>
                  <a:lnTo>
                    <a:pt x="240" y="148"/>
                  </a:lnTo>
                  <a:lnTo>
                    <a:pt x="248" y="128"/>
                  </a:lnTo>
                  <a:lnTo>
                    <a:pt x="252" y="108"/>
                  </a:lnTo>
                  <a:lnTo>
                    <a:pt x="254" y="88"/>
                  </a:lnTo>
                  <a:lnTo>
                    <a:pt x="254" y="88"/>
                  </a:lnTo>
                  <a:lnTo>
                    <a:pt x="252" y="70"/>
                  </a:lnTo>
                  <a:lnTo>
                    <a:pt x="246" y="54"/>
                  </a:lnTo>
                  <a:lnTo>
                    <a:pt x="238" y="38"/>
                  </a:lnTo>
                  <a:lnTo>
                    <a:pt x="228" y="26"/>
                  </a:lnTo>
                  <a:lnTo>
                    <a:pt x="214" y="14"/>
                  </a:lnTo>
                  <a:lnTo>
                    <a:pt x="200" y="6"/>
                  </a:lnTo>
                  <a:lnTo>
                    <a:pt x="182" y="0"/>
                  </a:lnTo>
                  <a:lnTo>
                    <a:pt x="164" y="0"/>
                  </a:lnTo>
                  <a:lnTo>
                    <a:pt x="164" y="0"/>
                  </a:lnTo>
                  <a:lnTo>
                    <a:pt x="146" y="0"/>
                  </a:lnTo>
                  <a:lnTo>
                    <a:pt x="130" y="6"/>
                  </a:lnTo>
                  <a:lnTo>
                    <a:pt x="114" y="14"/>
                  </a:lnTo>
                  <a:lnTo>
                    <a:pt x="102" y="26"/>
                  </a:lnTo>
                  <a:lnTo>
                    <a:pt x="90" y="38"/>
                  </a:lnTo>
                  <a:lnTo>
                    <a:pt x="82" y="54"/>
                  </a:lnTo>
                  <a:lnTo>
                    <a:pt x="78" y="70"/>
                  </a:lnTo>
                  <a:lnTo>
                    <a:pt x="76" y="88"/>
                  </a:lnTo>
                  <a:lnTo>
                    <a:pt x="76" y="8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u="sng"/>
            </a:p>
          </p:txBody>
        </p:sp>
      </p:grpSp>
      <p:sp>
        <p:nvSpPr>
          <p:cNvPr id="34" name="矩形 33"/>
          <p:cNvSpPr/>
          <p:nvPr/>
        </p:nvSpPr>
        <p:spPr>
          <a:xfrm>
            <a:off x="1138983" y="3268763"/>
            <a:ext cx="6976901" cy="134960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128905" indent="-128905" algn="just">
              <a:lnSpc>
                <a:spcPct val="130000"/>
              </a:lnSpc>
              <a:spcBef>
                <a:spcPts val="450"/>
              </a:spcBef>
              <a:buFont typeface="Arial" panose="020B0604020202020204" pitchFamily="34" charset="0"/>
              <a:buChar char="•"/>
            </a:pPr>
            <a:r>
              <a:rPr lang="zh-CN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当供给与需求同时同方向发生变动时，均衡价格（即企业提供给应聘者的薪资）的变动分为三种情况。这也是我对企业能给到应聘者的薪资预测思路</a:t>
            </a:r>
            <a:r>
              <a:rPr lang="zh-CN" altLang="en-US" sz="24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。</a:t>
            </a:r>
          </a:p>
        </p:txBody>
      </p:sp>
      <p:sp>
        <p:nvSpPr>
          <p:cNvPr id="3" name="任意多边形 2"/>
          <p:cNvSpPr/>
          <p:nvPr/>
        </p:nvSpPr>
        <p:spPr>
          <a:xfrm>
            <a:off x="2539456" y="1561356"/>
            <a:ext cx="1010653" cy="1191126"/>
          </a:xfrm>
          <a:custGeom>
            <a:avLst/>
            <a:gdLst>
              <a:gd name="connsiteX0" fmla="*/ 481264 w 1010653"/>
              <a:gd name="connsiteY0" fmla="*/ 0 h 1191126"/>
              <a:gd name="connsiteX1" fmla="*/ 0 w 1010653"/>
              <a:gd name="connsiteY1" fmla="*/ 288758 h 1191126"/>
              <a:gd name="connsiteX2" fmla="*/ 0 w 1010653"/>
              <a:gd name="connsiteY2" fmla="*/ 926432 h 1191126"/>
              <a:gd name="connsiteX3" fmla="*/ 517358 w 1010653"/>
              <a:gd name="connsiteY3" fmla="*/ 1191126 h 1191126"/>
              <a:gd name="connsiteX4" fmla="*/ 1010653 w 1010653"/>
              <a:gd name="connsiteY4" fmla="*/ 878305 h 1191126"/>
              <a:gd name="connsiteX5" fmla="*/ 1010653 w 1010653"/>
              <a:gd name="connsiteY5" fmla="*/ 276726 h 1191126"/>
              <a:gd name="connsiteX6" fmla="*/ 481264 w 1010653"/>
              <a:gd name="connsiteY6" fmla="*/ 0 h 1191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0653" h="1191126">
                <a:moveTo>
                  <a:pt x="481264" y="0"/>
                </a:moveTo>
                <a:lnTo>
                  <a:pt x="0" y="288758"/>
                </a:lnTo>
                <a:lnTo>
                  <a:pt x="0" y="926432"/>
                </a:lnTo>
                <a:lnTo>
                  <a:pt x="517358" y="1191126"/>
                </a:lnTo>
                <a:lnTo>
                  <a:pt x="1010653" y="878305"/>
                </a:lnTo>
                <a:lnTo>
                  <a:pt x="1010653" y="276726"/>
                </a:lnTo>
                <a:lnTo>
                  <a:pt x="481264" y="0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7308304" y="1506247"/>
            <a:ext cx="1118937" cy="1335506"/>
          </a:xfrm>
          <a:custGeom>
            <a:avLst/>
            <a:gdLst>
              <a:gd name="connsiteX0" fmla="*/ 517358 w 1118937"/>
              <a:gd name="connsiteY0" fmla="*/ 0 h 1335506"/>
              <a:gd name="connsiteX1" fmla="*/ 0 w 1118937"/>
              <a:gd name="connsiteY1" fmla="*/ 324853 h 1335506"/>
              <a:gd name="connsiteX2" fmla="*/ 0 w 1118937"/>
              <a:gd name="connsiteY2" fmla="*/ 1034716 h 1335506"/>
              <a:gd name="connsiteX3" fmla="*/ 613611 w 1118937"/>
              <a:gd name="connsiteY3" fmla="*/ 1335506 h 1335506"/>
              <a:gd name="connsiteX4" fmla="*/ 1118937 w 1118937"/>
              <a:gd name="connsiteY4" fmla="*/ 1010653 h 1335506"/>
              <a:gd name="connsiteX5" fmla="*/ 1118937 w 1118937"/>
              <a:gd name="connsiteY5" fmla="*/ 324853 h 1335506"/>
              <a:gd name="connsiteX6" fmla="*/ 517358 w 1118937"/>
              <a:gd name="connsiteY6" fmla="*/ 0 h 1335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18937" h="1335506">
                <a:moveTo>
                  <a:pt x="517358" y="0"/>
                </a:moveTo>
                <a:lnTo>
                  <a:pt x="0" y="324853"/>
                </a:lnTo>
                <a:lnTo>
                  <a:pt x="0" y="1034716"/>
                </a:lnTo>
                <a:lnTo>
                  <a:pt x="613611" y="1335506"/>
                </a:lnTo>
                <a:lnTo>
                  <a:pt x="1118937" y="1010653"/>
                </a:lnTo>
                <a:lnTo>
                  <a:pt x="1118937" y="324853"/>
                </a:lnTo>
                <a:lnTo>
                  <a:pt x="517358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7" name="矩形 76"/>
          <p:cNvSpPr/>
          <p:nvPr/>
        </p:nvSpPr>
        <p:spPr>
          <a:xfrm>
            <a:off x="249151" y="253412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四</a:t>
            </a:r>
          </a:p>
        </p:txBody>
      </p:sp>
      <p:sp>
        <p:nvSpPr>
          <p:cNvPr id="83" name="矩形 82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86"/>
          <p:cNvSpPr txBox="1"/>
          <p:nvPr/>
        </p:nvSpPr>
        <p:spPr>
          <a:xfrm>
            <a:off x="971600" y="229288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原理解析</a:t>
            </a:r>
          </a:p>
        </p:txBody>
      </p:sp>
      <p:sp>
        <p:nvSpPr>
          <p:cNvPr id="12" name="矩形 11"/>
          <p:cNvSpPr/>
          <p:nvPr/>
        </p:nvSpPr>
        <p:spPr>
          <a:xfrm>
            <a:off x="3597953" y="1923325"/>
            <a:ext cx="4778036" cy="339939"/>
          </a:xfrm>
          <a:prstGeom prst="rect">
            <a:avLst/>
          </a:prstGeom>
        </p:spPr>
        <p:txBody>
          <a:bodyPr wrap="square" lIns="68809" tIns="34404" rIns="68809" bIns="34404">
            <a:spAutoFit/>
          </a:bodyPr>
          <a:lstStyle/>
          <a:p>
            <a:pPr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zh-CN" sz="1600" b="1" kern="0" dirty="0">
                <a:solidFill>
                  <a:schemeClr val="accent2">
                    <a:lumMod val="75000"/>
                  </a:schemeClr>
                </a:solidFill>
                <a:latin typeface="+mn-ea"/>
              </a:rPr>
              <a:t>均衡价格（即企业提供给应聘者的薪资）将会增加</a:t>
            </a:r>
          </a:p>
        </p:txBody>
      </p:sp>
      <p:sp>
        <p:nvSpPr>
          <p:cNvPr id="13" name="矩形 12"/>
          <p:cNvSpPr/>
          <p:nvPr/>
        </p:nvSpPr>
        <p:spPr>
          <a:xfrm>
            <a:off x="3575889" y="1357041"/>
            <a:ext cx="3832281" cy="346479"/>
          </a:xfrm>
          <a:prstGeom prst="rect">
            <a:avLst/>
          </a:prstGeom>
        </p:spPr>
        <p:txBody>
          <a:bodyPr wrap="none" lIns="68809" tIns="34404" rIns="68809" bIns="34404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latin typeface="+mn-ea"/>
                <a:sym typeface="+mn-ea"/>
              </a:rPr>
              <a:t>如果应聘者数量少于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+mn-ea"/>
                <a:sym typeface="+mn-ea"/>
              </a:rPr>
              <a:t>企业的招聘岗位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575889" y="1657260"/>
            <a:ext cx="4506556" cy="0"/>
          </a:xfrm>
          <a:prstGeom prst="line">
            <a:avLst/>
          </a:prstGeom>
          <a:ln w="3175">
            <a:solidFill>
              <a:schemeClr val="accent4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3597850" y="2653185"/>
            <a:ext cx="3832281" cy="346479"/>
          </a:xfrm>
          <a:prstGeom prst="rect">
            <a:avLst/>
          </a:prstGeom>
        </p:spPr>
        <p:txBody>
          <a:bodyPr wrap="none" lIns="68809" tIns="34404" rIns="68809" bIns="34404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如果应聘者数量大于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企业的招聘岗位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3597851" y="2953404"/>
            <a:ext cx="4506556" cy="0"/>
          </a:xfrm>
          <a:prstGeom prst="line">
            <a:avLst/>
          </a:prstGeom>
          <a:ln w="3175">
            <a:solidFill>
              <a:schemeClr val="accent4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3575889" y="3984740"/>
            <a:ext cx="3832281" cy="346479"/>
          </a:xfrm>
          <a:prstGeom prst="rect">
            <a:avLst/>
          </a:prstGeom>
        </p:spPr>
        <p:txBody>
          <a:bodyPr wrap="none" lIns="68809" tIns="34404" rIns="68809" bIns="34404">
            <a:spAutoFit/>
          </a:bodyPr>
          <a:lstStyle/>
          <a:p>
            <a:pPr algn="l"/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如果应聘者数量等于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企业的招聘岗位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3575889" y="4284960"/>
            <a:ext cx="4506556" cy="0"/>
          </a:xfrm>
          <a:prstGeom prst="line">
            <a:avLst/>
          </a:prstGeom>
          <a:ln w="3175">
            <a:solidFill>
              <a:schemeClr val="accent4">
                <a:lumMod val="75000"/>
              </a:schemeClr>
            </a:solidFill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1340235" y="1395460"/>
            <a:ext cx="81435" cy="3618402"/>
          </a:xfrm>
          <a:prstGeom prst="rect">
            <a:avLst/>
          </a:prstGeom>
          <a:pattFill prst="narVert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 w="28575">
            <a:noFill/>
            <a:round/>
          </a:ln>
          <a:effectLst/>
        </p:spPr>
        <p:txBody>
          <a:bodyPr wrap="none" lIns="68809" tIns="34404" rIns="68809" bIns="34404" anchor="ctr"/>
          <a:lstStyle/>
          <a:p>
            <a:pPr algn="ctr"/>
            <a:endParaRPr lang="zh-CN" altLang="en-US" sz="1800" ker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9552" y="1129308"/>
            <a:ext cx="596096" cy="3947465"/>
          </a:xfrm>
          <a:prstGeom prst="rect">
            <a:avLst/>
          </a:prstGeom>
          <a:noFill/>
        </p:spPr>
        <p:txBody>
          <a:bodyPr wrap="square" lIns="68809" tIns="34404" rIns="68809" bIns="34404" rtlCol="0">
            <a:spAutoFit/>
          </a:bodyPr>
          <a:lstStyle/>
          <a:p>
            <a:r>
              <a:rPr lang="zh-CN" altLang="en-US" sz="2100" b="1" dirty="0" smtClean="0">
                <a:solidFill>
                  <a:schemeClr val="accent2">
                    <a:lumMod val="75000"/>
                  </a:schemeClr>
                </a:solidFill>
                <a:latin typeface="+mn-ea"/>
                <a:sym typeface="+mn-ea"/>
              </a:rPr>
              <a:t>应聘者的</a:t>
            </a:r>
            <a:r>
              <a:rPr lang="zh-CN" altLang="en-US" sz="2100" b="1" dirty="0">
                <a:solidFill>
                  <a:schemeClr val="accent2">
                    <a:lumMod val="75000"/>
                  </a:schemeClr>
                </a:solidFill>
                <a:latin typeface="+mn-ea"/>
                <a:sym typeface="+mn-ea"/>
              </a:rPr>
              <a:t>供给及企业的需求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775" y="1395730"/>
            <a:ext cx="1693545" cy="12725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895" y="2844800"/>
            <a:ext cx="1623060" cy="97536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597953" y="3150780"/>
            <a:ext cx="4778036" cy="339939"/>
          </a:xfrm>
          <a:prstGeom prst="rect">
            <a:avLst/>
          </a:prstGeom>
        </p:spPr>
        <p:txBody>
          <a:bodyPr wrap="square" lIns="68809" tIns="34404" rIns="68809" bIns="34404">
            <a:spAutoFit/>
          </a:bodyPr>
          <a:lstStyle/>
          <a:p>
            <a:pPr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zh-CN" sz="1600" b="1" kern="0" dirty="0">
                <a:solidFill>
                  <a:schemeClr val="accent2">
                    <a:lumMod val="75000"/>
                  </a:schemeClr>
                </a:solidFill>
                <a:latin typeface="+mn-ea"/>
              </a:rPr>
              <a:t>均衡价格（即企业提供给应聘者的薪资）将会降低</a:t>
            </a:r>
          </a:p>
        </p:txBody>
      </p:sp>
      <p:sp>
        <p:nvSpPr>
          <p:cNvPr id="8" name="矩形 7"/>
          <p:cNvSpPr/>
          <p:nvPr/>
        </p:nvSpPr>
        <p:spPr>
          <a:xfrm>
            <a:off x="3681138" y="4507053"/>
            <a:ext cx="5067326" cy="364945"/>
          </a:xfrm>
          <a:prstGeom prst="rect">
            <a:avLst/>
          </a:prstGeom>
        </p:spPr>
        <p:txBody>
          <a:bodyPr wrap="square" lIns="68809" tIns="34404" rIns="68809" bIns="34404">
            <a:spAutoFit/>
          </a:bodyPr>
          <a:lstStyle/>
          <a:p>
            <a:pPr fontAlgn="base" latinLnBrk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CN" altLang="zh-CN" sz="1600" b="1" kern="0" dirty="0">
                <a:solidFill>
                  <a:schemeClr val="accent2">
                    <a:lumMod val="75000"/>
                  </a:schemeClr>
                </a:solidFill>
                <a:latin typeface="+mn-ea"/>
              </a:rPr>
              <a:t>均衡价格（即企业提供给应聘者的薪资）将保持不变</a:t>
            </a:r>
          </a:p>
        </p:txBody>
      </p:sp>
      <p:pic>
        <p:nvPicPr>
          <p:cNvPr id="9" name="图片 8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063" y="3984603"/>
            <a:ext cx="1694120" cy="104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6" grpId="0"/>
      <p:bldP spid="20" grpId="0"/>
      <p:bldP spid="22" grpId="0" animBg="1"/>
      <p:bldP spid="23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7" name="矩形 76"/>
          <p:cNvSpPr/>
          <p:nvPr/>
        </p:nvSpPr>
        <p:spPr>
          <a:xfrm>
            <a:off x="183979" y="219151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五</a:t>
            </a:r>
          </a:p>
        </p:txBody>
      </p:sp>
      <p:sp>
        <p:nvSpPr>
          <p:cNvPr id="83" name="矩形 82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86"/>
          <p:cNvSpPr txBox="1"/>
          <p:nvPr/>
        </p:nvSpPr>
        <p:spPr>
          <a:xfrm>
            <a:off x="899592" y="134922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ctr"/>
            <a:r>
              <a:rPr lang="zh-CN" altLang="en-US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模型分析</a:t>
            </a:r>
            <a:endParaRPr lang="zh-CN" altLang="en-US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030" y="786437"/>
            <a:ext cx="6374338" cy="39849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7" name="矩形 76"/>
          <p:cNvSpPr/>
          <p:nvPr/>
        </p:nvSpPr>
        <p:spPr>
          <a:xfrm>
            <a:off x="176838" y="184256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六</a:t>
            </a:r>
          </a:p>
        </p:txBody>
      </p:sp>
      <p:sp>
        <p:nvSpPr>
          <p:cNvPr id="83" name="矩形 82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86"/>
          <p:cNvSpPr txBox="1"/>
          <p:nvPr/>
        </p:nvSpPr>
        <p:spPr>
          <a:xfrm>
            <a:off x="784262" y="121196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结论</a:t>
            </a:r>
          </a:p>
        </p:txBody>
      </p:sp>
      <p:sp>
        <p:nvSpPr>
          <p:cNvPr id="10" name="任意多边形 9"/>
          <p:cNvSpPr/>
          <p:nvPr/>
        </p:nvSpPr>
        <p:spPr>
          <a:xfrm>
            <a:off x="6199565" y="1654526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0502" tIns="265301" rIns="240503" bIns="265301" numCol="1" spcCol="956" anchor="ctr" anchorCtr="0">
            <a:noAutofit/>
          </a:bodyPr>
          <a:lstStyle/>
          <a:p>
            <a:pPr algn="ctr" defTabSz="8693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应聘者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5047054" y="1654526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959" tIns="190759" rIns="165960" bIns="190758" numCol="1" spcCol="956" anchor="ctr" anchorCtr="0">
            <a:noAutofit/>
          </a:bodyPr>
          <a:lstStyle/>
          <a:p>
            <a:pPr algn="ctr" defTabSz="12039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2" name="任意多边形 11"/>
          <p:cNvSpPr/>
          <p:nvPr/>
        </p:nvSpPr>
        <p:spPr>
          <a:xfrm>
            <a:off x="5621101" y="2690104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0502" tIns="265301" rIns="240503" bIns="265301" numCol="1" spcCol="956" anchor="ctr" anchorCtr="0">
            <a:noAutofit/>
          </a:bodyPr>
          <a:lstStyle/>
          <a:p>
            <a:pPr algn="ctr" defTabSz="8693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薪资</a:t>
            </a:r>
          </a:p>
        </p:txBody>
      </p:sp>
      <p:sp>
        <p:nvSpPr>
          <p:cNvPr id="13" name="任意多边形 12"/>
          <p:cNvSpPr/>
          <p:nvPr/>
        </p:nvSpPr>
        <p:spPr>
          <a:xfrm>
            <a:off x="6773613" y="2690104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959" tIns="190759" rIns="165960" bIns="190758" numCol="1" spcCol="956" anchor="ctr" anchorCtr="0">
            <a:noAutofit/>
          </a:bodyPr>
          <a:lstStyle/>
          <a:p>
            <a:pPr algn="ctr" defTabSz="12039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4" name="任意多边形 13"/>
          <p:cNvSpPr/>
          <p:nvPr/>
        </p:nvSpPr>
        <p:spPr>
          <a:xfrm>
            <a:off x="6199565" y="3725682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0502" tIns="265301" rIns="240503" bIns="265301" numCol="1" spcCol="956" anchor="ctr" anchorCtr="0">
            <a:noAutofit/>
          </a:bodyPr>
          <a:lstStyle/>
          <a:p>
            <a:pPr algn="ctr" defTabSz="8693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5047054" y="3725682"/>
            <a:ext cx="1067140" cy="1220050"/>
          </a:xfrm>
          <a:custGeom>
            <a:avLst/>
            <a:gdLst>
              <a:gd name="connsiteX0" fmla="*/ 0 w 1626732"/>
              <a:gd name="connsiteY0" fmla="*/ 707629 h 1415257"/>
              <a:gd name="connsiteX1" fmla="*/ 353814 w 1626732"/>
              <a:gd name="connsiteY1" fmla="*/ 0 h 1415257"/>
              <a:gd name="connsiteX2" fmla="*/ 1272918 w 1626732"/>
              <a:gd name="connsiteY2" fmla="*/ 0 h 1415257"/>
              <a:gd name="connsiteX3" fmla="*/ 1626732 w 1626732"/>
              <a:gd name="connsiteY3" fmla="*/ 707629 h 1415257"/>
              <a:gd name="connsiteX4" fmla="*/ 1272918 w 1626732"/>
              <a:gd name="connsiteY4" fmla="*/ 1415257 h 1415257"/>
              <a:gd name="connsiteX5" fmla="*/ 353814 w 1626732"/>
              <a:gd name="connsiteY5" fmla="*/ 1415257 h 1415257"/>
              <a:gd name="connsiteX6" fmla="*/ 0 w 1626732"/>
              <a:gd name="connsiteY6" fmla="*/ 707629 h 1415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26732" h="1415257">
                <a:moveTo>
                  <a:pt x="813365" y="0"/>
                </a:moveTo>
                <a:lnTo>
                  <a:pt x="1626731" y="307818"/>
                </a:lnTo>
                <a:lnTo>
                  <a:pt x="1626731" y="1107439"/>
                </a:lnTo>
                <a:lnTo>
                  <a:pt x="813365" y="1415257"/>
                </a:lnTo>
                <a:lnTo>
                  <a:pt x="1" y="1107439"/>
                </a:lnTo>
                <a:lnTo>
                  <a:pt x="1" y="307818"/>
                </a:lnTo>
                <a:lnTo>
                  <a:pt x="813365" y="0"/>
                </a:lnTo>
                <a:close/>
              </a:path>
            </a:pathLst>
          </a:cu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3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65959" tIns="190759" rIns="165960" bIns="190758" numCol="1" spcCol="956" anchor="ctr" anchorCtr="0">
            <a:noAutofit/>
          </a:bodyPr>
          <a:lstStyle/>
          <a:p>
            <a:pPr algn="ctr" defTabSz="120396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6" name="六边形 15"/>
          <p:cNvSpPr/>
          <p:nvPr/>
        </p:nvSpPr>
        <p:spPr>
          <a:xfrm>
            <a:off x="701161" y="2030988"/>
            <a:ext cx="2834243" cy="2430270"/>
          </a:xfrm>
          <a:prstGeom prst="hexagon">
            <a:avLst/>
          </a:prstGeom>
          <a:pattFill prst="narHorz">
            <a:fgClr>
              <a:schemeClr val="accent2">
                <a:lumMod val="75000"/>
              </a:schemeClr>
            </a:fgClr>
            <a:bgClr>
              <a:schemeClr val="bg1"/>
            </a:bgClr>
          </a:pattFill>
          <a:ln w="28575">
            <a:noFill/>
            <a:round/>
          </a:ln>
          <a:effectLst/>
        </p:spPr>
        <p:txBody>
          <a:bodyPr wrap="none" lIns="68809" tIns="34404" rIns="68809" bIns="34404" anchor="ctr"/>
          <a:lstStyle/>
          <a:p>
            <a:pPr algn="ctr"/>
            <a:endParaRPr lang="zh-CN" altLang="en-US" sz="1800" ker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六边形 16"/>
          <p:cNvSpPr/>
          <p:nvPr/>
        </p:nvSpPr>
        <p:spPr>
          <a:xfrm>
            <a:off x="483978" y="2030988"/>
            <a:ext cx="2834243" cy="2430270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809" tIns="34404" rIns="68809" bIns="34404" rtlCol="0" anchor="ctr"/>
          <a:lstStyle/>
          <a:p>
            <a:pPr algn="ctr"/>
            <a:endParaRPr lang="zh-CN" altLang="en-US"/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black">
          <a:xfrm>
            <a:off x="1053465" y="2892425"/>
            <a:ext cx="2150745" cy="683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809" tIns="34404" rIns="68809" bIns="34404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r"/>
            <a:r>
              <a:rPr lang="en-US" altLang="zh-CN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CONCLUSION </a:t>
            </a:r>
            <a:endParaRPr lang="en-US" altLang="zh-CN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r"/>
            <a:endParaRPr lang="en-US" altLang="zh-CN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83978" y="846382"/>
            <a:ext cx="7934294" cy="764670"/>
          </a:xfrm>
          <a:prstGeom prst="rect">
            <a:avLst/>
          </a:prstGeom>
        </p:spPr>
        <p:txBody>
          <a:bodyPr wrap="square" lIns="68809" tIns="34404" rIns="68809" bIns="34404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      综上所述</a:t>
            </a:r>
            <a:r>
              <a:rPr lang="zh-CN" altLang="en-US" sz="16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：通过运用供求原理，对企业能给到应聘者薪资的预测分析</a:t>
            </a:r>
            <a:r>
              <a:rPr lang="zh-CN" altLang="en-US" sz="16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，我们可以</a:t>
            </a:r>
            <a:r>
              <a:rPr lang="zh-CN" altLang="en-US" sz="16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感受到市场的复杂性，</a:t>
            </a:r>
            <a:r>
              <a:rPr lang="zh-CN" altLang="en-US" sz="16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未来职场薪资</a:t>
            </a:r>
            <a:r>
              <a:rPr lang="zh-CN" altLang="en-US" sz="16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将如何变化</a:t>
            </a:r>
            <a:r>
              <a:rPr lang="zh-CN" altLang="en-US" sz="16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，让我们</a:t>
            </a:r>
            <a:r>
              <a:rPr lang="zh-CN" altLang="en-US" sz="16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拭目以待。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2810243" y="-1"/>
            <a:ext cx="6333757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0" y="-1"/>
            <a:ext cx="524323" cy="511519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7" name="矩形 76"/>
          <p:cNvSpPr/>
          <p:nvPr/>
        </p:nvSpPr>
        <p:spPr>
          <a:xfrm>
            <a:off x="87063" y="335869"/>
            <a:ext cx="524323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六</a:t>
            </a:r>
          </a:p>
        </p:txBody>
      </p:sp>
      <p:sp>
        <p:nvSpPr>
          <p:cNvPr id="83" name="矩形 82"/>
          <p:cNvSpPr/>
          <p:nvPr/>
        </p:nvSpPr>
        <p:spPr>
          <a:xfrm>
            <a:off x="2810243" y="-9626"/>
            <a:ext cx="6333757" cy="396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0" y="5521796"/>
            <a:ext cx="9144000" cy="18000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0" y="5631512"/>
            <a:ext cx="9144000" cy="720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文本框 86"/>
          <p:cNvSpPr txBox="1"/>
          <p:nvPr/>
        </p:nvSpPr>
        <p:spPr>
          <a:xfrm>
            <a:off x="950943" y="255758"/>
            <a:ext cx="1768903" cy="564459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ea"/>
              </a:rPr>
              <a:t>我的思考</a:t>
            </a: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524510" y="2716530"/>
            <a:ext cx="2566670" cy="2483485"/>
          </a:xfrm>
          <a:prstGeom prst="roundRect">
            <a:avLst>
              <a:gd name="adj" fmla="val 894"/>
            </a:avLst>
          </a:pr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4706"/>
                  <a:invGamma/>
                </a:srgbClr>
              </a:gs>
            </a:gsLst>
            <a:lin ang="5400000" scaled="1"/>
          </a:gradFill>
          <a:ln w="6350" algn="ctr">
            <a:solidFill>
              <a:srgbClr val="808080"/>
            </a:solidFill>
            <a:round/>
          </a:ln>
          <a:effectLst/>
        </p:spPr>
        <p:txBody>
          <a:bodyPr wrap="none" anchor="ctr"/>
          <a:lstStyle/>
          <a:p>
            <a:pPr marL="92075" algn="ctr">
              <a:spcBef>
                <a:spcPct val="20000"/>
              </a:spcBef>
              <a:buClr>
                <a:srgbClr val="E1B40C"/>
              </a:buClr>
              <a:buFont typeface="Wingdings" panose="05000000000000000000" pitchFamily="2" charset="2"/>
              <a:buNone/>
              <a:defRPr/>
            </a:pPr>
            <a:endParaRPr lang="zh-CN" altLang="zh-CN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auto">
          <a:xfrm>
            <a:off x="3312795" y="2716530"/>
            <a:ext cx="2515235" cy="2483485"/>
          </a:xfrm>
          <a:prstGeom prst="roundRect">
            <a:avLst>
              <a:gd name="adj" fmla="val 894"/>
            </a:avLst>
          </a:pr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4706"/>
                  <a:invGamma/>
                </a:srgbClr>
              </a:gs>
            </a:gsLst>
            <a:lin ang="5400000" scaled="1"/>
          </a:gradFill>
          <a:ln w="6350" algn="ctr">
            <a:solidFill>
              <a:srgbClr val="808080"/>
            </a:solidFill>
            <a:rou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E1B40C"/>
              </a:buClr>
              <a:buFont typeface="Wingdings" panose="05000000000000000000" pitchFamily="2" charset="2"/>
              <a:buNone/>
              <a:defRPr/>
            </a:pPr>
            <a:endParaRPr lang="zh-CN" altLang="zh-CN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6049645" y="2716530"/>
            <a:ext cx="2993390" cy="2483485"/>
          </a:xfrm>
          <a:prstGeom prst="roundRect">
            <a:avLst>
              <a:gd name="adj" fmla="val 894"/>
            </a:avLst>
          </a:pr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4706"/>
                  <a:invGamma/>
                </a:srgbClr>
              </a:gs>
            </a:gsLst>
            <a:lin ang="5400000" scaled="1"/>
          </a:gradFill>
          <a:ln w="6350" algn="ctr">
            <a:solidFill>
              <a:srgbClr val="808080"/>
            </a:solidFill>
            <a:round/>
          </a:ln>
          <a:effectLst/>
        </p:spPr>
        <p:txBody>
          <a:bodyPr wrap="none" anchor="ctr"/>
          <a:lstStyle/>
          <a:p>
            <a:pPr marL="92075" algn="ctr">
              <a:spcBef>
                <a:spcPct val="20000"/>
              </a:spcBef>
              <a:buClr>
                <a:srgbClr val="E1B40C"/>
              </a:buClr>
              <a:buFont typeface="Wingdings" panose="05000000000000000000" pitchFamily="2" charset="2"/>
              <a:buNone/>
              <a:defRPr/>
            </a:pPr>
            <a:endParaRPr lang="zh-CN" altLang="zh-CN" sz="20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610433" y="4081611"/>
            <a:ext cx="2409825" cy="975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      因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生活成本的不断提高，个人职业素养及能力的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提高，应聘者最终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所期望的薪资也在不断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提高。</a:t>
            </a:r>
            <a:endParaRPr lang="zh-CN" altLang="en-US" sz="12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321248" y="3273574"/>
            <a:ext cx="894080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accent2">
                    <a:lumMod val="75000"/>
                  </a:schemeClr>
                </a:solidFill>
                <a:latin typeface="+mn-ea"/>
              </a:rPr>
              <a:t>企业角度</a:t>
            </a:r>
          </a:p>
        </p:txBody>
      </p:sp>
      <p:sp>
        <p:nvSpPr>
          <p:cNvPr id="15" name="Rectangle 11"/>
          <p:cNvSpPr>
            <a:spLocks noChangeArrowheads="1"/>
          </p:cNvSpPr>
          <p:nvPr/>
        </p:nvSpPr>
        <p:spPr bwMode="auto">
          <a:xfrm>
            <a:off x="3322836" y="4081611"/>
            <a:ext cx="2409825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      2020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年因新冠疫情的影响，企业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的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盈利大幅缩水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导致众多企业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裁员减薪。在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这种背景下，企业招聘</a:t>
            </a:r>
            <a:r>
              <a:rPr lang="zh-CN" altLang="en-US" sz="12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新员工的</a:t>
            </a:r>
            <a:r>
              <a:rPr lang="zh-CN" altLang="en-US" sz="12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薪资较之以前，肯定也会随之降低。</a:t>
            </a:r>
            <a:endParaRPr lang="zh-CN" altLang="en-US" sz="12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6086673" y="3273574"/>
            <a:ext cx="902811" cy="3077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1400" b="1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市场</a:t>
            </a:r>
            <a:r>
              <a:rPr lang="zh-CN" altLang="en-US" sz="1400" b="1">
                <a:solidFill>
                  <a:schemeClr val="accent2">
                    <a:lumMod val="75000"/>
                  </a:schemeClr>
                </a:solidFill>
                <a:latin typeface="+mn-ea"/>
              </a:rPr>
              <a:t>角度</a:t>
            </a:r>
            <a:endParaRPr lang="zh-CN" altLang="en-US" sz="1400" b="1" dirty="0">
              <a:solidFill>
                <a:schemeClr val="accent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050280" y="3781425"/>
            <a:ext cx="2992755" cy="151426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       公司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说“不好招人” 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，求职者说“不好找工作”，其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原因是没有找准自己的位置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。</a:t>
            </a:r>
            <a:r>
              <a:rPr lang="en-US" altLang="zh-CN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2020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疫情过后的就业市场是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买方市场，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供大于求。企业每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发布一个招聘岗位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，就能收到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几十封应聘者简历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。若想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解决根本问题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，应聘者就要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适当降低自己的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薪资预期，</a:t>
            </a:r>
            <a:r>
              <a:rPr lang="zh-CN" altLang="en-US" sz="11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否则</a:t>
            </a:r>
            <a:r>
              <a:rPr lang="zh-CN" altLang="en-US" sz="1100" b="1" dirty="0" smtClean="0">
                <a:solidFill>
                  <a:schemeClr val="accent1">
                    <a:lumMod val="50000"/>
                  </a:schemeClr>
                </a:solidFill>
                <a:latin typeface="+mn-ea"/>
              </a:rPr>
              <a:t>将会导致更长久的失业。</a:t>
            </a:r>
            <a:endParaRPr lang="zh-CN" altLang="en-US" sz="11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611386" y="3273574"/>
            <a:ext cx="1071880" cy="3067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accent2">
                    <a:lumMod val="75000"/>
                  </a:schemeClr>
                </a:solidFill>
                <a:latin typeface="+mn-ea"/>
              </a:rPr>
              <a:t>应聘者角度</a:t>
            </a:r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1908373" y="2883049"/>
            <a:ext cx="1004888" cy="1004887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algn="ctr">
            <a:solidFill>
              <a:srgbClr val="808080"/>
            </a:solidFill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zh-CN" altLang="en-US" b="0"/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4634111" y="2881461"/>
            <a:ext cx="987425" cy="987425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algn="ctr">
            <a:noFill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zh-CN" altLang="en-US" b="0"/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7921506" y="2793831"/>
            <a:ext cx="987425" cy="987425"/>
          </a:xfrm>
          <a:prstGeom prst="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algn="ctr">
            <a:noFill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zh-CN" altLang="en-US" b="0"/>
          </a:p>
        </p:txBody>
      </p:sp>
      <p:grpSp>
        <p:nvGrpSpPr>
          <p:cNvPr id="22" name="Group 19"/>
          <p:cNvGrpSpPr/>
          <p:nvPr/>
        </p:nvGrpSpPr>
        <p:grpSpPr bwMode="auto">
          <a:xfrm>
            <a:off x="2279531" y="2108984"/>
            <a:ext cx="5545137" cy="608012"/>
            <a:chOff x="666" y="1599"/>
            <a:chExt cx="3398" cy="383"/>
          </a:xfrm>
        </p:grpSpPr>
        <p:cxnSp>
          <p:nvCxnSpPr>
            <p:cNvPr id="23" name="AutoShape 20"/>
            <p:cNvCxnSpPr>
              <a:cxnSpLocks noChangeShapeType="1"/>
            </p:cNvCxnSpPr>
            <p:nvPr/>
          </p:nvCxnSpPr>
          <p:spPr bwMode="auto">
            <a:xfrm rot="5400000">
              <a:off x="688" y="1577"/>
              <a:ext cx="383" cy="427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</p:spPr>
        </p:cxnSp>
        <p:cxnSp>
          <p:nvCxnSpPr>
            <p:cNvPr id="24" name="AutoShape 21"/>
            <p:cNvCxnSpPr>
              <a:cxnSpLocks noChangeShapeType="1"/>
            </p:cNvCxnSpPr>
            <p:nvPr/>
          </p:nvCxnSpPr>
          <p:spPr bwMode="auto">
            <a:xfrm rot="16200000" flipH="1">
              <a:off x="1535" y="1157"/>
              <a:ext cx="383" cy="1267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</p:spPr>
        </p:cxnSp>
        <p:cxnSp>
          <p:nvCxnSpPr>
            <p:cNvPr id="25" name="AutoShape 22"/>
            <p:cNvCxnSpPr>
              <a:cxnSpLocks noChangeShapeType="1"/>
            </p:cNvCxnSpPr>
            <p:nvPr/>
          </p:nvCxnSpPr>
          <p:spPr bwMode="auto">
            <a:xfrm rot="16200000" flipH="1">
              <a:off x="2387" y="305"/>
              <a:ext cx="383" cy="2971"/>
            </a:xfrm>
            <a:prstGeom prst="bentConnector3">
              <a:avLst>
                <a:gd name="adj1" fmla="val 49606"/>
              </a:avLst>
            </a:prstGeom>
            <a:noFill/>
            <a:ln w="19050">
              <a:solidFill>
                <a:srgbClr val="808080"/>
              </a:solidFill>
              <a:miter lim="800000"/>
              <a:tailEnd type="triangle" w="med" len="med"/>
            </a:ln>
          </p:spPr>
        </p:cxnSp>
      </p:grpSp>
      <p:grpSp>
        <p:nvGrpSpPr>
          <p:cNvPr id="2" name="组合 1"/>
          <p:cNvGrpSpPr/>
          <p:nvPr/>
        </p:nvGrpSpPr>
        <p:grpSpPr>
          <a:xfrm>
            <a:off x="2456902" y="1346349"/>
            <a:ext cx="5976937" cy="692150"/>
            <a:chOff x="2456902" y="1346349"/>
            <a:chExt cx="5976937" cy="692150"/>
          </a:xfrm>
        </p:grpSpPr>
        <p:sp>
          <p:nvSpPr>
            <p:cNvPr id="26" name="AutoShape 23"/>
            <p:cNvSpPr>
              <a:spLocks noChangeArrowheads="1"/>
            </p:cNvSpPr>
            <p:nvPr/>
          </p:nvSpPr>
          <p:spPr bwMode="auto">
            <a:xfrm>
              <a:off x="2456902" y="1346349"/>
              <a:ext cx="5976937" cy="692150"/>
            </a:xfrm>
            <a:prstGeom prst="roundRect">
              <a:avLst>
                <a:gd name="adj" fmla="val 10250"/>
              </a:avLst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CN" altLang="en-US" b="0"/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700536" y="1417786"/>
              <a:ext cx="5616575" cy="568325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anchor="ctr"/>
            <a:lstStyle/>
            <a:p>
              <a:pPr algn="ctr"/>
              <a:r>
                <a:rPr lang="zh-CN" altLang="en-US" sz="2000" b="1" dirty="0" smtClean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应聘者的</a:t>
              </a:r>
              <a:r>
                <a:rPr lang="zh-CN" altLang="en-US" sz="2000" b="1" dirty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供给及企业的需求</a:t>
              </a:r>
            </a:p>
          </p:txBody>
        </p:sp>
      </p:grpSp>
      <p:sp>
        <p:nvSpPr>
          <p:cNvPr id="27" name="AutoShape 24"/>
          <p:cNvSpPr>
            <a:spLocks noChangeArrowheads="1"/>
          </p:cNvSpPr>
          <p:nvPr/>
        </p:nvSpPr>
        <p:spPr bwMode="auto">
          <a:xfrm>
            <a:off x="755848" y="1273324"/>
            <a:ext cx="1930400" cy="836612"/>
          </a:xfrm>
          <a:prstGeom prst="roundRect">
            <a:avLst>
              <a:gd name="adj" fmla="val 12144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zh-CN" altLang="zh-CN" sz="28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供求关系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bldLvl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0" y="4700701"/>
            <a:ext cx="9144000" cy="60372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460159" y="3243428"/>
            <a:ext cx="1743689" cy="1743689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0" y="389936"/>
            <a:ext cx="9144000" cy="1171420"/>
          </a:xfrm>
          <a:prstGeom prst="rect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-9624"/>
            <a:ext cx="9144000" cy="115575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 flipH="1" flipV="1">
            <a:off x="0" y="5021272"/>
            <a:ext cx="9144000" cy="693727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25811" y="121196"/>
            <a:ext cx="1593861" cy="1593861"/>
          </a:xfrm>
          <a:prstGeom prst="ellipse">
            <a:avLst/>
          </a:prstGeom>
          <a:pattFill prst="narHorz">
            <a:fgClr>
              <a:schemeClr val="accent3">
                <a:lumMod val="75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8040" y="1402099"/>
            <a:ext cx="2405727" cy="2405727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627739" y="2075551"/>
            <a:ext cx="3221803" cy="995348"/>
          </a:xfrm>
          <a:prstGeom prst="rect">
            <a:avLst/>
          </a:prstGeom>
          <a:noFill/>
        </p:spPr>
        <p:txBody>
          <a:bodyPr wrap="none" lIns="71322" tIns="35661" rIns="71322" bIns="35661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6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pitchFamily="34" charset="-122"/>
              </a:rPr>
              <a:t>感谢聆听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8718748" y="1229203"/>
            <a:ext cx="363420" cy="318789"/>
            <a:chOff x="4625150" y="6808104"/>
            <a:chExt cx="540316" cy="426565"/>
          </a:xfrm>
          <a:solidFill>
            <a:schemeClr val="bg1"/>
          </a:solidFill>
        </p:grpSpPr>
        <p:sp>
          <p:nvSpPr>
            <p:cNvPr id="50" name="Freeform 127"/>
            <p:cNvSpPr/>
            <p:nvPr/>
          </p:nvSpPr>
          <p:spPr bwMode="auto">
            <a:xfrm>
              <a:off x="4625150" y="6808104"/>
              <a:ext cx="540316" cy="352040"/>
            </a:xfrm>
            <a:custGeom>
              <a:avLst/>
              <a:gdLst>
                <a:gd name="T0" fmla="*/ 34 w 233"/>
                <a:gd name="T1" fmla="*/ 77 h 152"/>
                <a:gd name="T2" fmla="*/ 117 w 233"/>
                <a:gd name="T3" fmla="*/ 126 h 152"/>
                <a:gd name="T4" fmla="*/ 214 w 233"/>
                <a:gd name="T5" fmla="*/ 67 h 152"/>
                <a:gd name="T6" fmla="*/ 214 w 233"/>
                <a:gd name="T7" fmla="*/ 67 h 152"/>
                <a:gd name="T8" fmla="*/ 233 w 233"/>
                <a:gd name="T9" fmla="*/ 56 h 152"/>
                <a:gd name="T10" fmla="*/ 116 w 233"/>
                <a:gd name="T11" fmla="*/ 0 h 152"/>
                <a:gd name="T12" fmla="*/ 0 w 233"/>
                <a:gd name="T13" fmla="*/ 56 h 152"/>
                <a:gd name="T14" fmla="*/ 16 w 233"/>
                <a:gd name="T15" fmla="*/ 66 h 152"/>
                <a:gd name="T16" fmla="*/ 16 w 233"/>
                <a:gd name="T17" fmla="*/ 152 h 152"/>
                <a:gd name="T18" fmla="*/ 24 w 233"/>
                <a:gd name="T19" fmla="*/ 152 h 152"/>
                <a:gd name="T20" fmla="*/ 24 w 233"/>
                <a:gd name="T21" fmla="*/ 71 h 152"/>
                <a:gd name="T22" fmla="*/ 34 w 233"/>
                <a:gd name="T23" fmla="*/ 77 h 152"/>
                <a:gd name="T24" fmla="*/ 34 w 233"/>
                <a:gd name="T25" fmla="*/ 7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" h="152">
                  <a:moveTo>
                    <a:pt x="34" y="77"/>
                  </a:moveTo>
                  <a:cubicBezTo>
                    <a:pt x="117" y="126"/>
                    <a:pt x="117" y="126"/>
                    <a:pt x="117" y="126"/>
                  </a:cubicBezTo>
                  <a:cubicBezTo>
                    <a:pt x="214" y="67"/>
                    <a:pt x="214" y="67"/>
                    <a:pt x="214" y="67"/>
                  </a:cubicBezTo>
                  <a:cubicBezTo>
                    <a:pt x="214" y="67"/>
                    <a:pt x="214" y="67"/>
                    <a:pt x="214" y="67"/>
                  </a:cubicBezTo>
                  <a:cubicBezTo>
                    <a:pt x="233" y="56"/>
                    <a:pt x="233" y="56"/>
                    <a:pt x="233" y="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152"/>
                    <a:pt x="16" y="152"/>
                    <a:pt x="16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4" y="71"/>
                    <a:pt x="24" y="71"/>
                    <a:pt x="24" y="71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4" y="77"/>
                    <a:pt x="34" y="77"/>
                    <a:pt x="3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EBDDC3">
                    <a:lumMod val="75000"/>
                  </a:srgbClr>
                </a:solidFill>
              </a:endParaRPr>
            </a:p>
          </p:txBody>
        </p:sp>
        <p:sp>
          <p:nvSpPr>
            <p:cNvPr id="51" name="Freeform 128"/>
            <p:cNvSpPr/>
            <p:nvPr/>
          </p:nvSpPr>
          <p:spPr bwMode="auto">
            <a:xfrm>
              <a:off x="4736940" y="7025799"/>
              <a:ext cx="314776" cy="208870"/>
            </a:xfrm>
            <a:custGeom>
              <a:avLst/>
              <a:gdLst>
                <a:gd name="T0" fmla="*/ 305 w 321"/>
                <a:gd name="T1" fmla="*/ 12 h 213"/>
                <a:gd name="T2" fmla="*/ 163 w 321"/>
                <a:gd name="T3" fmla="*/ 97 h 213"/>
                <a:gd name="T4" fmla="*/ 21 w 321"/>
                <a:gd name="T5" fmla="*/ 12 h 213"/>
                <a:gd name="T6" fmla="*/ 21 w 321"/>
                <a:gd name="T7" fmla="*/ 12 h 213"/>
                <a:gd name="T8" fmla="*/ 19 w 321"/>
                <a:gd name="T9" fmla="*/ 12 h 213"/>
                <a:gd name="T10" fmla="*/ 0 w 321"/>
                <a:gd name="T11" fmla="*/ 0 h 213"/>
                <a:gd name="T12" fmla="*/ 0 w 321"/>
                <a:gd name="T13" fmla="*/ 213 h 213"/>
                <a:gd name="T14" fmla="*/ 321 w 321"/>
                <a:gd name="T15" fmla="*/ 213 h 213"/>
                <a:gd name="T16" fmla="*/ 321 w 321"/>
                <a:gd name="T17" fmla="*/ 3 h 213"/>
                <a:gd name="T18" fmla="*/ 305 w 321"/>
                <a:gd name="T19" fmla="*/ 1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1" h="213">
                  <a:moveTo>
                    <a:pt x="305" y="12"/>
                  </a:moveTo>
                  <a:lnTo>
                    <a:pt x="163" y="97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9" y="12"/>
                  </a:lnTo>
                  <a:lnTo>
                    <a:pt x="0" y="0"/>
                  </a:lnTo>
                  <a:lnTo>
                    <a:pt x="0" y="213"/>
                  </a:lnTo>
                  <a:lnTo>
                    <a:pt x="321" y="213"/>
                  </a:lnTo>
                  <a:lnTo>
                    <a:pt x="321" y="3"/>
                  </a:lnTo>
                  <a:lnTo>
                    <a:pt x="30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AD1C21"/>
                </a:solidFill>
              </a:endParaRPr>
            </a:p>
          </p:txBody>
        </p:sp>
      </p:grpSp>
      <p:sp>
        <p:nvSpPr>
          <p:cNvPr id="52" name="文本框 43"/>
          <p:cNvSpPr txBox="1"/>
          <p:nvPr/>
        </p:nvSpPr>
        <p:spPr>
          <a:xfrm>
            <a:off x="2915816" y="2909755"/>
            <a:ext cx="5477466" cy="379793"/>
          </a:xfrm>
          <a:prstGeom prst="rect">
            <a:avLst/>
          </a:prstGeom>
          <a:noFill/>
        </p:spPr>
        <p:txBody>
          <a:bodyPr wrap="square" lIns="71320" tIns="35660" rIns="71320" bIns="35660" rtlCol="0">
            <a:spAutoFit/>
          </a:bodyPr>
          <a:lstStyle/>
          <a:p>
            <a:pPr algn="r"/>
            <a:r>
              <a:rPr lang="en-US" altLang="zh-CN" sz="2000" b="1" spc="468" dirty="0">
                <a:solidFill>
                  <a:prstClr val="white">
                    <a:lumMod val="50000"/>
                    <a:alpha val="78000"/>
                  </a:prstClr>
                </a:solidFill>
                <a:latin typeface="Calibri" panose="020F0502020204030204" pitchFamily="34" charset="0"/>
                <a:cs typeface="Segoe UI Semilight" panose="020B0402040204020203" pitchFamily="34" charset="0"/>
              </a:rPr>
              <a:t>The Graduation Thesis Defense</a:t>
            </a:r>
            <a:endParaRPr lang="zh-CN" altLang="en-US" sz="2000" b="1" spc="468" dirty="0">
              <a:solidFill>
                <a:prstClr val="white">
                  <a:lumMod val="50000"/>
                  <a:alpha val="78000"/>
                </a:prstClr>
              </a:solidFill>
              <a:latin typeface="Calibri" panose="020F0502020204030204" pitchFamily="34" charset="0"/>
              <a:cs typeface="Segoe UI Semilight" panose="020B0402040204020203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0" y="3307714"/>
            <a:ext cx="1171346" cy="1171346"/>
          </a:xfrm>
          <a:prstGeom prst="ellipse">
            <a:avLst/>
          </a:prstGeom>
          <a:pattFill prst="narHorz">
            <a:fgClr>
              <a:schemeClr val="accent2">
                <a:lumMod val="50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695230" y="2074650"/>
            <a:ext cx="1171346" cy="1171346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6440795" y="3607214"/>
            <a:ext cx="1743689" cy="1743689"/>
          </a:xfrm>
          <a:prstGeom prst="ellipse">
            <a:avLst/>
          </a:prstGeom>
          <a:pattFill prst="narHorz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 w="381000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133075" y="3442300"/>
            <a:ext cx="1171346" cy="1171346"/>
          </a:xfrm>
          <a:prstGeom prst="ellipse">
            <a:avLst/>
          </a:prstGeom>
          <a:pattFill prst="narHorz">
            <a:fgClr>
              <a:schemeClr val="accent1">
                <a:lumMod val="75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8110691" y="4711029"/>
            <a:ext cx="639874" cy="639874"/>
          </a:xfrm>
          <a:prstGeom prst="ellipse">
            <a:avLst/>
          </a:prstGeom>
          <a:pattFill prst="narHorz">
            <a:fgClr>
              <a:schemeClr val="accent5">
                <a:lumMod val="75000"/>
              </a:schemeClr>
            </a:fgClr>
            <a:bgClr>
              <a:schemeClr val="bg1"/>
            </a:bgClr>
          </a:pattFill>
          <a:ln w="511175" cmpd="tri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60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11" grpId="0" animBg="1"/>
      <p:bldP spid="53" grpId="0" animBg="1"/>
      <p:bldP spid="6" grpId="0" animBg="1"/>
      <p:bldP spid="7" grpId="0" animBg="1"/>
      <p:bldP spid="8" grpId="0" animBg="1"/>
      <p:bldP spid="10" grpId="0" animBg="1"/>
      <p:bldP spid="48" grpId="0"/>
      <p:bldP spid="52" grpId="0"/>
      <p:bldP spid="9" grpId="0" animBg="1"/>
      <p:bldP spid="54" grpId="0" animBg="1"/>
      <p:bldP spid="55" grpId="0" animBg="1"/>
      <p:bldP spid="56" grpId="0" animBg="1"/>
      <p:bldP spid="57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中性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中性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</TotalTime>
  <Words>541</Words>
  <Application>Microsoft Office PowerPoint</Application>
  <PresentationFormat>全屏显示(16:10)</PresentationFormat>
  <Paragraphs>62</Paragraphs>
  <Slides>10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>www.tukuppt.com</dc:creator>
  <cp:keywords>tukuppt</cp:keywords>
  <cp:lastModifiedBy>XuZhao</cp:lastModifiedBy>
  <cp:revision>29</cp:revision>
  <dcterms:created xsi:type="dcterms:W3CDTF">2020-11-30T05:20:00Z</dcterms:created>
  <dcterms:modified xsi:type="dcterms:W3CDTF">2020-12-10T14:59:09Z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