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7" r:id="rId3"/>
    <p:sldId id="269" r:id="rId4"/>
    <p:sldId id="270" r:id="rId5"/>
    <p:sldId id="272" r:id="rId6"/>
    <p:sldId id="273" r:id="rId7"/>
    <p:sldId id="274" r:id="rId8"/>
    <p:sldId id="275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C96"/>
    <a:srgbClr val="256F80"/>
    <a:srgbClr val="FFECC6"/>
    <a:srgbClr val="D52C23"/>
    <a:srgbClr val="F8E0B6"/>
    <a:srgbClr val="F1D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85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-2028" y="-72"/>
      </p:cViewPr>
      <p:guideLst>
        <p:guide orient="horz" pos="2183"/>
        <p:guide pos="3863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7F2B2-C81D-4948-9EDF-568F71B89931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8009E-218E-4EEF-9489-D323FC6996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870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8009E-218E-4EEF-9489-D323FC6996E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381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99C05A8-2E32-4C24-8A1A-04D3D9F181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F8EF6CA8-0529-4D94-9622-9EA0245D62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BD7469B-889F-4044-9244-CD2B83034C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53B46E1-240C-4826-BC5B-3CE90EDB3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ADF0142-D141-49C5-A417-9CE0CF375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3205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4417647-EE01-4446-BAA7-833363016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3967774-3BFF-4173-85AD-F5D71D71D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CF45905-7969-4354-B836-039BCCD923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49DE830-376F-464B-8C1A-03C3FEC18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07B1709-A091-4C28-92EA-3F85970B7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392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D25CDAB-FBF4-4EAA-AED5-C55BF4AA0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D1BC463C-1E4B-4638-8D9F-1014DB1678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F0D89D7-40FE-44DC-8987-0B504750B3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7DA1EF6-B5CF-464D-A03F-0F2478095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1800FE7-B7DC-4A99-9393-69D23F98E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023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9A39BF0-F827-4E8B-B940-8CD1D838D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FD950AE-DA1E-45E6-A961-1378C4A9D2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AD6AE50-0373-4548-944F-89B4139EE1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BB5B669-DFA6-434B-B6E3-A2F65BD017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75156D82-A0AB-4408-8C0E-CB3BB36AB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0946DD33-4D4E-4739-BD37-A76AD2084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310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1694DD7-6B64-4CC4-90C8-B68D52523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236E106-475A-4450-96A0-5E8B5739B3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56AB2DC-8364-4DE7-866D-2C57480C87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2E424009-2AF8-47DD-A800-AFE78B5CA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7A231C06-AC02-4766-8271-F3BCED0A15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D4AEE86-A472-4C63-BC70-C409FC7C5B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779019E6-ECB0-465C-A2EA-F18F6B563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7DAACB4C-AB3E-460F-819F-82DD5A242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976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3CE663C-AE46-4725-B5E2-0221E63BA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87023481-BEF4-4554-A102-3B857BDE57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305D77A6-0E1C-44B7-BD49-5C8BF2E57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508377DA-194B-48CB-B68E-D2E1F5AF2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208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F9192988-23BA-44B4-9D88-5DCCC2F387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5BE1A062-4D86-4AE2-A237-80470F739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3E5E99BB-AF39-44FB-A1D2-3F3574219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969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CD35C9D-F050-4DB0-92E2-BE4CDCD00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79804DD-5BEC-4531-ABD9-444F0D2A8E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FA0439DE-2E79-4984-832C-B87FA3BCCB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7042D77-71C2-416B-8817-95772A42B3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098FCDE-B30C-4940-A5E7-D41C59BA2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F8613B7-9E0C-47C5-9B57-4B36E8DAF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093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4D39CFB-9CC6-443C-8BE0-7F8765C8D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5BBE96B-7D74-48BC-9F49-C5D35792B5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7C54B76-C4B1-4B6F-BFE9-AFA93371FC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473BD73-FDAA-4757-86E6-ACD965E5B1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89CB0BD-D9F8-486B-AD85-9DFBA9E9A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F26534DC-8ADB-4580-BB5E-AE2C3EB8F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862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EFD1AC1-E1E1-46A1-9F0C-F8F253A69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4E2E949D-A517-4578-9DAB-F9E04A3B3E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C6C901F-E2D5-410B-8142-341A28BAFE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D3BA70A-6611-466E-94BA-5548B6C97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00B061A-70D3-4D29-903F-6234358BE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750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A20C473B-421E-44DD-A73A-C876C89A59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A250054B-CBBC-4659-980B-C7626B377F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4663CF6-C057-44A3-98A4-1561EE4A0A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0BAEC-A70E-436E-92C6-3ECF094493EF}" type="datetimeFigureOut">
              <a:rPr lang="zh-CN" altLang="en-US" smtClean="0"/>
              <a:t>2020/12/9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24F5477-95A3-430A-8B02-E2E613B5D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A1E2F62-26C8-4FDF-8DC7-CFCC4C8B6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5BC63-D829-4A71-B2F4-3CC30B2DF0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520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6C55134-02BE-4271-808D-A6E6A53E985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C3C658DB-1D11-41F2-8179-045C0F26E732}"/>
              </a:ext>
            </a:extLst>
          </p:cNvPr>
          <p:cNvSpPr/>
          <p:nvPr userDrawn="1"/>
        </p:nvSpPr>
        <p:spPr>
          <a:xfrm>
            <a:off x="472440" y="388621"/>
            <a:ext cx="11247120" cy="59235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三极准柔宋" panose="00000500000000000000" pitchFamily="2" charset="-122"/>
              <a:ea typeface="三极准柔宋" panose="000005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ABF1559-947C-48AC-8A1B-1049D7F560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81940" y="4413474"/>
            <a:ext cx="1910060" cy="244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48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8ECA868A-A643-4BF4-9926-D154CA275F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  <p:cxnSp>
        <p:nvCxnSpPr>
          <p:cNvPr id="30" name="Straight Connector 5">
            <a:extLst>
              <a:ext uri="{FF2B5EF4-FFF2-40B4-BE49-F238E27FC236}">
                <a16:creationId xmlns="" xmlns:a16="http://schemas.microsoft.com/office/drawing/2014/main" id="{2EF285DD-8A97-4EAA-949A-28C077346B7F}"/>
              </a:ext>
            </a:extLst>
          </p:cNvPr>
          <p:cNvCxnSpPr>
            <a:cxnSpLocks/>
          </p:cNvCxnSpPr>
          <p:nvPr/>
        </p:nvCxnSpPr>
        <p:spPr>
          <a:xfrm>
            <a:off x="11680554" y="0"/>
            <a:ext cx="0" cy="6858000"/>
          </a:xfrm>
          <a:prstGeom prst="line">
            <a:avLst/>
          </a:prstGeom>
          <a:ln w="50800">
            <a:solidFill>
              <a:srgbClr val="256F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1">
            <a:extLst>
              <a:ext uri="{FF2B5EF4-FFF2-40B4-BE49-F238E27FC236}">
                <a16:creationId xmlns="" xmlns:a16="http://schemas.microsoft.com/office/drawing/2014/main" id="{9C9A192F-5AB0-48ED-BCE5-F1DC64C656F4}"/>
              </a:ext>
            </a:extLst>
          </p:cNvPr>
          <p:cNvSpPr/>
          <p:nvPr/>
        </p:nvSpPr>
        <p:spPr>
          <a:xfrm>
            <a:off x="11498076" y="2857574"/>
            <a:ext cx="364955" cy="1142851"/>
          </a:xfrm>
          <a:prstGeom prst="rect">
            <a:avLst/>
          </a:prstGeom>
          <a:solidFill>
            <a:srgbClr val="256F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三极准柔宋" panose="00000500000000000000" pitchFamily="2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6A5BA28B-6531-4362-86FF-BEADDB2E4217}"/>
              </a:ext>
            </a:extLst>
          </p:cNvPr>
          <p:cNvSpPr txBox="1"/>
          <p:nvPr/>
        </p:nvSpPr>
        <p:spPr>
          <a:xfrm>
            <a:off x="6280830" y="79513"/>
            <a:ext cx="5056405" cy="3046988"/>
          </a:xfrm>
          <a:prstGeom prst="rect">
            <a:avLst/>
          </a:prstGeom>
          <a:solidFill>
            <a:srgbClr val="FAFC96"/>
          </a:solidFill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800" dirty="0">
                <a:solidFill>
                  <a:srgbClr val="256F8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     </a:t>
            </a:r>
            <a:endParaRPr lang="en-US" altLang="zh-CN" sz="4800" dirty="0" smtClean="0">
              <a:solidFill>
                <a:srgbClr val="256F8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algn="dist"/>
            <a:r>
              <a:rPr lang="zh-CN" altLang="zh-CN" sz="4800" dirty="0">
                <a:solidFill>
                  <a:srgbClr val="256F8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从关闭分公司</a:t>
            </a:r>
            <a:endParaRPr lang="en-US" altLang="zh-CN" sz="4800" dirty="0">
              <a:solidFill>
                <a:srgbClr val="256F8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algn="dist"/>
            <a:r>
              <a:rPr lang="en-US" altLang="zh-CN" sz="4800" dirty="0">
                <a:solidFill>
                  <a:srgbClr val="256F8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   </a:t>
            </a:r>
            <a:r>
              <a:rPr lang="zh-CN" altLang="zh-CN" sz="4800" dirty="0">
                <a:solidFill>
                  <a:srgbClr val="256F8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看</a:t>
            </a:r>
            <a:r>
              <a:rPr lang="zh-CN" altLang="en-US" sz="48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“</a:t>
            </a:r>
            <a:r>
              <a:rPr lang="zh-CN" altLang="zh-CN" sz="48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沉没成本</a:t>
            </a:r>
            <a:r>
              <a:rPr lang="zh-CN" altLang="en-US" sz="48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”</a:t>
            </a:r>
            <a:endParaRPr lang="en-US" altLang="zh-CN" sz="4800" dirty="0"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algn="dist"/>
            <a:endParaRPr lang="en-US" altLang="zh-CN" sz="4800" dirty="0">
              <a:solidFill>
                <a:srgbClr val="256F8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E4A7A24B-BE79-44E4-8FD2-8EC250634D93}"/>
              </a:ext>
            </a:extLst>
          </p:cNvPr>
          <p:cNvGrpSpPr/>
          <p:nvPr/>
        </p:nvGrpSpPr>
        <p:grpSpPr>
          <a:xfrm flipH="1">
            <a:off x="5909479" y="4353636"/>
            <a:ext cx="4203512" cy="1665027"/>
            <a:chOff x="10605" y="1800"/>
            <a:chExt cx="7500" cy="6945"/>
          </a:xfrm>
        </p:grpSpPr>
        <p:cxnSp>
          <p:nvCxnSpPr>
            <p:cNvPr id="50" name="直接连接符 49">
              <a:extLst>
                <a:ext uri="{FF2B5EF4-FFF2-40B4-BE49-F238E27FC236}">
                  <a16:creationId xmlns="" xmlns:a16="http://schemas.microsoft.com/office/drawing/2014/main" id="{6E55F3DE-0A89-48F7-B972-41191F0FECEA}"/>
                </a:ext>
              </a:extLst>
            </p:cNvPr>
            <p:cNvCxnSpPr/>
            <p:nvPr/>
          </p:nvCxnSpPr>
          <p:spPr>
            <a:xfrm>
              <a:off x="10605" y="1800"/>
              <a:ext cx="0" cy="1680"/>
            </a:xfrm>
            <a:prstGeom prst="line">
              <a:avLst/>
            </a:prstGeom>
            <a:ln w="12700">
              <a:solidFill>
                <a:srgbClr val="256F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EC23C937-79DA-4A4C-8C14-E602BFF1AEFE}"/>
                </a:ext>
              </a:extLst>
            </p:cNvPr>
            <p:cNvCxnSpPr/>
            <p:nvPr/>
          </p:nvCxnSpPr>
          <p:spPr>
            <a:xfrm>
              <a:off x="10605" y="1800"/>
              <a:ext cx="7500" cy="0"/>
            </a:xfrm>
            <a:prstGeom prst="line">
              <a:avLst/>
            </a:prstGeom>
            <a:ln w="12700">
              <a:solidFill>
                <a:srgbClr val="256F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>
              <a:extLst>
                <a:ext uri="{FF2B5EF4-FFF2-40B4-BE49-F238E27FC236}">
                  <a16:creationId xmlns="" xmlns:a16="http://schemas.microsoft.com/office/drawing/2014/main" id="{1A61F0BB-0F58-4D28-9D59-2A2D9B997733}"/>
                </a:ext>
              </a:extLst>
            </p:cNvPr>
            <p:cNvCxnSpPr/>
            <p:nvPr/>
          </p:nvCxnSpPr>
          <p:spPr>
            <a:xfrm>
              <a:off x="18105" y="1800"/>
              <a:ext cx="0" cy="6945"/>
            </a:xfrm>
            <a:prstGeom prst="line">
              <a:avLst/>
            </a:prstGeom>
            <a:ln w="12700">
              <a:solidFill>
                <a:srgbClr val="256F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>
              <a:extLst>
                <a:ext uri="{FF2B5EF4-FFF2-40B4-BE49-F238E27FC236}">
                  <a16:creationId xmlns="" xmlns:a16="http://schemas.microsoft.com/office/drawing/2014/main" id="{EAA87B09-BE61-43BC-9793-955112C8D16F}"/>
                </a:ext>
              </a:extLst>
            </p:cNvPr>
            <p:cNvCxnSpPr/>
            <p:nvPr/>
          </p:nvCxnSpPr>
          <p:spPr>
            <a:xfrm>
              <a:off x="10605" y="8745"/>
              <a:ext cx="7500" cy="0"/>
            </a:xfrm>
            <a:prstGeom prst="line">
              <a:avLst/>
            </a:prstGeom>
            <a:ln w="12700">
              <a:solidFill>
                <a:srgbClr val="256F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>
              <a:extLst>
                <a:ext uri="{FF2B5EF4-FFF2-40B4-BE49-F238E27FC236}">
                  <a16:creationId xmlns="" xmlns:a16="http://schemas.microsoft.com/office/drawing/2014/main" id="{73D82303-BD18-4CB7-BB1F-C925A59CAF4F}"/>
                </a:ext>
              </a:extLst>
            </p:cNvPr>
            <p:cNvCxnSpPr/>
            <p:nvPr/>
          </p:nvCxnSpPr>
          <p:spPr>
            <a:xfrm>
              <a:off x="10605" y="7065"/>
              <a:ext cx="0" cy="1680"/>
            </a:xfrm>
            <a:prstGeom prst="line">
              <a:avLst/>
            </a:prstGeom>
            <a:ln w="12700">
              <a:solidFill>
                <a:srgbClr val="256F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B55289A9-8ECC-4C69-ADCC-A6D0BC28C166}"/>
              </a:ext>
            </a:extLst>
          </p:cNvPr>
          <p:cNvSpPr txBox="1"/>
          <p:nvPr/>
        </p:nvSpPr>
        <p:spPr>
          <a:xfrm>
            <a:off x="6036365" y="4870175"/>
            <a:ext cx="4525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微课题制作</a:t>
            </a:r>
            <a:r>
              <a:rPr lang="en-US" altLang="zh-CN" sz="2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altLang="zh-CN" sz="20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2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工商</a:t>
            </a:r>
            <a:r>
              <a:rPr lang="en-US" altLang="zh-CN" sz="2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景卫国</a:t>
            </a:r>
            <a:r>
              <a:rPr lang="en-US" altLang="zh-CN" sz="2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2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2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   </a:t>
            </a:r>
            <a:r>
              <a:rPr lang="zh-CN" altLang="en-US" sz="20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陈  军</a:t>
            </a:r>
            <a:endParaRPr lang="en-US" altLang="zh-CN" sz="20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3b9e72479ad9a21392f53f48c5d8d20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18574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760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9" grpId="0" animBg="1"/>
      <p:bldP spid="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-文本框 5">
            <a:extLst>
              <a:ext uri="{FF2B5EF4-FFF2-40B4-BE49-F238E27FC236}">
                <a16:creationId xmlns="" xmlns:a16="http://schemas.microsoft.com/office/drawing/2014/main" id="{736EF00A-206A-4E72-BF43-6C4D6E1D613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924308" y="639471"/>
            <a:ext cx="2282916" cy="707886"/>
          </a:xfrm>
          <a:prstGeom prst="rect">
            <a:avLst/>
          </a:prstGeom>
          <a:solidFill>
            <a:srgbClr val="FAFC96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zh-CN" sz="4000" b="1" dirty="0">
                <a:solidFill>
                  <a:srgbClr val="256F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现象阐述</a:t>
            </a:r>
            <a:endParaRPr lang="zh-CN" altLang="en-US" sz="4000" b="1" dirty="0">
              <a:solidFill>
                <a:srgbClr val="256F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24308" y="2027583"/>
            <a:ext cx="5916898" cy="3079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0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2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r>
              <a:rPr lang="zh-CN" altLang="zh-CN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初，</a:t>
            </a:r>
            <a:r>
              <a:rPr lang="zh-CN" altLang="zh-CN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新冠病毒</a:t>
            </a:r>
            <a:r>
              <a:rPr lang="zh-CN" altLang="en-US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在世界范围内爆发。我国为防止疫情扩散，采取了非必要企业强制停产停工的措施</a:t>
            </a:r>
            <a:r>
              <a:rPr lang="zh-CN" altLang="en-US" sz="22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。我公司业务</a:t>
            </a:r>
            <a:r>
              <a:rPr lang="zh-CN" altLang="zh-CN" sz="22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线下依托</a:t>
            </a:r>
            <a:r>
              <a:rPr lang="zh-CN" altLang="zh-CN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性比较强，</a:t>
            </a:r>
            <a:r>
              <a:rPr lang="zh-CN" altLang="zh-CN" sz="22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</a:t>
            </a:r>
            <a:r>
              <a:rPr lang="zh-CN" altLang="en-US" sz="22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的停滞</a:t>
            </a:r>
            <a:r>
              <a:rPr lang="zh-CN" altLang="en-US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2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导致</a:t>
            </a:r>
            <a:r>
              <a:rPr lang="zh-CN" altLang="en-US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  <a:r>
              <a:rPr lang="zh-CN" altLang="en-US" sz="22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经营无法维继；</a:t>
            </a:r>
            <a:r>
              <a:rPr lang="zh-CN" altLang="zh-CN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随着疫情持续时间的延长，公司资金</a:t>
            </a:r>
            <a:r>
              <a:rPr lang="zh-CN" altLang="zh-CN" sz="22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链开始</a:t>
            </a:r>
            <a:r>
              <a:rPr lang="zh-CN" altLang="zh-CN" sz="22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出现问题。</a:t>
            </a:r>
            <a:endParaRPr lang="en-US" altLang="zh-CN" sz="2200" b="1" kern="1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C661363F-0185-4143-A16D-8790728E396F}"/>
              </a:ext>
            </a:extLst>
          </p:cNvPr>
          <p:cNvSpPr txBox="1"/>
          <p:nvPr/>
        </p:nvSpPr>
        <p:spPr>
          <a:xfrm>
            <a:off x="1070552" y="4717491"/>
            <a:ext cx="36200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rgbClr val="1F4E79"/>
                </a:solidFill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endParaRPr lang="zh-CN" altLang="en-US" sz="20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320" y="395786"/>
            <a:ext cx="4630276" cy="590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247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-文本框 5">
            <a:extLst>
              <a:ext uri="{FF2B5EF4-FFF2-40B4-BE49-F238E27FC236}">
                <a16:creationId xmlns="" xmlns:a16="http://schemas.microsoft.com/office/drawing/2014/main" id="{736EF00A-206A-4E72-BF43-6C4D6E1D613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083237" y="805220"/>
            <a:ext cx="2547067" cy="707886"/>
          </a:xfrm>
          <a:prstGeom prst="rect">
            <a:avLst/>
          </a:prstGeom>
          <a:solidFill>
            <a:srgbClr val="FAFC96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zh-CN" sz="4000" b="1" dirty="0">
                <a:solidFill>
                  <a:srgbClr val="256F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</a:t>
            </a:r>
            <a:r>
              <a:rPr lang="zh-CN" altLang="zh-CN" sz="4000" b="1" dirty="0" smtClean="0">
                <a:solidFill>
                  <a:srgbClr val="256F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引出</a:t>
            </a:r>
            <a:endParaRPr lang="zh-CN" altLang="en-US" sz="4000" b="1" dirty="0">
              <a:solidFill>
                <a:srgbClr val="256F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78436" y="2345635"/>
            <a:ext cx="6351233" cy="2018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56870" algn="just">
              <a:lnSpc>
                <a:spcPts val="3500"/>
              </a:lnSpc>
            </a:pPr>
            <a:r>
              <a:rPr lang="zh-CN" altLang="zh-CN" sz="2400" b="1" dirty="0">
                <a:solidFill>
                  <a:srgbClr val="C00000"/>
                </a:solidFill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此时公司面临艰难抉择</a:t>
            </a:r>
            <a:r>
              <a:rPr lang="en-US" altLang="zh-CN" sz="2400" b="1" dirty="0">
                <a:solidFill>
                  <a:srgbClr val="C00000"/>
                </a:solidFill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——</a:t>
            </a:r>
            <a:endParaRPr lang="zh-CN" altLang="zh-CN" sz="24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>
              <a:lnSpc>
                <a:spcPct val="200000"/>
              </a:lnSpc>
            </a:pPr>
            <a:r>
              <a:rPr lang="zh-CN" altLang="en-US" sz="24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关闭部分分公司，收缩业务</a:t>
            </a:r>
            <a:r>
              <a:rPr lang="zh-CN" altLang="en-US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、轻装前行？</a:t>
            </a:r>
          </a:p>
          <a:p>
            <a:pPr lvl="0">
              <a:lnSpc>
                <a:spcPct val="200000"/>
              </a:lnSpc>
            </a:pPr>
            <a:r>
              <a:rPr lang="zh-CN" altLang="zh-CN" sz="24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还是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不关闭分公司，收紧支出</a:t>
            </a:r>
            <a:r>
              <a:rPr lang="zh-CN" altLang="en-US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、共渡</a:t>
            </a:r>
            <a:r>
              <a:rPr lang="zh-CN" altLang="zh-CN" sz="24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难关？</a:t>
            </a:r>
            <a:endParaRPr lang="zh-CN" altLang="zh-CN" sz="2400" b="1" kern="1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02" y="412475"/>
            <a:ext cx="4478388" cy="586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890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-文本框 10">
            <a:extLst>
              <a:ext uri="{FF2B5EF4-FFF2-40B4-BE49-F238E27FC236}">
                <a16:creationId xmlns="" xmlns:a16="http://schemas.microsoft.com/office/drawing/2014/main" id="{4239D9E4-0DDC-4A09-A9F2-66DEB420CCD5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153262" y="619490"/>
            <a:ext cx="5704738" cy="707886"/>
          </a:xfrm>
          <a:prstGeom prst="rect">
            <a:avLst/>
          </a:prstGeom>
          <a:solidFill>
            <a:srgbClr val="FAFC9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dist"/>
            <a:r>
              <a:rPr lang="zh-CN" altLang="zh-CN" sz="4000" b="1" dirty="0" smtClean="0">
                <a:solidFill>
                  <a:srgbClr val="256F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原理应用</a:t>
            </a:r>
            <a:r>
              <a:rPr lang="en-US" altLang="zh-CN" sz="4000" b="1" dirty="0">
                <a:solidFill>
                  <a:srgbClr val="256F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zh-CN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沉没</a:t>
            </a:r>
            <a:r>
              <a:rPr lang="zh-CN" altLang="zh-CN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成本</a:t>
            </a:r>
            <a:endParaRPr lang="zh-CN" altLang="en-US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53262" y="2616961"/>
            <a:ext cx="6096000" cy="1689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沉没成本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是指那些已经发生且无法收回的支出，如</a:t>
            </a:r>
            <a:r>
              <a:rPr lang="zh-CN" altLang="en-US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已经付出的金钱、时间、精力等都属于沉没成本。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165" y="341194"/>
            <a:ext cx="4408088" cy="597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601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-文本框 5">
            <a:extLst>
              <a:ext uri="{FF2B5EF4-FFF2-40B4-BE49-F238E27FC236}">
                <a16:creationId xmlns="" xmlns:a16="http://schemas.microsoft.com/office/drawing/2014/main" id="{736EF00A-206A-4E72-BF43-6C4D6E1D613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419465" y="580919"/>
            <a:ext cx="2333669" cy="707886"/>
          </a:xfrm>
          <a:prstGeom prst="rect">
            <a:avLst/>
          </a:prstGeom>
          <a:solidFill>
            <a:srgbClr val="FAFC96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zh-CN" sz="4000" b="1" dirty="0" smtClean="0">
                <a:solidFill>
                  <a:srgbClr val="256F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原理解析</a:t>
            </a:r>
            <a:endParaRPr lang="zh-CN" altLang="en-US" sz="4000" b="1" dirty="0">
              <a:solidFill>
                <a:srgbClr val="256F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41779" y="1479535"/>
            <a:ext cx="6096000" cy="201593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lnSpc>
                <a:spcPts val="3000"/>
              </a:lnSpc>
              <a:spcAft>
                <a:spcPts val="0"/>
              </a:spcAft>
              <a:buBlip>
                <a:blip r:embed="rId3"/>
              </a:buBlip>
            </a:pP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租赁办公场地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的支出、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招聘员工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而付出的薪酬，以及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为了拓展市场而花费的营销费用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等等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，这些都属于已经支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的成本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，即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经济学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中的“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沉没成本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。</a:t>
            </a:r>
            <a:r>
              <a:rPr lang="zh-CN" altLang="en-US" b="1" kern="100" dirty="0">
                <a:solidFill>
                  <a:srgbClr val="5B9BD5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沉没成本</a:t>
            </a:r>
            <a:r>
              <a:rPr lang="zh-CN" altLang="en-US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sz="2000" b="1" dirty="0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一种历史成本，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是决策非相关成本，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决策时无需考虑。</a:t>
            </a:r>
            <a:endParaRPr lang="zh-CN" altLang="zh-CN" sz="1200" b="1" kern="100" dirty="0">
              <a:solidFill>
                <a:schemeClr val="accent5">
                  <a:lumMod val="50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1779" y="3737680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lnSpc>
                <a:spcPts val="3000"/>
              </a:lnSpc>
              <a:spcAft>
                <a:spcPts val="0"/>
              </a:spcAft>
              <a:buBlip>
                <a:blip r:embed="rId3"/>
              </a:buBlip>
            </a:pP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因为疫情影响，整个市场经济</a:t>
            </a:r>
            <a:r>
              <a:rPr lang="zh-CN" altLang="zh-CN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不景气</a:t>
            </a:r>
            <a:r>
              <a:rPr lang="zh-CN" altLang="en-US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zh-CN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现在</a:t>
            </a:r>
            <a:r>
              <a:rPr lang="zh-CN" altLang="en-US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的后续融资计划已经停止，公司的资金只够维持现状</a:t>
            </a:r>
            <a:r>
              <a:rPr lang="en-US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个月左右，如果采用不关闭分公司的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办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法，整个公司将在</a:t>
            </a:r>
            <a:r>
              <a:rPr lang="en-US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个月</a:t>
            </a:r>
            <a:r>
              <a:rPr lang="zh-CN" altLang="zh-CN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后</a:t>
            </a:r>
            <a:r>
              <a:rPr lang="zh-CN" altLang="en-US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陷入</a:t>
            </a:r>
            <a:r>
              <a:rPr lang="zh-CN" altLang="zh-CN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资金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链断裂</a:t>
            </a:r>
            <a:r>
              <a:rPr lang="zh-CN" altLang="en-US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、公司</a:t>
            </a:r>
            <a:r>
              <a:rPr lang="zh-CN" altLang="zh-CN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破产</a:t>
            </a:r>
            <a:r>
              <a:rPr lang="zh-CN" altLang="zh-CN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危险境地</a:t>
            </a:r>
            <a:r>
              <a:rPr lang="zh-CN" altLang="zh-CN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b="1" kern="1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622" y="382137"/>
            <a:ext cx="4258100" cy="595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68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-文本框 5">
            <a:extLst>
              <a:ext uri="{FF2B5EF4-FFF2-40B4-BE49-F238E27FC236}">
                <a16:creationId xmlns="" xmlns:a16="http://schemas.microsoft.com/office/drawing/2014/main" id="{736EF00A-206A-4E72-BF43-6C4D6E1D613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011829" y="684756"/>
            <a:ext cx="2359168" cy="707886"/>
          </a:xfrm>
          <a:prstGeom prst="rect">
            <a:avLst/>
          </a:prstGeom>
          <a:solidFill>
            <a:srgbClr val="FAFC96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75602" y="2340087"/>
            <a:ext cx="58141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</a:t>
            </a:r>
            <a:r>
              <a:rPr lang="zh-CN" altLang="zh-CN" sz="2400" b="1" kern="100" dirty="0" smtClean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最终</a:t>
            </a:r>
            <a:r>
              <a:rPr lang="zh-CN" altLang="en-US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公司领导做出了</a:t>
            </a:r>
            <a:r>
              <a:rPr lang="zh-CN" altLang="zh-CN" sz="2400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关闭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持续亏损和市场占有率较低的</a:t>
            </a:r>
            <a:r>
              <a:rPr lang="zh-CN" altLang="zh-CN" sz="2400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分公司</a:t>
            </a:r>
            <a:r>
              <a:rPr lang="zh-CN" altLang="en-US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果断舍弃了这些</a:t>
            </a:r>
            <a:r>
              <a:rPr lang="zh-CN" altLang="zh-CN" sz="2400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沉没成本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，避免了公司走向更大</a:t>
            </a:r>
            <a:r>
              <a:rPr lang="zh-CN" altLang="en-US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亏损</a:t>
            </a:r>
            <a:r>
              <a:rPr lang="zh-CN" altLang="en-US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甚至破产的</a:t>
            </a:r>
            <a:r>
              <a:rPr lang="zh-CN" altLang="en-US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危险</a:t>
            </a:r>
            <a:r>
              <a:rPr lang="zh-CN" altLang="zh-CN" sz="2400" b="1" kern="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境地。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167" y="300252"/>
            <a:ext cx="3916908" cy="601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229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8261" y="1746913"/>
            <a:ext cx="10525539" cy="4430050"/>
          </a:xfrm>
        </p:spPr>
        <p:txBody>
          <a:bodyPr/>
          <a:lstStyle/>
          <a:p>
            <a:pPr marL="273050" lvl="0" indent="-273050" eaLnBrk="0" fontAlgn="base" hangingPunct="0">
              <a:lnSpc>
                <a:spcPts val="55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Blip>
                <a:blip r:embed="rId2"/>
              </a:buBlip>
              <a:defRPr/>
            </a:pPr>
            <a:r>
              <a:rPr lang="zh-CN" altLang="en-US" sz="2400" b="1" dirty="0" smtClean="0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沉没</a:t>
            </a:r>
            <a:r>
              <a:rPr lang="zh-CN" altLang="en-US" sz="2400" b="1" dirty="0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成本告诉我们：不要为过去的损失叹息，甚至为挽回不可挽回</a:t>
            </a:r>
            <a:r>
              <a:rPr lang="zh-CN" altLang="en-US" sz="2400" b="1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400" b="1" smtClean="0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“沉没成本”做出</a:t>
            </a:r>
            <a:r>
              <a:rPr lang="zh-CN" altLang="en-US" sz="2400" b="1" dirty="0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更加错误的决定，错上加错，遭受更大的损失！</a:t>
            </a:r>
          </a:p>
          <a:p>
            <a:pPr marL="273050" lvl="0" indent="-273050" eaLnBrk="0" fontAlgn="base" hangingPunct="0">
              <a:lnSpc>
                <a:spcPts val="55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Blip>
                <a:blip r:embed="rId2"/>
              </a:buBlip>
              <a:defRPr/>
            </a:pPr>
            <a:r>
              <a:rPr lang="zh-CN" altLang="en-US" sz="2400" b="1" dirty="0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人生不能总是向后看，而应尽量向前看； “塞翁失马，焉知非福”。</a:t>
            </a:r>
            <a:endParaRPr lang="en-US" altLang="zh-CN" sz="2400" b="1" dirty="0">
              <a:solidFill>
                <a:srgbClr val="009DD9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73050" lvl="0" indent="-273050" eaLnBrk="0" fontAlgn="base" hangingPunct="0">
              <a:lnSpc>
                <a:spcPts val="55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Blip>
                <a:blip r:embed="rId2"/>
              </a:buBlip>
              <a:defRPr/>
            </a:pPr>
            <a:r>
              <a:rPr lang="zh-CN" altLang="en-US" sz="2400" b="1" dirty="0" smtClean="0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只有当前果断</a:t>
            </a:r>
            <a:r>
              <a:rPr lang="zh-CN" altLang="en-US" sz="2400" b="1" dirty="0">
                <a:solidFill>
                  <a:srgbClr val="009DD9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放弃（及时止损），才能拥有更好的未来。</a:t>
            </a:r>
          </a:p>
          <a:p>
            <a:pPr marL="273050" lvl="0" indent="-273050" eaLnBrk="0" fontAlgn="base" hangingPunct="0">
              <a:lnSpc>
                <a:spcPts val="55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endParaRPr lang="zh-CN" altLang="en-US" sz="2400" b="1" dirty="0">
              <a:solidFill>
                <a:srgbClr val="009DD9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828261" y="731250"/>
            <a:ext cx="2265528" cy="906915"/>
          </a:xfrm>
          <a:prstGeom prst="rect">
            <a:avLst/>
          </a:prstGeom>
          <a:solidFill>
            <a:srgbClr val="FAFC96"/>
          </a:solidFill>
        </p:spPr>
        <p:txBody>
          <a:bodyPr wrap="square" rtlCol="0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defRPr/>
            </a:pP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</a:t>
            </a:r>
            <a:r>
              <a:rPr lang="zh-CN" altLang="en-US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启示</a:t>
            </a:r>
            <a:endParaRPr lang="en-US" altLang="zh-CN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0043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60004" y="1485920"/>
            <a:ext cx="9471991" cy="3004792"/>
          </a:xfrm>
          <a:solidFill>
            <a:srgbClr val="FAFC96"/>
          </a:solidFill>
        </p:spPr>
        <p:txBody>
          <a:bodyPr anchor="ctr"/>
          <a:lstStyle/>
          <a:p>
            <a:pPr marL="0" indent="0" algn="ctr">
              <a:buNone/>
            </a:pPr>
            <a:r>
              <a:rPr lang="zh-CN" altLang="en-US" sz="8000" i="1" dirty="0">
                <a:solidFill>
                  <a:srgbClr val="256F8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谢谢观看</a:t>
            </a:r>
          </a:p>
        </p:txBody>
      </p:sp>
    </p:spTree>
    <p:extLst>
      <p:ext uri="{BB962C8B-B14F-4D97-AF65-F5344CB8AC3E}">
        <p14:creationId xmlns:p14="http://schemas.microsoft.com/office/powerpoint/2010/main" val="4198770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</TotalTime>
  <Words>379</Words>
  <Application>Microsoft Office PowerPoint</Application>
  <PresentationFormat>自定义</PresentationFormat>
  <Paragraphs>24</Paragraphs>
  <Slides>8</Slides>
  <Notes>1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XuZhao</cp:lastModifiedBy>
  <cp:revision>370</cp:revision>
  <dcterms:created xsi:type="dcterms:W3CDTF">2020-03-07T05:16:23Z</dcterms:created>
  <dcterms:modified xsi:type="dcterms:W3CDTF">2020-12-09T14:26:19Z</dcterms:modified>
</cp:coreProperties>
</file>