
<file path=[Content_Types].xml><?xml version="1.0" encoding="utf-8"?>
<Types xmlns="http://schemas.openxmlformats.org/package/2006/content-types">
  <Default Extension="mp3" ContentType="audio/unknown"/>
  <Default Extension="png" ContentType="image/pn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4" r:id="rId4"/>
    <p:sldId id="265" r:id="rId5"/>
    <p:sldId id="263" r:id="rId6"/>
    <p:sldId id="266" r:id="rId7"/>
    <p:sldId id="261" r:id="rId8"/>
    <p:sldId id="260" r:id="rId9"/>
    <p:sldId id="267" r:id="rId10"/>
    <p:sldId id="259" r:id="rId1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4660" autoAdjust="0"/>
  </p:normalViewPr>
  <p:slideViewPr>
    <p:cSldViewPr snapToGrid="0">
      <p:cViewPr varScale="1">
        <p:scale>
          <a:sx n="101" d="100"/>
          <a:sy n="101" d="100"/>
        </p:scale>
        <p:origin x="-1844" y="-7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1" name="Rectangle 10"/>
          <p:cNvSpPr/>
          <p:nvPr/>
        </p:nvSpPr>
        <p:spPr>
          <a:xfrm>
            <a:off x="0" y="3866920"/>
            <a:ext cx="12192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12192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965060" y="5052546"/>
            <a:ext cx="7516013"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DF01F41-6494-4E46-A37C-AABBC54E09B7}" type="slidenum">
              <a:rPr lang="zh-CN" altLang="en-US" smtClean="0"/>
              <a:t>‹#›</a:t>
            </a:fld>
            <a:endParaRPr lang="zh-CN" altLang="en-US"/>
          </a:p>
        </p:txBody>
      </p:sp>
      <p:sp>
        <p:nvSpPr>
          <p:cNvPr id="2" name="Title 1"/>
          <p:cNvSpPr>
            <a:spLocks noGrp="1"/>
          </p:cNvSpPr>
          <p:nvPr>
            <p:ph type="ctrTitle"/>
          </p:nvPr>
        </p:nvSpPr>
        <p:spPr>
          <a:xfrm>
            <a:off x="1090109" y="3132290"/>
            <a:ext cx="9567135" cy="1793167"/>
          </a:xfrm>
          <a:effectLst/>
        </p:spPr>
        <p:txBody>
          <a:bodyPr>
            <a:noAutofit/>
          </a:bodyPr>
          <a:lstStyle>
            <a:lvl1pPr marL="640080" indent="-457200" algn="l">
              <a:defRPr sz="5400"/>
            </a:lvl1pPr>
          </a:lstStyle>
          <a:p>
            <a:r>
              <a:rPr lang="zh-CN" altLang="en-US"/>
              <a:t>单击此处编辑母版标题样式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DF01F41-6494-4E46-A37C-AABBC54E09B7}" type="slidenum">
              <a:rPr lang="zh-CN" altLang="en-US" smtClean="0"/>
              <a:t>‹#›</a:t>
            </a:fld>
            <a:endParaRPr lang="zh-CN" altLang="en-US"/>
          </a:p>
        </p:txBody>
      </p:sp>
      <p:sp>
        <p:nvSpPr>
          <p:cNvPr id="8" name="Title 7"/>
          <p:cNvSpPr>
            <a:spLocks noGrp="1"/>
          </p:cNvSpPr>
          <p:nvPr>
            <p:ph type="title"/>
          </p:nvPr>
        </p:nvSpPr>
        <p:spPr/>
        <p:txBody>
          <a:bodyPr/>
          <a:lstStyle/>
          <a:p>
            <a:r>
              <a:rPr lang="zh-CN" altLang="en-US"/>
              <a:t>单击此处编辑母版标题样式</a:t>
            </a:r>
            <a:endParaRPr lang="en-US"/>
          </a:p>
        </p:txBody>
      </p:sp>
      <p:sp>
        <p:nvSpPr>
          <p:cNvPr id="10" name="Content Placeholder 9"/>
          <p:cNvSpPr>
            <a:spLocks noGrp="1"/>
          </p:cNvSpPr>
          <p:nvPr>
            <p:ph sz="quarter" idx="13"/>
          </p:nvPr>
        </p:nvSpPr>
        <p:spPr>
          <a:xfrm>
            <a:off x="1524000" y="731520"/>
            <a:ext cx="8534400" cy="347472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Rectangle 6"/>
          <p:cNvSpPr/>
          <p:nvPr/>
        </p:nvSpPr>
        <p:spPr>
          <a:xfrm>
            <a:off x="0" y="3866920"/>
            <a:ext cx="12192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12192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710927" y="2172648"/>
            <a:ext cx="7955555" cy="2423346"/>
          </a:xfrm>
          <a:effectLst/>
        </p:spPr>
        <p:txBody>
          <a:bodyPr anchor="b"/>
          <a:lstStyle>
            <a:lvl1pPr algn="r">
              <a:defRPr sz="4600" b="1" cap="none" baseline="0"/>
            </a:lvl1pPr>
          </a:lstStyle>
          <a:p>
            <a:r>
              <a:rPr lang="zh-CN" altLang="en-US"/>
              <a:t>单击此处编辑母版标题样式</a:t>
            </a:r>
            <a:endParaRPr lang="en-US" dirty="0"/>
          </a:p>
        </p:txBody>
      </p:sp>
      <p:sp>
        <p:nvSpPr>
          <p:cNvPr id="3" name="Text Placeholder 2"/>
          <p:cNvSpPr>
            <a:spLocks noGrp="1"/>
          </p:cNvSpPr>
          <p:nvPr>
            <p:ph type="body" idx="1"/>
          </p:nvPr>
        </p:nvSpPr>
        <p:spPr>
          <a:xfrm>
            <a:off x="2696584" y="4607511"/>
            <a:ext cx="7960659"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DF01F41-6494-4E46-A37C-AABBC54E09B7}"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DF01F41-6494-4E46-A37C-AABBC54E09B7}" type="slidenum">
              <a:rPr lang="zh-CN" altLang="en-US" smtClean="0"/>
              <a:t>‹#›</a:t>
            </a:fld>
            <a:endParaRPr lang="zh-CN" altLang="en-US"/>
          </a:p>
        </p:txBody>
      </p:sp>
      <p:sp>
        <p:nvSpPr>
          <p:cNvPr id="8" name="Title 7"/>
          <p:cNvSpPr>
            <a:spLocks noGrp="1"/>
          </p:cNvSpPr>
          <p:nvPr>
            <p:ph type="title"/>
          </p:nvPr>
        </p:nvSpPr>
        <p:spPr/>
        <p:txBody>
          <a:bodyPr/>
          <a:lstStyle/>
          <a:p>
            <a:r>
              <a:rPr lang="zh-CN" altLang="en-US"/>
              <a:t>单击此处编辑母版标题样式</a:t>
            </a:r>
            <a:endParaRPr lang="en-US"/>
          </a:p>
        </p:txBody>
      </p:sp>
      <p:sp>
        <p:nvSpPr>
          <p:cNvPr id="9" name="Content Placeholder 8"/>
          <p:cNvSpPr>
            <a:spLocks noGrp="1"/>
          </p:cNvSpPr>
          <p:nvPr>
            <p:ph sz="quarter" idx="13"/>
          </p:nvPr>
        </p:nvSpPr>
        <p:spPr>
          <a:xfrm>
            <a:off x="1523999" y="731519"/>
            <a:ext cx="4462272" cy="347472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11" name="Content Placeholder 10"/>
          <p:cNvSpPr>
            <a:spLocks noGrp="1"/>
          </p:cNvSpPr>
          <p:nvPr>
            <p:ph sz="quarter" idx="14"/>
          </p:nvPr>
        </p:nvSpPr>
        <p:spPr>
          <a:xfrm>
            <a:off x="6193536" y="731520"/>
            <a:ext cx="4462272" cy="347472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4000" y="731520"/>
            <a:ext cx="4462272"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541929" y="1400327"/>
            <a:ext cx="4462272"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6196403" y="731520"/>
            <a:ext cx="4462272"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zh-CN" altLang="en-US"/>
              <a:t>单击此处编辑母版文本样式</a:t>
            </a:r>
          </a:p>
        </p:txBody>
      </p:sp>
      <p:sp>
        <p:nvSpPr>
          <p:cNvPr id="6" name="Content Placeholder 5"/>
          <p:cNvSpPr>
            <a:spLocks noGrp="1"/>
          </p:cNvSpPr>
          <p:nvPr>
            <p:ph sz="quarter" idx="4"/>
          </p:nvPr>
        </p:nvSpPr>
        <p:spPr>
          <a:xfrm>
            <a:off x="6193367" y="1399032"/>
            <a:ext cx="4462272"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DF01F41-6494-4E46-A37C-AABBC54E09B7}" type="slidenum">
              <a:rPr lang="zh-CN" altLang="en-US" smtClean="0"/>
              <a:t>‹#›</a:t>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DF01F41-6494-4E46-A37C-AABBC54E09B7}"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DF01F41-6494-4E46-A37C-AABBC54E09B7}"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1118794" y="2209801"/>
            <a:ext cx="4848113" cy="1258493"/>
          </a:xfrm>
          <a:effectLst/>
        </p:spPr>
        <p:txBody>
          <a:bodyPr anchor="b">
            <a:noAutofit/>
          </a:bodyPr>
          <a:lstStyle>
            <a:lvl1pPr marL="228600" indent="-228600" algn="l">
              <a:defRPr sz="2800" b="1">
                <a:effectLst/>
              </a:defRPr>
            </a:lvl1pPr>
          </a:lstStyle>
          <a:p>
            <a:r>
              <a:rPr lang="zh-CN" altLang="en-US"/>
              <a:t>单击此处编辑母版标题样式</a:t>
            </a:r>
            <a:endParaRPr lang="en-US" dirty="0"/>
          </a:p>
        </p:txBody>
      </p:sp>
      <p:sp>
        <p:nvSpPr>
          <p:cNvPr id="3" name="Content Placeholder 2"/>
          <p:cNvSpPr>
            <a:spLocks noGrp="1"/>
          </p:cNvSpPr>
          <p:nvPr>
            <p:ph idx="1"/>
          </p:nvPr>
        </p:nvSpPr>
        <p:spPr>
          <a:xfrm>
            <a:off x="6124688" y="731520"/>
            <a:ext cx="5356113"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1434354" y="3497802"/>
            <a:ext cx="4518213"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DF01F41-6494-4E46-A37C-AABBC54E09B7}"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8" name="Rectangle 7"/>
          <p:cNvSpPr/>
          <p:nvPr/>
        </p:nvSpPr>
        <p:spPr>
          <a:xfrm>
            <a:off x="0" y="3866920"/>
            <a:ext cx="12192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12192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5966900" y="1143000"/>
            <a:ext cx="54864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170516" y="1010486"/>
            <a:ext cx="4925485"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DF01F41-6494-4E46-A37C-AABBC54E09B7}" type="slidenum">
              <a:rPr lang="zh-CN" altLang="en-US" smtClean="0"/>
              <a:t>‹#›</a:t>
            </a:fld>
            <a:endParaRPr lang="zh-CN" altLang="en-US"/>
          </a:p>
        </p:txBody>
      </p:sp>
      <p:sp>
        <p:nvSpPr>
          <p:cNvPr id="2" name="Title 1"/>
          <p:cNvSpPr>
            <a:spLocks noGrp="1"/>
          </p:cNvSpPr>
          <p:nvPr>
            <p:ph type="title"/>
          </p:nvPr>
        </p:nvSpPr>
        <p:spPr>
          <a:xfrm>
            <a:off x="969691" y="4464421"/>
            <a:ext cx="8511384" cy="1143000"/>
          </a:xfrm>
        </p:spPr>
        <p:txBody>
          <a:bodyPr anchor="b">
            <a:noAutofit/>
          </a:bodyPr>
          <a:lstStyle>
            <a:lvl1pPr algn="l">
              <a:defRPr sz="4600" b="1"/>
            </a:lvl1pPr>
          </a:lstStyle>
          <a:p>
            <a:r>
              <a:rPr lang="zh-CN" altLang="en-US"/>
              <a:t>单击此处编辑母版标题样式</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a:xfrm>
            <a:off x="2540000" y="731519"/>
            <a:ext cx="8534400" cy="347472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Date Placeholder 3"/>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DF01F41-6494-4E46-A37C-AABBC54E09B7}"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8344" y="376518"/>
            <a:ext cx="2743200" cy="5238339"/>
          </a:xfrm>
          <a:effectLst/>
        </p:spPr>
        <p:txBody>
          <a:bodyPr vert="eaVert"/>
          <a:lstStyle>
            <a:lvl1pPr algn="l">
              <a:defRPr/>
            </a:lvl1pPr>
          </a:lstStyle>
          <a:p>
            <a:r>
              <a:rPr lang="zh-CN" altLang="en-US"/>
              <a:t>单击此处编辑母版标题样式</a:t>
            </a:r>
            <a:endParaRPr lang="en-US"/>
          </a:p>
        </p:txBody>
      </p:sp>
      <p:sp>
        <p:nvSpPr>
          <p:cNvPr id="3" name="Vertical Text Placeholder 2"/>
          <p:cNvSpPr>
            <a:spLocks noGrp="1"/>
          </p:cNvSpPr>
          <p:nvPr>
            <p:ph type="body" orient="vert" idx="1"/>
          </p:nvPr>
        </p:nvSpPr>
        <p:spPr>
          <a:xfrm>
            <a:off x="4432151" y="731520"/>
            <a:ext cx="6439049" cy="489472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5B8326EE-142C-4D81-A320-C2B16C4066D6}" type="datetimeFigureOut">
              <a:rPr lang="zh-CN" altLang="en-US" smtClean="0"/>
              <a:t>2021/10/20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DF01F41-6494-4E46-A37C-AABBC54E09B7}"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12192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12192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12192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2391053" y="4372168"/>
            <a:ext cx="8683348" cy="1143000"/>
          </a:xfrm>
          <a:prstGeom prst="rect">
            <a:avLst/>
          </a:prstGeom>
          <a:effectLst/>
        </p:spPr>
        <p:txBody>
          <a:bodyPr vert="horz" lIns="91440" tIns="45720" rIns="91440" bIns="45720" rtlCol="0" anchor="t" anchorCtr="0">
            <a:no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524000" y="732260"/>
            <a:ext cx="8534400" cy="347472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229600" y="6172201"/>
            <a:ext cx="33528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5B8326EE-142C-4D81-A320-C2B16C4066D6}" type="datetimeFigureOut">
              <a:rPr lang="zh-CN" altLang="en-US" smtClean="0"/>
              <a:t>2021/10/20</a:t>
            </a:fld>
            <a:endParaRPr lang="zh-CN" altLang="en-US"/>
          </a:p>
        </p:txBody>
      </p:sp>
      <p:sp>
        <p:nvSpPr>
          <p:cNvPr id="5" name="Footer Placeholder 4"/>
          <p:cNvSpPr>
            <a:spLocks noGrp="1"/>
          </p:cNvSpPr>
          <p:nvPr>
            <p:ph type="ftr" sz="quarter" idx="3"/>
          </p:nvPr>
        </p:nvSpPr>
        <p:spPr>
          <a:xfrm>
            <a:off x="609600" y="6172201"/>
            <a:ext cx="44704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zh-CN" altLang="en-US"/>
          </a:p>
        </p:txBody>
      </p:sp>
      <p:sp>
        <p:nvSpPr>
          <p:cNvPr id="6" name="Slide Number Placeholder 5"/>
          <p:cNvSpPr>
            <a:spLocks noGrp="1"/>
          </p:cNvSpPr>
          <p:nvPr>
            <p:ph type="sldNum" sz="quarter" idx="4"/>
          </p:nvPr>
        </p:nvSpPr>
        <p:spPr>
          <a:xfrm>
            <a:off x="5080000" y="6172201"/>
            <a:ext cx="24384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DF01F41-6494-4E46-A37C-AABBC54E09B7}"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xmlns="" id="{078D58F1-729F-4515-959F-07C86C046B37}"/>
              </a:ext>
            </a:extLst>
          </p:cNvPr>
          <p:cNvGrpSpPr/>
          <p:nvPr/>
        </p:nvGrpSpPr>
        <p:grpSpPr>
          <a:xfrm>
            <a:off x="2676000" y="4466201"/>
            <a:ext cx="6840000" cy="0"/>
            <a:chOff x="2427359" y="4321822"/>
            <a:chExt cx="7135162" cy="0"/>
          </a:xfrm>
        </p:grpSpPr>
        <p:cxnSp>
          <p:nvCxnSpPr>
            <p:cNvPr id="5" name="直接连接符 4">
              <a:extLst>
                <a:ext uri="{FF2B5EF4-FFF2-40B4-BE49-F238E27FC236}">
                  <a16:creationId xmlns:a16="http://schemas.microsoft.com/office/drawing/2014/main" xmlns="" id="{07A9E4C8-E699-42C2-9BFB-22EBEFB7A931}"/>
                </a:ext>
              </a:extLst>
            </p:cNvPr>
            <p:cNvCxnSpPr/>
            <p:nvPr/>
          </p:nvCxnSpPr>
          <p:spPr>
            <a:xfrm flipH="1">
              <a:off x="2427359" y="4321822"/>
              <a:ext cx="2497979" cy="0"/>
            </a:xfrm>
            <a:prstGeom prst="line">
              <a:avLst/>
            </a:prstGeom>
            <a:ln/>
          </p:spPr>
          <p:style>
            <a:lnRef idx="2">
              <a:schemeClr val="dk1"/>
            </a:lnRef>
            <a:fillRef idx="0">
              <a:schemeClr val="dk1"/>
            </a:fillRef>
            <a:effectRef idx="1">
              <a:schemeClr val="dk1"/>
            </a:effectRef>
            <a:fontRef idx="minor">
              <a:schemeClr val="tx1"/>
            </a:fontRef>
          </p:style>
        </p:cxnSp>
        <p:cxnSp>
          <p:nvCxnSpPr>
            <p:cNvPr id="6" name="直接连接符 5">
              <a:extLst>
                <a:ext uri="{FF2B5EF4-FFF2-40B4-BE49-F238E27FC236}">
                  <a16:creationId xmlns:a16="http://schemas.microsoft.com/office/drawing/2014/main" xmlns="" id="{9346C88A-9935-4CEC-AAF5-5D063B17C55E}"/>
                </a:ext>
              </a:extLst>
            </p:cNvPr>
            <p:cNvCxnSpPr/>
            <p:nvPr/>
          </p:nvCxnSpPr>
          <p:spPr>
            <a:xfrm flipH="1">
              <a:off x="7064542" y="4321822"/>
              <a:ext cx="2497979" cy="0"/>
            </a:xfrm>
            <a:prstGeom prst="line">
              <a:avLst/>
            </a:prstGeom>
            <a:ln/>
          </p:spPr>
          <p:style>
            <a:lnRef idx="2">
              <a:schemeClr val="dk1"/>
            </a:lnRef>
            <a:fillRef idx="0">
              <a:schemeClr val="dk1"/>
            </a:fillRef>
            <a:effectRef idx="1">
              <a:schemeClr val="dk1"/>
            </a:effectRef>
            <a:fontRef idx="minor">
              <a:schemeClr val="tx1"/>
            </a:fontRef>
          </p:style>
        </p:cxnSp>
      </p:grpSp>
      <p:sp>
        <p:nvSpPr>
          <p:cNvPr id="9" name="TextBox 37">
            <a:extLst>
              <a:ext uri="{FF2B5EF4-FFF2-40B4-BE49-F238E27FC236}">
                <a16:creationId xmlns:a16="http://schemas.microsoft.com/office/drawing/2014/main" xmlns="" id="{0E656F98-E20F-42AE-BA1B-5CDF0DB31037}"/>
              </a:ext>
            </a:extLst>
          </p:cNvPr>
          <p:cNvSpPr>
            <a:spLocks noChangeArrowheads="1"/>
          </p:cNvSpPr>
          <p:nvPr/>
        </p:nvSpPr>
        <p:spPr bwMode="auto">
          <a:xfrm>
            <a:off x="2742607" y="2314331"/>
            <a:ext cx="6838938" cy="1237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9" rIns="91436" bIns="45719">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buNone/>
            </a:pPr>
            <a:r>
              <a:rPr lang="zh-CN" altLang="zh-CN" sz="3600" b="1" dirty="0">
                <a:solidFill>
                  <a:srgbClr val="C00000"/>
                </a:solidFill>
                <a:latin typeface="微软雅黑" panose="020B0503020204020204" pitchFamily="34" charset="-122"/>
                <a:ea typeface="微软雅黑" panose="020B0503020204020204" pitchFamily="34" charset="-122"/>
              </a:rPr>
              <a:t>2020疫情当</a:t>
            </a:r>
            <a:r>
              <a:rPr lang="zh-CN" altLang="en-US" sz="3600" b="1" dirty="0">
                <a:solidFill>
                  <a:srgbClr val="C00000"/>
                </a:solidFill>
                <a:latin typeface="微软雅黑" panose="020B0503020204020204" pitchFamily="34" charset="-122"/>
                <a:ea typeface="微软雅黑" panose="020B0503020204020204" pitchFamily="34" charset="-122"/>
              </a:rPr>
              <a:t>下</a:t>
            </a:r>
            <a:r>
              <a:rPr lang="zh-CN" altLang="zh-CN" sz="3600" b="1" dirty="0">
                <a:solidFill>
                  <a:srgbClr val="C00000"/>
                </a:solidFill>
                <a:latin typeface="微软雅黑" panose="020B0503020204020204" pitchFamily="34" charset="-122"/>
                <a:ea typeface="微软雅黑" panose="020B0503020204020204" pitchFamily="34" charset="-122"/>
              </a:rPr>
              <a:t>，口罩能不能涨价？</a:t>
            </a:r>
            <a:endParaRPr lang="zh-CN" altLang="zh-CN" sz="3600" dirty="0">
              <a:solidFill>
                <a:srgbClr val="C00000"/>
              </a:solidFill>
              <a:latin typeface="微软雅黑" panose="020B0503020204020204" pitchFamily="34" charset="-122"/>
              <a:ea typeface="微软雅黑" panose="020B0503020204020204" pitchFamily="34" charset="-122"/>
            </a:endParaRPr>
          </a:p>
          <a:p>
            <a:pPr>
              <a:buNone/>
            </a:pPr>
            <a:r>
              <a:rPr lang="en-US" altLang="zh-CN" b="1" dirty="0"/>
              <a:t>              </a:t>
            </a:r>
            <a:r>
              <a:rPr lang="zh-CN" altLang="zh-CN" sz="2800" b="1" dirty="0">
                <a:solidFill>
                  <a:srgbClr val="0000FF"/>
                </a:solidFill>
                <a:latin typeface="微软雅黑" panose="020B0503020204020204" pitchFamily="34" charset="-122"/>
                <a:ea typeface="微软雅黑" panose="020B0503020204020204" pitchFamily="34" charset="-122"/>
              </a:rPr>
              <a:t>——基于经济学视角的分析</a:t>
            </a:r>
          </a:p>
        </p:txBody>
      </p:sp>
      <p:cxnSp>
        <p:nvCxnSpPr>
          <p:cNvPr id="10" name="直接连接符 9">
            <a:extLst>
              <a:ext uri="{FF2B5EF4-FFF2-40B4-BE49-F238E27FC236}">
                <a16:creationId xmlns:a16="http://schemas.microsoft.com/office/drawing/2014/main" xmlns="" id="{4FD4CF85-4217-4246-BEA4-3873EA57BEA1}"/>
              </a:ext>
            </a:extLst>
          </p:cNvPr>
          <p:cNvCxnSpPr/>
          <p:nvPr/>
        </p:nvCxnSpPr>
        <p:spPr>
          <a:xfrm>
            <a:off x="2676000" y="2039016"/>
            <a:ext cx="6840000" cy="0"/>
          </a:xfrm>
          <a:prstGeom prst="line">
            <a:avLst/>
          </a:prstGeom>
          <a:ln/>
        </p:spPr>
        <p:style>
          <a:lnRef idx="2">
            <a:schemeClr val="dk1"/>
          </a:lnRef>
          <a:fillRef idx="0">
            <a:schemeClr val="dk1"/>
          </a:fillRef>
          <a:effectRef idx="1">
            <a:schemeClr val="dk1"/>
          </a:effectRef>
          <a:fontRef idx="minor">
            <a:schemeClr val="tx1"/>
          </a:fontRef>
        </p:style>
      </p:cxnSp>
      <p:pic>
        <p:nvPicPr>
          <p:cNvPr id="2" name="Karaoke All Hits - Set Fire To The Rain (Originally Performed By Adele) (Karaoke Audio Instrumental)">
            <a:hlinkClick r:id="" action="ppaction://media"/>
            <a:extLst>
              <a:ext uri="{FF2B5EF4-FFF2-40B4-BE49-F238E27FC236}">
                <a16:creationId xmlns:a16="http://schemas.microsoft.com/office/drawing/2014/main" xmlns="" id="{496BC637-2D57-4749-B360-2CD082CF063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37864" y="554447"/>
            <a:ext cx="487363" cy="487363"/>
          </a:xfrm>
          <a:prstGeom prst="rect">
            <a:avLst/>
          </a:prstGeom>
          <a:ln>
            <a:noFill/>
          </a:ln>
          <a:effectLst>
            <a:softEdge rad="112500"/>
          </a:effec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0644" y="4049432"/>
            <a:ext cx="2045064" cy="1571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676000" y="1275070"/>
            <a:ext cx="7819053" cy="523220"/>
          </a:xfrm>
          <a:prstGeom prst="rect">
            <a:avLst/>
          </a:prstGeom>
          <a:noFill/>
        </p:spPr>
        <p:txBody>
          <a:bodyPr wrap="square" rtlCol="0">
            <a:spAutoFit/>
          </a:bodyPr>
          <a:lstStyle/>
          <a:p>
            <a:pPr lvl="0"/>
            <a:endParaRPr lang="en-US" altLang="zh-CN" sz="1400" b="1" dirty="0" smtClean="0">
              <a:solidFill>
                <a:srgbClr val="2C4947"/>
              </a:solidFill>
              <a:latin typeface="微软雅黑" panose="020B0503020204020204" pitchFamily="34" charset="-122"/>
              <a:ea typeface="微软雅黑" panose="020B0503020204020204" pitchFamily="34" charset="-122"/>
            </a:endParaRPr>
          </a:p>
          <a:p>
            <a:pPr lvl="0"/>
            <a:r>
              <a:rPr lang="zh-CN" altLang="en-US" sz="1400" b="1" dirty="0" smtClean="0">
                <a:solidFill>
                  <a:srgbClr val="2C4947"/>
                </a:solidFill>
                <a:latin typeface="微软雅黑" panose="020B0503020204020204" pitchFamily="34" charset="-122"/>
                <a:ea typeface="微软雅黑" panose="020B0503020204020204" pitchFamily="34" charset="-122"/>
              </a:rPr>
              <a:t>指导老师</a:t>
            </a:r>
            <a:r>
              <a:rPr lang="zh-CN" altLang="en-US" sz="1400" b="1" dirty="0" smtClean="0">
                <a:solidFill>
                  <a:srgbClr val="2C4947"/>
                </a:solidFill>
                <a:latin typeface="微软雅黑" panose="020B0503020204020204" pitchFamily="34" charset="-122"/>
                <a:ea typeface="微软雅黑" panose="020B0503020204020204" pitchFamily="34" charset="-122"/>
              </a:rPr>
              <a:t>： </a:t>
            </a:r>
            <a:r>
              <a:rPr lang="zh-CN" altLang="en-US" sz="1400" b="1" dirty="0">
                <a:solidFill>
                  <a:srgbClr val="2C4947"/>
                </a:solidFill>
                <a:latin typeface="微软雅黑" panose="020B0503020204020204" pitchFamily="34" charset="-122"/>
                <a:ea typeface="微软雅黑" panose="020B0503020204020204" pitchFamily="34" charset="-122"/>
              </a:rPr>
              <a:t>陈军</a:t>
            </a:r>
            <a:r>
              <a:rPr lang="zh-CN" altLang="en-US" sz="1400" b="1" dirty="0" smtClean="0">
                <a:solidFill>
                  <a:srgbClr val="2C4947"/>
                </a:solidFill>
                <a:latin typeface="微软雅黑" panose="020B0503020204020204" pitchFamily="34" charset="-122"/>
                <a:ea typeface="微软雅黑" panose="020B0503020204020204" pitchFamily="34" charset="-122"/>
              </a:rPr>
              <a:t>老师</a:t>
            </a:r>
            <a:r>
              <a:rPr lang="zh-CN" altLang="en-US" sz="1400" b="1" dirty="0" smtClean="0">
                <a:solidFill>
                  <a:srgbClr val="2C4947"/>
                </a:solidFill>
                <a:latin typeface="微软雅黑" panose="020B0503020204020204" pitchFamily="34" charset="-122"/>
                <a:ea typeface="微软雅黑" panose="020B0503020204020204" pitchFamily="34" charset="-122"/>
                <a:sym typeface="Calibri" pitchFamily="34" charset="0"/>
              </a:rPr>
              <a:t>       </a:t>
            </a:r>
            <a:r>
              <a:rPr lang="zh-CN" altLang="en-US" sz="1400" b="1" dirty="0" smtClean="0">
                <a:solidFill>
                  <a:srgbClr val="2C4947"/>
                </a:solidFill>
                <a:latin typeface="微软雅黑" panose="020B0503020204020204" pitchFamily="34" charset="-122"/>
                <a:ea typeface="微软雅黑" panose="020B0503020204020204" pitchFamily="34" charset="-122"/>
                <a:sym typeface="Calibri" pitchFamily="34" charset="0"/>
              </a:rPr>
              <a:t>微课题</a:t>
            </a:r>
            <a:r>
              <a:rPr lang="zh-CN" altLang="en-US" sz="1400" b="1" dirty="0" smtClean="0">
                <a:solidFill>
                  <a:srgbClr val="2C4947"/>
                </a:solidFill>
                <a:latin typeface="微软雅黑" panose="020B0503020204020204" pitchFamily="34" charset="-122"/>
                <a:ea typeface="微软雅黑" panose="020B0503020204020204" pitchFamily="34" charset="-122"/>
              </a:rPr>
              <a:t>制作：</a:t>
            </a:r>
            <a:r>
              <a:rPr lang="en-US" altLang="zh-CN" sz="1400" b="1" dirty="0" smtClean="0">
                <a:solidFill>
                  <a:srgbClr val="2C4947"/>
                </a:solidFill>
                <a:latin typeface="微软雅黑" panose="020B0503020204020204" pitchFamily="34" charset="-122"/>
                <a:ea typeface="微软雅黑" panose="020B0503020204020204" pitchFamily="34" charset="-122"/>
              </a:rPr>
              <a:t>20</a:t>
            </a:r>
            <a:r>
              <a:rPr lang="zh-CN" altLang="en-US" sz="1400" b="1" dirty="0" smtClean="0">
                <a:solidFill>
                  <a:srgbClr val="2C4947"/>
                </a:solidFill>
                <a:latin typeface="微软雅黑" panose="020B0503020204020204" pitchFamily="34" charset="-122"/>
                <a:ea typeface="微软雅黑" panose="020B0503020204020204" pitchFamily="34" charset="-122"/>
              </a:rPr>
              <a:t>工商</a:t>
            </a:r>
            <a:r>
              <a:rPr lang="zh-CN" altLang="en-US" sz="1400" b="1" dirty="0">
                <a:solidFill>
                  <a:srgbClr val="2C4947"/>
                </a:solidFill>
                <a:latin typeface="微软雅黑" panose="020B0503020204020204" pitchFamily="34" charset="-122"/>
                <a:ea typeface="微软雅黑" panose="020B0503020204020204" pitchFamily="34" charset="-122"/>
              </a:rPr>
              <a:t>、</a:t>
            </a:r>
            <a:r>
              <a:rPr lang="zh-CN" altLang="en-US" sz="1400" b="1" dirty="0" smtClean="0">
                <a:solidFill>
                  <a:srgbClr val="2C4947"/>
                </a:solidFill>
                <a:latin typeface="微软雅黑" panose="020B0503020204020204" pitchFamily="34" charset="-122"/>
                <a:ea typeface="微软雅黑" panose="020B0503020204020204" pitchFamily="34" charset="-122"/>
              </a:rPr>
              <a:t>会计微</a:t>
            </a:r>
            <a:r>
              <a:rPr lang="zh-CN" altLang="en-US" sz="1400" b="1" dirty="0">
                <a:solidFill>
                  <a:srgbClr val="2C4947"/>
                </a:solidFill>
                <a:latin typeface="微软雅黑" panose="020B0503020204020204" pitchFamily="34" charset="-122"/>
                <a:ea typeface="微软雅黑" panose="020B0503020204020204" pitchFamily="34" charset="-122"/>
              </a:rPr>
              <a:t>课题组联合制作</a:t>
            </a:r>
          </a:p>
        </p:txBody>
      </p:sp>
    </p:spTree>
    <p:extLst>
      <p:ext uri="{BB962C8B-B14F-4D97-AF65-F5344CB8AC3E}">
        <p14:creationId xmlns:p14="http://schemas.microsoft.com/office/powerpoint/2010/main" val="35865776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16" presetClass="entr" presetSubtype="2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par>
                          <p:cTn id="18" fill="hold">
                            <p:stCondLst>
                              <p:cond delay="1500"/>
                            </p:stCondLst>
                            <p:childTnLst>
                              <p:par>
                                <p:cTn id="19" presetID="16" presetClass="entr" presetSubtype="37"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027"/>
                                        </p:tgtEl>
                                        <p:attrNameLst>
                                          <p:attrName>style.visibility</p:attrName>
                                        </p:attrNameLst>
                                      </p:cBhvr>
                                      <p:to>
                                        <p:strVal val="visible"/>
                                      </p:to>
                                    </p:set>
                                    <p:animEffect transition="in" filter="fade">
                                      <p:cBhvr>
                                        <p:cTn id="26" dur="1000"/>
                                        <p:tgtEl>
                                          <p:spTgt spid="1027"/>
                                        </p:tgtEl>
                                      </p:cBhvr>
                                    </p:animEffect>
                                    <p:anim calcmode="lin" valueType="num">
                                      <p:cBhvr>
                                        <p:cTn id="27" dur="1000" fill="hold"/>
                                        <p:tgtEl>
                                          <p:spTgt spid="1027"/>
                                        </p:tgtEl>
                                        <p:attrNameLst>
                                          <p:attrName>ppt_x</p:attrName>
                                        </p:attrNameLst>
                                      </p:cBhvr>
                                      <p:tavLst>
                                        <p:tav tm="0">
                                          <p:val>
                                            <p:strVal val="#ppt_x"/>
                                          </p:val>
                                        </p:tav>
                                        <p:tav tm="100000">
                                          <p:val>
                                            <p:strVal val="#ppt_x"/>
                                          </p:val>
                                        </p:tav>
                                      </p:tavLst>
                                    </p:anim>
                                    <p:anim calcmode="lin" valueType="num">
                                      <p:cBhvr>
                                        <p:cTn id="28"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57317" numSld="999" showWhenStopped="0">
                <p:cTn id="29" repeatCount="indefinite" fill="hold" display="0">
                  <p:stCondLst>
                    <p:cond delay="indefinite"/>
                  </p:stCondLst>
                  <p:endCondLst>
                    <p:cond evt="onStopAudio" delay="0">
                      <p:tgtEl>
                        <p:sldTgt/>
                      </p:tgtEl>
                    </p:cond>
                  </p:endCondLst>
                </p:cTn>
                <p:tgtEl>
                  <p:spTgt spid="2"/>
                </p:tgtEl>
              </p:cMediaNode>
            </p:audio>
          </p:childTnLst>
        </p:cTn>
      </p:par>
    </p:tnLst>
    <p:bldLst>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9D9E2EDA-488B-4632-BAB1-09CC179FC8AD}"/>
              </a:ext>
            </a:extLst>
          </p:cNvPr>
          <p:cNvSpPr txBox="1"/>
          <p:nvPr/>
        </p:nvSpPr>
        <p:spPr>
          <a:xfrm>
            <a:off x="1247256" y="837001"/>
            <a:ext cx="3686783" cy="646331"/>
          </a:xfrm>
          <a:prstGeom prst="rect">
            <a:avLst/>
          </a:prstGeom>
          <a:noFill/>
        </p:spPr>
        <p:txBody>
          <a:bodyPr wrap="square" rtlCol="0">
            <a:spAutoFit/>
          </a:bodyPr>
          <a:lstStyle/>
          <a:p>
            <a:r>
              <a:rPr lang="zh-CN" altLang="en-US" sz="3600" b="1" dirty="0">
                <a:solidFill>
                  <a:srgbClr val="0000FF"/>
                </a:solidFill>
                <a:latin typeface="微软雅黑" panose="020B0503020204020204" pitchFamily="34" charset="-122"/>
                <a:ea typeface="微软雅黑" panose="020B0503020204020204" pitchFamily="34" charset="-122"/>
              </a:rPr>
              <a:t>一、现象阐述</a:t>
            </a:r>
          </a:p>
        </p:txBody>
      </p:sp>
      <p:sp>
        <p:nvSpPr>
          <p:cNvPr id="15" name="文本框 14">
            <a:extLst>
              <a:ext uri="{FF2B5EF4-FFF2-40B4-BE49-F238E27FC236}">
                <a16:creationId xmlns:a16="http://schemas.microsoft.com/office/drawing/2014/main" xmlns="" id="{D29AC15E-E859-4461-BDCF-395AEA9F944D}"/>
              </a:ext>
            </a:extLst>
          </p:cNvPr>
          <p:cNvSpPr txBox="1"/>
          <p:nvPr/>
        </p:nvSpPr>
        <p:spPr>
          <a:xfrm>
            <a:off x="1622140" y="2131078"/>
            <a:ext cx="5924145" cy="3970318"/>
          </a:xfrm>
          <a:prstGeom prst="rect">
            <a:avLst/>
          </a:prstGeom>
          <a:noFill/>
        </p:spPr>
        <p:txBody>
          <a:bodyPr wrap="square" rtlCol="0">
            <a:spAutoFit/>
          </a:bodyPr>
          <a:lstStyle/>
          <a:p>
            <a:pPr>
              <a:lnSpc>
                <a:spcPct val="150000"/>
              </a:lnSpc>
            </a:pPr>
            <a:r>
              <a:rPr lang="en-US" altLang="zh-CN" sz="2400" b="1" dirty="0">
                <a:solidFill>
                  <a:schemeClr val="tx1">
                    <a:lumMod val="85000"/>
                    <a:lumOff val="15000"/>
                  </a:schemeClr>
                </a:solidFill>
                <a:sym typeface="Calibri" pitchFamily="34" charset="0"/>
              </a:rPr>
              <a:t>       2020</a:t>
            </a:r>
            <a:r>
              <a:rPr lang="zh-CN" altLang="zh-CN" sz="2400" b="1" dirty="0">
                <a:solidFill>
                  <a:schemeClr val="tx1">
                    <a:lumMod val="85000"/>
                    <a:lumOff val="15000"/>
                  </a:schemeClr>
                </a:solidFill>
                <a:sym typeface="Calibri" pitchFamily="34" charset="0"/>
              </a:rPr>
              <a:t>年初突发而来的新冠肺炎疫情，使得年前两元一包的一次性口罩直接涨价到</a:t>
            </a:r>
            <a:r>
              <a:rPr lang="en-US" altLang="zh-CN" sz="2400" b="1" dirty="0">
                <a:solidFill>
                  <a:schemeClr val="tx1">
                    <a:lumMod val="85000"/>
                    <a:lumOff val="15000"/>
                  </a:schemeClr>
                </a:solidFill>
                <a:sym typeface="Calibri" pitchFamily="34" charset="0"/>
              </a:rPr>
              <a:t>100</a:t>
            </a:r>
            <a:r>
              <a:rPr lang="zh-CN" altLang="en-US" sz="2400" b="1" dirty="0">
                <a:solidFill>
                  <a:schemeClr val="tx1">
                    <a:lumMod val="85000"/>
                    <a:lumOff val="15000"/>
                  </a:schemeClr>
                </a:solidFill>
                <a:sym typeface="Calibri" pitchFamily="34" charset="0"/>
              </a:rPr>
              <a:t>元</a:t>
            </a:r>
            <a:r>
              <a:rPr lang="zh-CN" altLang="zh-CN" sz="2400" b="1" dirty="0">
                <a:solidFill>
                  <a:schemeClr val="tx1">
                    <a:lumMod val="85000"/>
                    <a:lumOff val="15000"/>
                  </a:schemeClr>
                </a:solidFill>
                <a:sym typeface="Calibri" pitchFamily="34" charset="0"/>
              </a:rPr>
              <a:t>一包，其</a:t>
            </a:r>
            <a:r>
              <a:rPr lang="zh-CN" altLang="en-US" sz="2400" b="1" dirty="0">
                <a:solidFill>
                  <a:schemeClr val="tx1">
                    <a:lumMod val="85000"/>
                    <a:lumOff val="15000"/>
                  </a:schemeClr>
                </a:solidFill>
                <a:sym typeface="Calibri" pitchFamily="34" charset="0"/>
              </a:rPr>
              <a:t>它</a:t>
            </a:r>
            <a:r>
              <a:rPr lang="zh-CN" altLang="zh-CN" sz="2400" b="1" dirty="0">
                <a:solidFill>
                  <a:schemeClr val="tx1">
                    <a:lumMod val="85000"/>
                    <a:lumOff val="15000"/>
                  </a:schemeClr>
                </a:solidFill>
                <a:sym typeface="Calibri" pitchFamily="34" charset="0"/>
              </a:rPr>
              <a:t>优质口罩价格更是一路飙升，达到</a:t>
            </a:r>
            <a:r>
              <a:rPr lang="zh-CN" altLang="en-US" sz="2400" b="1" dirty="0">
                <a:solidFill>
                  <a:schemeClr val="tx1">
                    <a:lumMod val="85000"/>
                    <a:lumOff val="15000"/>
                  </a:schemeClr>
                </a:solidFill>
                <a:sym typeface="Calibri" pitchFamily="34" charset="0"/>
              </a:rPr>
              <a:t>“</a:t>
            </a:r>
            <a:r>
              <a:rPr lang="zh-CN" altLang="zh-CN" sz="2400" b="1" dirty="0">
                <a:solidFill>
                  <a:schemeClr val="tx1">
                    <a:lumMod val="85000"/>
                    <a:lumOff val="15000"/>
                  </a:schemeClr>
                </a:solidFill>
                <a:sym typeface="Calibri" pitchFamily="34" charset="0"/>
              </a:rPr>
              <a:t>一罩难求</a:t>
            </a:r>
            <a:r>
              <a:rPr lang="zh-CN" altLang="en-US" sz="2400" b="1" dirty="0">
                <a:solidFill>
                  <a:schemeClr val="tx1">
                    <a:lumMod val="85000"/>
                    <a:lumOff val="15000"/>
                  </a:schemeClr>
                </a:solidFill>
                <a:sym typeface="Calibri" pitchFamily="34" charset="0"/>
              </a:rPr>
              <a:t>”</a:t>
            </a:r>
            <a:r>
              <a:rPr lang="zh-CN" altLang="zh-CN" sz="2400" b="1" dirty="0">
                <a:solidFill>
                  <a:schemeClr val="tx1">
                    <a:lumMod val="85000"/>
                    <a:lumOff val="15000"/>
                  </a:schemeClr>
                </a:solidFill>
                <a:sym typeface="Calibri" pitchFamily="34" charset="0"/>
              </a:rPr>
              <a:t> 的境地。一些知名品牌的N95口罩在淘宝、京东的官方店铺显示已售罄。</a:t>
            </a:r>
            <a:endParaRPr lang="en-US" altLang="zh-CN" sz="2400" b="1" dirty="0">
              <a:solidFill>
                <a:schemeClr val="tx1">
                  <a:lumMod val="85000"/>
                  <a:lumOff val="15000"/>
                </a:schemeClr>
              </a:solidFill>
              <a:sym typeface="Calibri" pitchFamily="34" charset="0"/>
            </a:endParaRPr>
          </a:p>
          <a:p>
            <a:pPr>
              <a:lnSpc>
                <a:spcPct val="150000"/>
              </a:lnSpc>
            </a:pPr>
            <a:r>
              <a:rPr lang="en-US" altLang="zh-CN" sz="2400" b="1" dirty="0">
                <a:solidFill>
                  <a:schemeClr val="tx1">
                    <a:lumMod val="85000"/>
                    <a:lumOff val="15000"/>
                  </a:schemeClr>
                </a:solidFill>
                <a:sym typeface="Calibri" pitchFamily="34" charset="0"/>
              </a:rPr>
              <a:t>      </a:t>
            </a:r>
            <a:r>
              <a:rPr lang="zh-CN" altLang="zh-CN" sz="2400" b="1" dirty="0">
                <a:solidFill>
                  <a:srgbClr val="C00000"/>
                </a:solidFill>
                <a:sym typeface="Calibri" pitchFamily="34" charset="0"/>
              </a:rPr>
              <a:t>无货！口罩涨价已是不争的事实</a:t>
            </a:r>
            <a:r>
              <a:rPr lang="zh-CN" altLang="zh-CN" b="1" dirty="0">
                <a:solidFill>
                  <a:srgbClr val="C00000"/>
                </a:solidFill>
              </a:rPr>
              <a:t>！</a:t>
            </a:r>
          </a:p>
        </p:txBody>
      </p:sp>
      <p:pic>
        <p:nvPicPr>
          <p:cNvPr id="18" name="图片 17">
            <a:extLst>
              <a:ext uri="{FF2B5EF4-FFF2-40B4-BE49-F238E27FC236}">
                <a16:creationId xmlns:a16="http://schemas.microsoft.com/office/drawing/2014/main" xmlns="" id="{FAB7B0B0-2C0A-4F70-824D-C2B89C8A72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9132" y="2366979"/>
            <a:ext cx="4096792" cy="412137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2764161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circle(in)">
                                      <p:cBhvr>
                                        <p:cTn id="10" dur="20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animEffect transition="in" filter="randombar(horizontal)">
                                      <p:cBhvr>
                                        <p:cTn id="15" dur="500"/>
                                        <p:tgtEl>
                                          <p:spTgt spid="1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15">
                                            <p:txEl>
                                              <p:pRg st="1" end="1"/>
                                            </p:txEl>
                                          </p:spTgt>
                                        </p:tgtEl>
                                        <p:attrNameLst>
                                          <p:attrName>style.visibility</p:attrName>
                                        </p:attrNameLst>
                                      </p:cBhvr>
                                      <p:to>
                                        <p:strVal val="visible"/>
                                      </p:to>
                                    </p:set>
                                    <p:animEffect transition="in" filter="randombar(horizontal)">
                                      <p:cBhvr>
                                        <p:cTn id="20" dur="500"/>
                                        <p:tgtEl>
                                          <p:spTgt spid="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47">
            <a:extLst>
              <a:ext uri="{FF2B5EF4-FFF2-40B4-BE49-F238E27FC236}">
                <a16:creationId xmlns:a16="http://schemas.microsoft.com/office/drawing/2014/main" xmlns="" id="{B8D8F2DE-7125-4B24-A994-B9A2761E7144}"/>
              </a:ext>
            </a:extLst>
          </p:cNvPr>
          <p:cNvSpPr>
            <a:spLocks noChangeArrowheads="1"/>
          </p:cNvSpPr>
          <p:nvPr/>
        </p:nvSpPr>
        <p:spPr bwMode="auto">
          <a:xfrm>
            <a:off x="708991" y="2948608"/>
            <a:ext cx="4913880" cy="1477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b="1" dirty="0">
                <a:solidFill>
                  <a:srgbClr val="0000FF"/>
                </a:solidFill>
              </a:rPr>
              <a:t>       </a:t>
            </a:r>
            <a:r>
              <a:rPr lang="en-US" altLang="zh-CN" sz="2800" b="1" dirty="0">
                <a:solidFill>
                  <a:srgbClr val="C00000"/>
                </a:solidFill>
              </a:rPr>
              <a:t>2020</a:t>
            </a:r>
            <a:r>
              <a:rPr lang="zh-CN" altLang="en-US" sz="2800" b="1" dirty="0">
                <a:solidFill>
                  <a:srgbClr val="C00000"/>
                </a:solidFill>
              </a:rPr>
              <a:t>疫情当下，</a:t>
            </a:r>
            <a:r>
              <a:rPr lang="zh-CN" altLang="zh-CN" sz="2800" b="1" dirty="0">
                <a:solidFill>
                  <a:srgbClr val="C00000"/>
                </a:solidFill>
              </a:rPr>
              <a:t>口罩到底能不能涨价？</a:t>
            </a:r>
            <a:endParaRPr lang="zh-CN" altLang="zh-CN" sz="2800" dirty="0">
              <a:solidFill>
                <a:srgbClr val="C00000"/>
              </a:solidFill>
              <a:latin typeface="+mn-lt"/>
              <a:ea typeface="+mn-ea"/>
            </a:endParaRPr>
          </a:p>
        </p:txBody>
      </p:sp>
      <p:pic>
        <p:nvPicPr>
          <p:cNvPr id="5" name="图片 4">
            <a:extLst>
              <a:ext uri="{FF2B5EF4-FFF2-40B4-BE49-F238E27FC236}">
                <a16:creationId xmlns:a16="http://schemas.microsoft.com/office/drawing/2014/main" xmlns="" id="{6273DA8D-D6BE-4855-8AA2-68D8E95AFF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0281" y="2208178"/>
            <a:ext cx="5369668" cy="4027251"/>
          </a:xfrm>
          <a:prstGeom prst="rect">
            <a:avLst/>
          </a:prstGeom>
        </p:spPr>
      </p:pic>
      <p:sp>
        <p:nvSpPr>
          <p:cNvPr id="6" name="文本框 5">
            <a:extLst>
              <a:ext uri="{FF2B5EF4-FFF2-40B4-BE49-F238E27FC236}">
                <a16:creationId xmlns:a16="http://schemas.microsoft.com/office/drawing/2014/main" xmlns="" id="{0B9829A8-F9E4-416B-9A4D-92EE3E72B3DA}"/>
              </a:ext>
            </a:extLst>
          </p:cNvPr>
          <p:cNvSpPr txBox="1"/>
          <p:nvPr/>
        </p:nvSpPr>
        <p:spPr>
          <a:xfrm>
            <a:off x="1247256" y="837001"/>
            <a:ext cx="3686783" cy="646331"/>
          </a:xfrm>
          <a:prstGeom prst="rect">
            <a:avLst/>
          </a:prstGeom>
          <a:noFill/>
        </p:spPr>
        <p:txBody>
          <a:bodyPr wrap="square" rtlCol="0">
            <a:spAutoFit/>
          </a:bodyPr>
          <a:lstStyle/>
          <a:p>
            <a:r>
              <a:rPr lang="zh-CN" altLang="en-US" sz="3600" b="1" dirty="0">
                <a:solidFill>
                  <a:srgbClr val="0000FF"/>
                </a:solidFill>
                <a:latin typeface="微软雅黑" panose="020B0503020204020204" pitchFamily="34" charset="-122"/>
                <a:ea typeface="微软雅黑" panose="020B0503020204020204" pitchFamily="34" charset="-122"/>
              </a:rPr>
              <a:t>二、问题引出</a:t>
            </a:r>
          </a:p>
        </p:txBody>
      </p:sp>
    </p:spTree>
    <p:extLst>
      <p:ext uri="{BB962C8B-B14F-4D97-AF65-F5344CB8AC3E}">
        <p14:creationId xmlns:p14="http://schemas.microsoft.com/office/powerpoint/2010/main" val="26604438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14"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right)">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E86B6AE2-179F-48A6-94F4-EFCBC1F779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43372" y="1628266"/>
            <a:ext cx="3587267" cy="4854102"/>
          </a:xfrm>
          <a:prstGeom prst="rect">
            <a:avLst/>
          </a:prstGeom>
          <a:ln>
            <a:noFill/>
          </a:ln>
          <a:effectLst>
            <a:outerShdw blurRad="190500" algn="tl" rotWithShape="0">
              <a:srgbClr val="000000">
                <a:alpha val="70000"/>
              </a:srgbClr>
            </a:outerShdw>
          </a:effectLst>
        </p:spPr>
      </p:pic>
      <p:sp>
        <p:nvSpPr>
          <p:cNvPr id="9" name="文本框 8">
            <a:extLst>
              <a:ext uri="{FF2B5EF4-FFF2-40B4-BE49-F238E27FC236}">
                <a16:creationId xmlns:a16="http://schemas.microsoft.com/office/drawing/2014/main" xmlns="" id="{408730D8-C13C-4CB2-9DF7-8FEFE6336DB6}"/>
              </a:ext>
            </a:extLst>
          </p:cNvPr>
          <p:cNvSpPr txBox="1"/>
          <p:nvPr/>
        </p:nvSpPr>
        <p:spPr>
          <a:xfrm>
            <a:off x="1523512" y="2455629"/>
            <a:ext cx="5525358" cy="1754326"/>
          </a:xfrm>
          <a:prstGeom prst="rect">
            <a:avLst/>
          </a:prstGeom>
          <a:noFill/>
        </p:spPr>
        <p:txBody>
          <a:bodyPr wrap="square" rtlCol="0">
            <a:spAutoFit/>
          </a:bodyPr>
          <a:lstStyle/>
          <a:p>
            <a:pPr fontAlgn="base">
              <a:lnSpc>
                <a:spcPct val="150000"/>
              </a:lnSpc>
            </a:pPr>
            <a:r>
              <a:rPr lang="zh-CN" altLang="zh-CN" sz="2400" b="1" dirty="0">
                <a:solidFill>
                  <a:srgbClr val="C00000"/>
                </a:solidFill>
              </a:rPr>
              <a:t>供求</a:t>
            </a:r>
            <a:r>
              <a:rPr lang="zh-CN" altLang="en-US" sz="2400" b="1" dirty="0">
                <a:solidFill>
                  <a:srgbClr val="C00000"/>
                </a:solidFill>
              </a:rPr>
              <a:t>定</a:t>
            </a:r>
            <a:r>
              <a:rPr lang="zh-CN" altLang="zh-CN" sz="2400" b="1" dirty="0">
                <a:solidFill>
                  <a:srgbClr val="C00000"/>
                </a:solidFill>
              </a:rPr>
              <a:t>理的内容：</a:t>
            </a:r>
            <a:r>
              <a:rPr lang="zh-CN" altLang="zh-CN" sz="2400" b="1" dirty="0">
                <a:solidFill>
                  <a:schemeClr val="tx1">
                    <a:lumMod val="85000"/>
                    <a:lumOff val="15000"/>
                  </a:schemeClr>
                </a:solidFill>
              </a:rPr>
              <a:t>在其他条件不变的前提下，供给不变，需求增加，均衡价格（即市场价格）会</a:t>
            </a:r>
            <a:r>
              <a:rPr lang="zh-CN" altLang="en-US" sz="2400" b="1" dirty="0">
                <a:solidFill>
                  <a:schemeClr val="tx1">
                    <a:lumMod val="85000"/>
                    <a:lumOff val="15000"/>
                  </a:schemeClr>
                </a:solidFill>
              </a:rPr>
              <a:t>上升</a:t>
            </a:r>
            <a:r>
              <a:rPr lang="zh-CN" altLang="zh-CN" sz="2400" b="1" dirty="0">
                <a:solidFill>
                  <a:schemeClr val="tx1">
                    <a:lumMod val="85000"/>
                    <a:lumOff val="15000"/>
                  </a:schemeClr>
                </a:solidFill>
              </a:rPr>
              <a:t>。</a:t>
            </a:r>
          </a:p>
        </p:txBody>
      </p:sp>
      <p:sp>
        <p:nvSpPr>
          <p:cNvPr id="6" name="文本框 5">
            <a:extLst>
              <a:ext uri="{FF2B5EF4-FFF2-40B4-BE49-F238E27FC236}">
                <a16:creationId xmlns:a16="http://schemas.microsoft.com/office/drawing/2014/main" xmlns="" id="{219FF4FD-6362-4F67-AC02-1D32CA28D14D}"/>
              </a:ext>
            </a:extLst>
          </p:cNvPr>
          <p:cNvSpPr txBox="1"/>
          <p:nvPr/>
        </p:nvSpPr>
        <p:spPr>
          <a:xfrm>
            <a:off x="1247256" y="837001"/>
            <a:ext cx="5801614" cy="646331"/>
          </a:xfrm>
          <a:prstGeom prst="rect">
            <a:avLst/>
          </a:prstGeom>
          <a:noFill/>
        </p:spPr>
        <p:txBody>
          <a:bodyPr wrap="square" rtlCol="0">
            <a:spAutoFit/>
          </a:bodyPr>
          <a:lstStyle/>
          <a:p>
            <a:r>
              <a:rPr lang="zh-CN" altLang="en-US" sz="3600" b="1" dirty="0">
                <a:solidFill>
                  <a:srgbClr val="0000FF"/>
                </a:solidFill>
                <a:latin typeface="微软雅黑" panose="020B0503020204020204" pitchFamily="34" charset="-122"/>
                <a:ea typeface="微软雅黑" panose="020B0503020204020204" pitchFamily="34" charset="-122"/>
              </a:rPr>
              <a:t>三、</a:t>
            </a:r>
            <a:r>
              <a:rPr lang="zh-CN" altLang="zh-CN" sz="3600" b="1" dirty="0">
                <a:solidFill>
                  <a:srgbClr val="0000FF"/>
                </a:solidFill>
                <a:latin typeface="微软雅黑" panose="020B0503020204020204" pitchFamily="34" charset="-122"/>
                <a:ea typeface="微软雅黑" panose="020B0503020204020204" pitchFamily="34" charset="-122"/>
              </a:rPr>
              <a:t>原理应用——供求定理</a:t>
            </a:r>
            <a:endParaRPr lang="zh-CN" altLang="en-US" sz="3600" b="1" dirty="0">
              <a:solidFill>
                <a:srgbClr val="000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930148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xmlns="" id="{6CE9DE9A-E33E-4C73-82A7-CAF8F3F45902}"/>
              </a:ext>
            </a:extLst>
          </p:cNvPr>
          <p:cNvSpPr txBox="1"/>
          <p:nvPr/>
        </p:nvSpPr>
        <p:spPr>
          <a:xfrm>
            <a:off x="2179800" y="1964371"/>
            <a:ext cx="5676021" cy="1338828"/>
          </a:xfrm>
          <a:prstGeom prst="rect">
            <a:avLst/>
          </a:prstGeom>
          <a:noFill/>
        </p:spPr>
        <p:txBody>
          <a:bodyPr wrap="square" rtlCol="0">
            <a:spAutoFit/>
          </a:bodyPr>
          <a:lstStyle/>
          <a:p>
            <a:pPr>
              <a:lnSpc>
                <a:spcPct val="150000"/>
              </a:lnSpc>
            </a:pPr>
            <a:r>
              <a:rPr lang="en-US" altLang="zh-CN" b="1" dirty="0">
                <a:solidFill>
                  <a:schemeClr val="tx1">
                    <a:lumMod val="85000"/>
                    <a:lumOff val="15000"/>
                  </a:schemeClr>
                </a:solidFill>
              </a:rPr>
              <a:t>       </a:t>
            </a:r>
            <a:r>
              <a:rPr lang="zh-CN" altLang="zh-CN" b="1" dirty="0">
                <a:solidFill>
                  <a:schemeClr val="tx1">
                    <a:lumMod val="85000"/>
                    <a:lumOff val="15000"/>
                  </a:schemeClr>
                </a:solidFill>
              </a:rPr>
              <a:t>口罩的生产需要周期，由于疫情爆发临近春节，工人放假返乡，这就造成了口罩的总供应量在短时间内就只有库存那么多。</a:t>
            </a:r>
          </a:p>
        </p:txBody>
      </p:sp>
      <p:sp>
        <p:nvSpPr>
          <p:cNvPr id="4" name="TextBox 3">
            <a:extLst>
              <a:ext uri="{FF2B5EF4-FFF2-40B4-BE49-F238E27FC236}">
                <a16:creationId xmlns:a16="http://schemas.microsoft.com/office/drawing/2014/main" xmlns="" id="{C5276CB2-B22E-47F4-9804-9691EE7C79E7}"/>
              </a:ext>
            </a:extLst>
          </p:cNvPr>
          <p:cNvSpPr txBox="1"/>
          <p:nvPr/>
        </p:nvSpPr>
        <p:spPr>
          <a:xfrm>
            <a:off x="2352077" y="3299299"/>
            <a:ext cx="2040943" cy="400110"/>
          </a:xfrm>
          <a:prstGeom prst="rect">
            <a:avLst/>
          </a:prstGeom>
          <a:noFill/>
        </p:spPr>
        <p:txBody>
          <a:bodyPr wrap="none" rtlCol="0">
            <a:spAutoFit/>
          </a:bodyPr>
          <a:lstStyle/>
          <a:p>
            <a:r>
              <a:rPr lang="zh-CN" altLang="en-US" sz="2000" b="1" dirty="0">
                <a:solidFill>
                  <a:srgbClr val="FF0000"/>
                </a:solidFill>
              </a:rPr>
              <a:t>    故：供给不变</a:t>
            </a:r>
          </a:p>
        </p:txBody>
      </p:sp>
      <p:pic>
        <p:nvPicPr>
          <p:cNvPr id="7" name="图片 6">
            <a:extLst>
              <a:ext uri="{FF2B5EF4-FFF2-40B4-BE49-F238E27FC236}">
                <a16:creationId xmlns:a16="http://schemas.microsoft.com/office/drawing/2014/main" xmlns="" id="{6BED3B32-E161-4E24-B211-6F86004B89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83101" y="1945532"/>
            <a:ext cx="3284962" cy="3634398"/>
          </a:xfrm>
          <a:prstGeom prst="rect">
            <a:avLst/>
          </a:prstGeom>
        </p:spPr>
      </p:pic>
      <p:sp>
        <p:nvSpPr>
          <p:cNvPr id="8" name="TextBox 3">
            <a:extLst>
              <a:ext uri="{FF2B5EF4-FFF2-40B4-BE49-F238E27FC236}">
                <a16:creationId xmlns:a16="http://schemas.microsoft.com/office/drawing/2014/main" xmlns="" id="{B3FB7C66-B90F-4552-877B-367A3ACBA9D4}"/>
              </a:ext>
            </a:extLst>
          </p:cNvPr>
          <p:cNvSpPr txBox="1"/>
          <p:nvPr/>
        </p:nvSpPr>
        <p:spPr>
          <a:xfrm>
            <a:off x="1494278" y="1532686"/>
            <a:ext cx="2339102" cy="461665"/>
          </a:xfrm>
          <a:prstGeom prst="rect">
            <a:avLst/>
          </a:prstGeom>
          <a:noFill/>
        </p:spPr>
        <p:txBody>
          <a:bodyPr wrap="none" rtlCol="0">
            <a:spAutoFit/>
          </a:bodyPr>
          <a:lstStyle/>
          <a:p>
            <a:r>
              <a:rPr lang="zh-CN" altLang="en-US" sz="2400" b="1" dirty="0">
                <a:solidFill>
                  <a:srgbClr val="0000FF"/>
                </a:solidFill>
                <a:latin typeface="微软雅黑" panose="020B0503020204020204" pitchFamily="34" charset="-122"/>
                <a:ea typeface="微软雅黑" panose="020B0503020204020204" pitchFamily="34" charset="-122"/>
              </a:rPr>
              <a:t>（一）供给分析</a:t>
            </a:r>
          </a:p>
        </p:txBody>
      </p:sp>
      <p:sp>
        <p:nvSpPr>
          <p:cNvPr id="9" name="TextBox 3">
            <a:extLst>
              <a:ext uri="{FF2B5EF4-FFF2-40B4-BE49-F238E27FC236}">
                <a16:creationId xmlns:a16="http://schemas.microsoft.com/office/drawing/2014/main" xmlns="" id="{B6639FE7-AA99-4515-8C4C-55465669797E}"/>
              </a:ext>
            </a:extLst>
          </p:cNvPr>
          <p:cNvSpPr txBox="1"/>
          <p:nvPr/>
        </p:nvSpPr>
        <p:spPr>
          <a:xfrm>
            <a:off x="1494278" y="3760815"/>
            <a:ext cx="2339102" cy="461665"/>
          </a:xfrm>
          <a:prstGeom prst="rect">
            <a:avLst/>
          </a:prstGeom>
          <a:noFill/>
        </p:spPr>
        <p:txBody>
          <a:bodyPr wrap="none" rtlCol="0">
            <a:spAutoFit/>
          </a:bodyPr>
          <a:lstStyle/>
          <a:p>
            <a:r>
              <a:rPr lang="zh-CN" altLang="en-US" sz="2400" b="1" dirty="0">
                <a:solidFill>
                  <a:srgbClr val="0000FF"/>
                </a:solidFill>
                <a:latin typeface="微软雅黑" panose="020B0503020204020204" pitchFamily="34" charset="-122"/>
                <a:ea typeface="微软雅黑" panose="020B0503020204020204" pitchFamily="34" charset="-122"/>
              </a:rPr>
              <a:t>（二）需求分析</a:t>
            </a:r>
          </a:p>
        </p:txBody>
      </p:sp>
      <p:sp>
        <p:nvSpPr>
          <p:cNvPr id="10" name="文本框 9">
            <a:extLst>
              <a:ext uri="{FF2B5EF4-FFF2-40B4-BE49-F238E27FC236}">
                <a16:creationId xmlns:a16="http://schemas.microsoft.com/office/drawing/2014/main" xmlns="" id="{16D3976E-DDA7-4D75-A4C6-C20AAA8D1AD2}"/>
              </a:ext>
            </a:extLst>
          </p:cNvPr>
          <p:cNvSpPr txBox="1"/>
          <p:nvPr/>
        </p:nvSpPr>
        <p:spPr>
          <a:xfrm>
            <a:off x="2352077" y="4140474"/>
            <a:ext cx="5676022" cy="1338828"/>
          </a:xfrm>
          <a:prstGeom prst="rect">
            <a:avLst/>
          </a:prstGeom>
          <a:noFill/>
        </p:spPr>
        <p:txBody>
          <a:bodyPr wrap="square" rtlCol="0">
            <a:spAutoFit/>
          </a:bodyPr>
          <a:lstStyle/>
          <a:p>
            <a:pPr>
              <a:lnSpc>
                <a:spcPct val="150000"/>
              </a:lnSpc>
            </a:pPr>
            <a:r>
              <a:rPr lang="en-US" altLang="zh-CN" b="1" dirty="0"/>
              <a:t>       </a:t>
            </a:r>
            <a:r>
              <a:rPr lang="zh-CN" altLang="zh-CN" b="1" dirty="0"/>
              <a:t>由于新冠的易传染性，人人都需要佩戴口罩，并且由于涉及范围甚广，传染人数与日俱增，所以对口罩的需求量越来越大。</a:t>
            </a:r>
          </a:p>
        </p:txBody>
      </p:sp>
      <p:sp>
        <p:nvSpPr>
          <p:cNvPr id="11" name="TextBox 3">
            <a:extLst>
              <a:ext uri="{FF2B5EF4-FFF2-40B4-BE49-F238E27FC236}">
                <a16:creationId xmlns:a16="http://schemas.microsoft.com/office/drawing/2014/main" xmlns="" id="{FA7B1E6E-8750-4F20-8076-C8C2A190798F}"/>
              </a:ext>
            </a:extLst>
          </p:cNvPr>
          <p:cNvSpPr txBox="1"/>
          <p:nvPr/>
        </p:nvSpPr>
        <p:spPr>
          <a:xfrm>
            <a:off x="2454669" y="5437111"/>
            <a:ext cx="1938351" cy="400110"/>
          </a:xfrm>
          <a:prstGeom prst="rect">
            <a:avLst/>
          </a:prstGeom>
          <a:noFill/>
        </p:spPr>
        <p:txBody>
          <a:bodyPr wrap="none" rtlCol="0">
            <a:spAutoFit/>
          </a:bodyPr>
          <a:lstStyle/>
          <a:p>
            <a:r>
              <a:rPr lang="zh-CN" altLang="en-US" sz="2000" b="1" dirty="0">
                <a:solidFill>
                  <a:srgbClr val="FF0000"/>
                </a:solidFill>
              </a:rPr>
              <a:t>    故：</a:t>
            </a:r>
            <a:r>
              <a:rPr lang="zh-CN" altLang="zh-CN" b="1" dirty="0">
                <a:solidFill>
                  <a:srgbClr val="FF0000"/>
                </a:solidFill>
              </a:rPr>
              <a:t>需求增加</a:t>
            </a:r>
            <a:endParaRPr lang="zh-CN" altLang="en-US" sz="2000" b="1" dirty="0">
              <a:solidFill>
                <a:srgbClr val="FF0000"/>
              </a:solidFill>
            </a:endParaRPr>
          </a:p>
        </p:txBody>
      </p:sp>
      <p:sp>
        <p:nvSpPr>
          <p:cNvPr id="12" name="TextBox 3">
            <a:extLst>
              <a:ext uri="{FF2B5EF4-FFF2-40B4-BE49-F238E27FC236}">
                <a16:creationId xmlns:a16="http://schemas.microsoft.com/office/drawing/2014/main" xmlns="" id="{F263FF2D-3C01-4297-A9C4-C2423AD83FE1}"/>
              </a:ext>
            </a:extLst>
          </p:cNvPr>
          <p:cNvSpPr txBox="1"/>
          <p:nvPr/>
        </p:nvSpPr>
        <p:spPr>
          <a:xfrm>
            <a:off x="1636460" y="6015384"/>
            <a:ext cx="5724644" cy="461665"/>
          </a:xfrm>
          <a:prstGeom prst="rect">
            <a:avLst/>
          </a:prstGeom>
          <a:noFill/>
        </p:spPr>
        <p:txBody>
          <a:bodyPr wrap="none" rtlCol="0">
            <a:spAutoFit/>
          </a:bodyPr>
          <a:lstStyle/>
          <a:p>
            <a:r>
              <a:rPr lang="zh-CN" altLang="zh-CN" sz="2400" b="1" dirty="0">
                <a:solidFill>
                  <a:srgbClr val="0000FF"/>
                </a:solidFill>
              </a:rPr>
              <a:t>因此：口罩的价格水涨船高，这是必然！</a:t>
            </a:r>
            <a:endParaRPr lang="zh-CN" altLang="zh-CN" sz="2400" dirty="0">
              <a:solidFill>
                <a:srgbClr val="0000FF"/>
              </a:solidFill>
            </a:endParaRPr>
          </a:p>
        </p:txBody>
      </p:sp>
      <p:sp>
        <p:nvSpPr>
          <p:cNvPr id="13" name="文本框 12">
            <a:extLst>
              <a:ext uri="{FF2B5EF4-FFF2-40B4-BE49-F238E27FC236}">
                <a16:creationId xmlns:a16="http://schemas.microsoft.com/office/drawing/2014/main" xmlns="" id="{AADFCFE9-A3B9-4D59-93F8-09B790B25D46}"/>
              </a:ext>
            </a:extLst>
          </p:cNvPr>
          <p:cNvSpPr txBox="1"/>
          <p:nvPr/>
        </p:nvSpPr>
        <p:spPr>
          <a:xfrm>
            <a:off x="1247256" y="837001"/>
            <a:ext cx="3686783" cy="646331"/>
          </a:xfrm>
          <a:prstGeom prst="rect">
            <a:avLst/>
          </a:prstGeom>
          <a:noFill/>
        </p:spPr>
        <p:txBody>
          <a:bodyPr wrap="square" rtlCol="0">
            <a:spAutoFit/>
          </a:bodyPr>
          <a:lstStyle/>
          <a:p>
            <a:r>
              <a:rPr lang="zh-CN" altLang="en-US" sz="3600" b="1" dirty="0">
                <a:solidFill>
                  <a:srgbClr val="C00000"/>
                </a:solidFill>
                <a:latin typeface="微软雅黑" panose="020B0503020204020204" pitchFamily="34" charset="-122"/>
                <a:ea typeface="微软雅黑" panose="020B0503020204020204" pitchFamily="34" charset="-122"/>
              </a:rPr>
              <a:t>四、原理分析</a:t>
            </a:r>
          </a:p>
        </p:txBody>
      </p:sp>
    </p:spTree>
    <p:extLst>
      <p:ext uri="{BB962C8B-B14F-4D97-AF65-F5344CB8AC3E}">
        <p14:creationId xmlns:p14="http://schemas.microsoft.com/office/powerpoint/2010/main" val="40663037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par>
                                <p:cTn id="8" presetID="14"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randombar(horizont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anim calcmode="lin" valueType="num">
                                      <p:cBhvr>
                                        <p:cTn id="16" dur="500" fill="hold"/>
                                        <p:tgtEl>
                                          <p:spTgt spid="8"/>
                                        </p:tgtEl>
                                        <p:attrNameLst>
                                          <p:attrName>ppt_x</p:attrName>
                                        </p:attrNameLst>
                                      </p:cBhvr>
                                      <p:tavLst>
                                        <p:tav tm="0">
                                          <p:val>
                                            <p:strVal val="#ppt_x"/>
                                          </p:val>
                                        </p:tav>
                                        <p:tav tm="100000">
                                          <p:val>
                                            <p:strVal val="#ppt_x"/>
                                          </p:val>
                                        </p:tav>
                                      </p:tavLst>
                                    </p:anim>
                                    <p:anim calcmode="lin" valueType="num">
                                      <p:cBhvr>
                                        <p:cTn id="17" dur="450" decel="100000" fill="hold"/>
                                        <p:tgtEl>
                                          <p:spTgt spid="8"/>
                                        </p:tgtEl>
                                        <p:attrNameLst>
                                          <p:attrName>ppt_y</p:attrName>
                                        </p:attrNameLst>
                                      </p:cBhvr>
                                      <p:tavLst>
                                        <p:tav tm="0">
                                          <p:val>
                                            <p:strVal val="#ppt_y+1"/>
                                          </p:val>
                                        </p:tav>
                                        <p:tav tm="100000">
                                          <p:val>
                                            <p:strVal val="#ppt_y-.03"/>
                                          </p:val>
                                        </p:tav>
                                      </p:tavLst>
                                    </p:anim>
                                    <p:anim calcmode="lin" valueType="num">
                                      <p:cBhvr>
                                        <p:cTn id="18"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
                                          </p:val>
                                        </p:tav>
                                        <p:tav tm="100000">
                                          <p:val>
                                            <p:strVal val="#ppt_w"/>
                                          </p:val>
                                        </p:tav>
                                      </p:tavLst>
                                    </p:anim>
                                    <p:anim calcmode="lin" valueType="num">
                                      <p:cBhvr>
                                        <p:cTn id="24" dur="500" fill="hold"/>
                                        <p:tgtEl>
                                          <p:spTgt spid="3"/>
                                        </p:tgtEl>
                                        <p:attrNameLst>
                                          <p:attrName>ppt_h</p:attrName>
                                        </p:attrNameLst>
                                      </p:cBhvr>
                                      <p:tavLst>
                                        <p:tav tm="0">
                                          <p:val>
                                            <p:fltVal val="0"/>
                                          </p:val>
                                        </p:tav>
                                        <p:tav tm="100000">
                                          <p:val>
                                            <p:strVal val="#ppt_h"/>
                                          </p:val>
                                        </p:tav>
                                      </p:tavLst>
                                    </p:anim>
                                    <p:animEffect transition="in" filter="fade">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37"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anim calcmode="lin" valueType="num">
                                      <p:cBhvr>
                                        <p:cTn id="31" dur="500" fill="hold"/>
                                        <p:tgtEl>
                                          <p:spTgt spid="4"/>
                                        </p:tgtEl>
                                        <p:attrNameLst>
                                          <p:attrName>ppt_x</p:attrName>
                                        </p:attrNameLst>
                                      </p:cBhvr>
                                      <p:tavLst>
                                        <p:tav tm="0">
                                          <p:val>
                                            <p:strVal val="#ppt_x"/>
                                          </p:val>
                                        </p:tav>
                                        <p:tav tm="100000">
                                          <p:val>
                                            <p:strVal val="#ppt_x"/>
                                          </p:val>
                                        </p:tav>
                                      </p:tavLst>
                                    </p:anim>
                                    <p:anim calcmode="lin" valueType="num">
                                      <p:cBhvr>
                                        <p:cTn id="32" dur="450" decel="100000" fill="hold"/>
                                        <p:tgtEl>
                                          <p:spTgt spid="4"/>
                                        </p:tgtEl>
                                        <p:attrNameLst>
                                          <p:attrName>ppt_y</p:attrName>
                                        </p:attrNameLst>
                                      </p:cBhvr>
                                      <p:tavLst>
                                        <p:tav tm="0">
                                          <p:val>
                                            <p:strVal val="#ppt_y+1"/>
                                          </p:val>
                                        </p:tav>
                                        <p:tav tm="100000">
                                          <p:val>
                                            <p:strVal val="#ppt_y-.03"/>
                                          </p:val>
                                        </p:tav>
                                      </p:tavLst>
                                    </p:anim>
                                    <p:anim calcmode="lin" valueType="num">
                                      <p:cBhvr>
                                        <p:cTn id="33" dur="50" accel="100000" fill="hold">
                                          <p:stCondLst>
                                            <p:cond delay="45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7"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anim calcmode="lin" valueType="num">
                                      <p:cBhvr>
                                        <p:cTn id="39" dur="500" fill="hold"/>
                                        <p:tgtEl>
                                          <p:spTgt spid="9"/>
                                        </p:tgtEl>
                                        <p:attrNameLst>
                                          <p:attrName>ppt_x</p:attrName>
                                        </p:attrNameLst>
                                      </p:cBhvr>
                                      <p:tavLst>
                                        <p:tav tm="0">
                                          <p:val>
                                            <p:strVal val="#ppt_x"/>
                                          </p:val>
                                        </p:tav>
                                        <p:tav tm="100000">
                                          <p:val>
                                            <p:strVal val="#ppt_x"/>
                                          </p:val>
                                        </p:tav>
                                      </p:tavLst>
                                    </p:anim>
                                    <p:anim calcmode="lin" valueType="num">
                                      <p:cBhvr>
                                        <p:cTn id="40" dur="450" decel="100000" fill="hold"/>
                                        <p:tgtEl>
                                          <p:spTgt spid="9"/>
                                        </p:tgtEl>
                                        <p:attrNameLst>
                                          <p:attrName>ppt_y</p:attrName>
                                        </p:attrNameLst>
                                      </p:cBhvr>
                                      <p:tavLst>
                                        <p:tav tm="0">
                                          <p:val>
                                            <p:strVal val="#ppt_y+1"/>
                                          </p:val>
                                        </p:tav>
                                        <p:tav tm="100000">
                                          <p:val>
                                            <p:strVal val="#ppt_y-.03"/>
                                          </p:val>
                                        </p:tav>
                                      </p:tavLst>
                                    </p:anim>
                                    <p:anim calcmode="lin" valueType="num">
                                      <p:cBhvr>
                                        <p:cTn id="41" dur="50" accel="100000" fill="hold">
                                          <p:stCondLst>
                                            <p:cond delay="45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500" fill="hold"/>
                                        <p:tgtEl>
                                          <p:spTgt spid="10"/>
                                        </p:tgtEl>
                                        <p:attrNameLst>
                                          <p:attrName>ppt_w</p:attrName>
                                        </p:attrNameLst>
                                      </p:cBhvr>
                                      <p:tavLst>
                                        <p:tav tm="0">
                                          <p:val>
                                            <p:fltVal val="0"/>
                                          </p:val>
                                        </p:tav>
                                        <p:tav tm="100000">
                                          <p:val>
                                            <p:strVal val="#ppt_w"/>
                                          </p:val>
                                        </p:tav>
                                      </p:tavLst>
                                    </p:anim>
                                    <p:anim calcmode="lin" valueType="num">
                                      <p:cBhvr>
                                        <p:cTn id="47" dur="500" fill="hold"/>
                                        <p:tgtEl>
                                          <p:spTgt spid="10"/>
                                        </p:tgtEl>
                                        <p:attrNameLst>
                                          <p:attrName>ppt_h</p:attrName>
                                        </p:attrNameLst>
                                      </p:cBhvr>
                                      <p:tavLst>
                                        <p:tav tm="0">
                                          <p:val>
                                            <p:fltVal val="0"/>
                                          </p:val>
                                        </p:tav>
                                        <p:tav tm="100000">
                                          <p:val>
                                            <p:strVal val="#ppt_h"/>
                                          </p:val>
                                        </p:tav>
                                      </p:tavLst>
                                    </p:anim>
                                    <p:animEffect transition="in" filter="fade">
                                      <p:cBhvr>
                                        <p:cTn id="48" dur="500"/>
                                        <p:tgtEl>
                                          <p:spTgt spid="10"/>
                                        </p:tgtEl>
                                      </p:cBhvr>
                                    </p:animEffect>
                                  </p:childTnLst>
                                </p:cTn>
                              </p:par>
                            </p:childTnLst>
                          </p:cTn>
                        </p:par>
                      </p:childTnLst>
                    </p:cTn>
                  </p:par>
                  <p:par>
                    <p:cTn id="49" fill="hold">
                      <p:stCondLst>
                        <p:cond delay="indefinite"/>
                      </p:stCondLst>
                      <p:childTnLst>
                        <p:par>
                          <p:cTn id="50" fill="hold">
                            <p:stCondLst>
                              <p:cond delay="0"/>
                            </p:stCondLst>
                            <p:childTnLst>
                              <p:par>
                                <p:cTn id="51" presetID="37" presetClass="entr" presetSubtype="0"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anim calcmode="lin" valueType="num">
                                      <p:cBhvr>
                                        <p:cTn id="54" dur="500" fill="hold"/>
                                        <p:tgtEl>
                                          <p:spTgt spid="11"/>
                                        </p:tgtEl>
                                        <p:attrNameLst>
                                          <p:attrName>ppt_x</p:attrName>
                                        </p:attrNameLst>
                                      </p:cBhvr>
                                      <p:tavLst>
                                        <p:tav tm="0">
                                          <p:val>
                                            <p:strVal val="#ppt_x"/>
                                          </p:val>
                                        </p:tav>
                                        <p:tav tm="100000">
                                          <p:val>
                                            <p:strVal val="#ppt_x"/>
                                          </p:val>
                                        </p:tav>
                                      </p:tavLst>
                                    </p:anim>
                                    <p:anim calcmode="lin" valueType="num">
                                      <p:cBhvr>
                                        <p:cTn id="55" dur="450" decel="100000" fill="hold"/>
                                        <p:tgtEl>
                                          <p:spTgt spid="11"/>
                                        </p:tgtEl>
                                        <p:attrNameLst>
                                          <p:attrName>ppt_y</p:attrName>
                                        </p:attrNameLst>
                                      </p:cBhvr>
                                      <p:tavLst>
                                        <p:tav tm="0">
                                          <p:val>
                                            <p:strVal val="#ppt_y+1"/>
                                          </p:val>
                                        </p:tav>
                                        <p:tav tm="100000">
                                          <p:val>
                                            <p:strVal val="#ppt_y-.03"/>
                                          </p:val>
                                        </p:tav>
                                      </p:tavLst>
                                    </p:anim>
                                    <p:anim calcmode="lin" valueType="num">
                                      <p:cBhvr>
                                        <p:cTn id="56"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7" presetClass="entr" presetSubtype="0"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anim calcmode="lin" valueType="num">
                                      <p:cBhvr>
                                        <p:cTn id="62" dur="500" fill="hold"/>
                                        <p:tgtEl>
                                          <p:spTgt spid="12"/>
                                        </p:tgtEl>
                                        <p:attrNameLst>
                                          <p:attrName>ppt_x</p:attrName>
                                        </p:attrNameLst>
                                      </p:cBhvr>
                                      <p:tavLst>
                                        <p:tav tm="0">
                                          <p:val>
                                            <p:strVal val="#ppt_x"/>
                                          </p:val>
                                        </p:tav>
                                        <p:tav tm="100000">
                                          <p:val>
                                            <p:strVal val="#ppt_x"/>
                                          </p:val>
                                        </p:tav>
                                      </p:tavLst>
                                    </p:anim>
                                    <p:anim calcmode="lin" valueType="num">
                                      <p:cBhvr>
                                        <p:cTn id="63" dur="450" decel="100000" fill="hold"/>
                                        <p:tgtEl>
                                          <p:spTgt spid="12"/>
                                        </p:tgtEl>
                                        <p:attrNameLst>
                                          <p:attrName>ppt_y</p:attrName>
                                        </p:attrNameLst>
                                      </p:cBhvr>
                                      <p:tavLst>
                                        <p:tav tm="0">
                                          <p:val>
                                            <p:strVal val="#ppt_y+1"/>
                                          </p:val>
                                        </p:tav>
                                        <p:tav tm="100000">
                                          <p:val>
                                            <p:strVal val="#ppt_y-.03"/>
                                          </p:val>
                                        </p:tav>
                                      </p:tavLst>
                                    </p:anim>
                                    <p:anim calcmode="lin" valueType="num">
                                      <p:cBhvr>
                                        <p:cTn id="64" dur="50" accel="100000" fill="hold">
                                          <p:stCondLst>
                                            <p:cond delay="45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8" grpId="0"/>
      <p:bldP spid="9" grpId="0"/>
      <p:bldP spid="10" grpId="0"/>
      <p:bldP spid="11" grpId="0"/>
      <p:bldP spid="12"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xmlns="" id="{5570C106-EE1C-4383-BDD3-02FBE11B769D}"/>
              </a:ext>
            </a:extLst>
          </p:cNvPr>
          <p:cNvSpPr txBox="1"/>
          <p:nvPr/>
        </p:nvSpPr>
        <p:spPr>
          <a:xfrm flipH="1">
            <a:off x="8107425" y="2298293"/>
            <a:ext cx="400110" cy="895924"/>
          </a:xfrm>
          <a:prstGeom prst="rect">
            <a:avLst/>
          </a:prstGeom>
          <a:noFill/>
        </p:spPr>
        <p:txBody>
          <a:bodyPr vert="eaVert" wrap="square" rtlCol="0">
            <a:spAutoFit/>
          </a:bodyPr>
          <a:lstStyle/>
          <a:p>
            <a:r>
              <a:rPr lang="zh-CN" altLang="en-US" sz="1400" b="1" dirty="0">
                <a:solidFill>
                  <a:srgbClr val="C00000"/>
                </a:solidFill>
                <a:latin typeface="微软雅黑" panose="020B0503020204020204" pitchFamily="34" charset="-122"/>
                <a:ea typeface="微软雅黑" panose="020B0503020204020204" pitchFamily="34" charset="-122"/>
              </a:rPr>
              <a:t>供给不变</a:t>
            </a:r>
          </a:p>
        </p:txBody>
      </p:sp>
      <p:grpSp>
        <p:nvGrpSpPr>
          <p:cNvPr id="11" name="组合 10">
            <a:extLst>
              <a:ext uri="{FF2B5EF4-FFF2-40B4-BE49-F238E27FC236}">
                <a16:creationId xmlns:a16="http://schemas.microsoft.com/office/drawing/2014/main" xmlns="" id="{31FEEB9A-651D-4BEE-A9A7-52A1587CE274}"/>
              </a:ext>
            </a:extLst>
          </p:cNvPr>
          <p:cNvGrpSpPr/>
          <p:nvPr/>
        </p:nvGrpSpPr>
        <p:grpSpPr>
          <a:xfrm>
            <a:off x="3741177" y="2298293"/>
            <a:ext cx="4614586" cy="4325757"/>
            <a:chOff x="3766074" y="2266545"/>
            <a:chExt cx="4614586" cy="4325757"/>
          </a:xfrm>
        </p:grpSpPr>
        <p:cxnSp>
          <p:nvCxnSpPr>
            <p:cNvPr id="19" name="直接连接符 18">
              <a:extLst>
                <a:ext uri="{FF2B5EF4-FFF2-40B4-BE49-F238E27FC236}">
                  <a16:creationId xmlns:a16="http://schemas.microsoft.com/office/drawing/2014/main" xmlns="" id="{B1E17D95-A97F-4A86-8BF9-81A8BDC38D49}"/>
                </a:ext>
              </a:extLst>
            </p:cNvPr>
            <p:cNvCxnSpPr>
              <a:cxnSpLocks/>
            </p:cNvCxnSpPr>
            <p:nvPr/>
          </p:nvCxnSpPr>
          <p:spPr>
            <a:xfrm flipH="1">
              <a:off x="6719523" y="3962561"/>
              <a:ext cx="1" cy="1951856"/>
            </a:xfrm>
            <a:prstGeom prst="line">
              <a:avLst/>
            </a:prstGeom>
            <a:ln w="15875"/>
          </p:spPr>
          <p:style>
            <a:lnRef idx="1">
              <a:schemeClr val="accent3"/>
            </a:lnRef>
            <a:fillRef idx="0">
              <a:schemeClr val="accent3"/>
            </a:fillRef>
            <a:effectRef idx="0">
              <a:schemeClr val="accent3"/>
            </a:effectRef>
            <a:fontRef idx="minor">
              <a:schemeClr val="tx1"/>
            </a:fontRef>
          </p:style>
        </p:cxnSp>
        <p:cxnSp>
          <p:nvCxnSpPr>
            <p:cNvPr id="23" name="直接连接符 22">
              <a:extLst>
                <a:ext uri="{FF2B5EF4-FFF2-40B4-BE49-F238E27FC236}">
                  <a16:creationId xmlns:a16="http://schemas.microsoft.com/office/drawing/2014/main" xmlns="" id="{59217277-FAEB-45E5-A1C6-466935288A68}"/>
                </a:ext>
              </a:extLst>
            </p:cNvPr>
            <p:cNvCxnSpPr>
              <a:cxnSpLocks/>
            </p:cNvCxnSpPr>
            <p:nvPr/>
          </p:nvCxnSpPr>
          <p:spPr>
            <a:xfrm flipH="1">
              <a:off x="6076544" y="4493389"/>
              <a:ext cx="1" cy="1401211"/>
            </a:xfrm>
            <a:prstGeom prst="line">
              <a:avLst/>
            </a:prstGeom>
            <a:ln w="15875"/>
          </p:spPr>
          <p:style>
            <a:lnRef idx="1">
              <a:schemeClr val="accent3"/>
            </a:lnRef>
            <a:fillRef idx="0">
              <a:schemeClr val="accent3"/>
            </a:fillRef>
            <a:effectRef idx="0">
              <a:schemeClr val="accent3"/>
            </a:effectRef>
            <a:fontRef idx="minor">
              <a:schemeClr val="tx1"/>
            </a:fontRef>
          </p:style>
        </p:cxnSp>
        <p:cxnSp>
          <p:nvCxnSpPr>
            <p:cNvPr id="26" name="直接箭头连接符 25">
              <a:extLst>
                <a:ext uri="{FF2B5EF4-FFF2-40B4-BE49-F238E27FC236}">
                  <a16:creationId xmlns:a16="http://schemas.microsoft.com/office/drawing/2014/main" xmlns="" id="{0375E34C-72B5-4BCA-979A-38B0B42B889F}"/>
                </a:ext>
              </a:extLst>
            </p:cNvPr>
            <p:cNvCxnSpPr>
              <a:cxnSpLocks/>
            </p:cNvCxnSpPr>
            <p:nvPr/>
          </p:nvCxnSpPr>
          <p:spPr>
            <a:xfrm>
              <a:off x="5564221" y="3562756"/>
              <a:ext cx="797668" cy="0"/>
            </a:xfrm>
            <a:prstGeom prst="straightConnector1">
              <a:avLst/>
            </a:prstGeom>
            <a:ln w="25400">
              <a:tailEnd type="triangle"/>
            </a:ln>
          </p:spPr>
          <p:style>
            <a:lnRef idx="3">
              <a:schemeClr val="accent3"/>
            </a:lnRef>
            <a:fillRef idx="0">
              <a:schemeClr val="accent3"/>
            </a:fillRef>
            <a:effectRef idx="2">
              <a:schemeClr val="accent3"/>
            </a:effectRef>
            <a:fontRef idx="minor">
              <a:schemeClr val="tx1"/>
            </a:fontRef>
          </p:style>
        </p:cxnSp>
        <p:cxnSp>
          <p:nvCxnSpPr>
            <p:cNvPr id="43" name="直接连接符 42">
              <a:extLst>
                <a:ext uri="{FF2B5EF4-FFF2-40B4-BE49-F238E27FC236}">
                  <a16:creationId xmlns:a16="http://schemas.microsoft.com/office/drawing/2014/main" xmlns="" id="{26CBF37D-3778-4ADF-9FAD-3F800E7FA133}"/>
                </a:ext>
              </a:extLst>
            </p:cNvPr>
            <p:cNvCxnSpPr>
              <a:cxnSpLocks/>
            </p:cNvCxnSpPr>
            <p:nvPr/>
          </p:nvCxnSpPr>
          <p:spPr>
            <a:xfrm flipH="1">
              <a:off x="4355921" y="4464204"/>
              <a:ext cx="1715042" cy="1"/>
            </a:xfrm>
            <a:prstGeom prst="line">
              <a:avLst/>
            </a:prstGeom>
            <a:ln w="15875"/>
          </p:spPr>
          <p:style>
            <a:lnRef idx="1">
              <a:schemeClr val="accent3"/>
            </a:lnRef>
            <a:fillRef idx="0">
              <a:schemeClr val="accent3"/>
            </a:fillRef>
            <a:effectRef idx="0">
              <a:schemeClr val="accent3"/>
            </a:effectRef>
            <a:fontRef idx="minor">
              <a:schemeClr val="tx1"/>
            </a:fontRef>
          </p:style>
        </p:cxnSp>
        <p:cxnSp>
          <p:nvCxnSpPr>
            <p:cNvPr id="47" name="直接连接符 46">
              <a:extLst>
                <a:ext uri="{FF2B5EF4-FFF2-40B4-BE49-F238E27FC236}">
                  <a16:creationId xmlns:a16="http://schemas.microsoft.com/office/drawing/2014/main" xmlns="" id="{123C8171-7EFF-4282-BE68-578AC01241FF}"/>
                </a:ext>
              </a:extLst>
            </p:cNvPr>
            <p:cNvCxnSpPr>
              <a:cxnSpLocks/>
            </p:cNvCxnSpPr>
            <p:nvPr/>
          </p:nvCxnSpPr>
          <p:spPr>
            <a:xfrm flipH="1">
              <a:off x="4355921" y="3930827"/>
              <a:ext cx="2363602" cy="21153"/>
            </a:xfrm>
            <a:prstGeom prst="line">
              <a:avLst/>
            </a:prstGeom>
            <a:ln w="15875"/>
          </p:spPr>
          <p:style>
            <a:lnRef idx="1">
              <a:schemeClr val="accent3"/>
            </a:lnRef>
            <a:fillRef idx="0">
              <a:schemeClr val="accent3"/>
            </a:fillRef>
            <a:effectRef idx="0">
              <a:schemeClr val="accent3"/>
            </a:effectRef>
            <a:fontRef idx="minor">
              <a:schemeClr val="tx1"/>
            </a:fontRef>
          </p:style>
        </p:cxnSp>
        <p:grpSp>
          <p:nvGrpSpPr>
            <p:cNvPr id="3" name="组合 2">
              <a:extLst>
                <a:ext uri="{FF2B5EF4-FFF2-40B4-BE49-F238E27FC236}">
                  <a16:creationId xmlns:a16="http://schemas.microsoft.com/office/drawing/2014/main" xmlns="" id="{61947743-5BD1-4AE2-9A35-C78996C6DABE}"/>
                </a:ext>
              </a:extLst>
            </p:cNvPr>
            <p:cNvGrpSpPr/>
            <p:nvPr/>
          </p:nvGrpSpPr>
          <p:grpSpPr>
            <a:xfrm>
              <a:off x="3766074" y="2266545"/>
              <a:ext cx="4614586" cy="4325757"/>
              <a:chOff x="3766074" y="2266545"/>
              <a:chExt cx="4614586" cy="4325757"/>
            </a:xfrm>
          </p:grpSpPr>
          <p:grpSp>
            <p:nvGrpSpPr>
              <p:cNvPr id="5" name="组合 4">
                <a:extLst>
                  <a:ext uri="{FF2B5EF4-FFF2-40B4-BE49-F238E27FC236}">
                    <a16:creationId xmlns:a16="http://schemas.microsoft.com/office/drawing/2014/main" xmlns="" id="{A4F2D314-E94E-46B7-BC30-D1030B4E3C08}"/>
                  </a:ext>
                </a:extLst>
              </p:cNvPr>
              <p:cNvGrpSpPr/>
              <p:nvPr/>
            </p:nvGrpSpPr>
            <p:grpSpPr>
              <a:xfrm>
                <a:off x="4341079" y="2364559"/>
                <a:ext cx="3791244" cy="3549860"/>
                <a:chOff x="0" y="1"/>
                <a:chExt cx="1800000" cy="1800000"/>
              </a:xfrm>
            </p:grpSpPr>
            <p:cxnSp>
              <p:nvCxnSpPr>
                <p:cNvPr id="6" name="直接箭头连接符 5">
                  <a:extLst>
                    <a:ext uri="{FF2B5EF4-FFF2-40B4-BE49-F238E27FC236}">
                      <a16:creationId xmlns:a16="http://schemas.microsoft.com/office/drawing/2014/main" xmlns="" id="{5B873E2C-CED2-4581-96C2-9D888CC74C43}"/>
                    </a:ext>
                  </a:extLst>
                </p:cNvPr>
                <p:cNvCxnSpPr/>
                <p:nvPr/>
              </p:nvCxnSpPr>
              <p:spPr>
                <a:xfrm rot="10800000">
                  <a:off x="2959" y="1"/>
                  <a:ext cx="0" cy="1800000"/>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7" name="直接箭头连接符 6">
                  <a:extLst>
                    <a:ext uri="{FF2B5EF4-FFF2-40B4-BE49-F238E27FC236}">
                      <a16:creationId xmlns:a16="http://schemas.microsoft.com/office/drawing/2014/main" xmlns="" id="{040924D7-6E72-409A-AD47-11DA49CD6B50}"/>
                    </a:ext>
                  </a:extLst>
                </p:cNvPr>
                <p:cNvCxnSpPr/>
                <p:nvPr/>
              </p:nvCxnSpPr>
              <p:spPr>
                <a:xfrm rot="16200000">
                  <a:off x="900000" y="889952"/>
                  <a:ext cx="0" cy="1800000"/>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grpSp>
          <p:cxnSp>
            <p:nvCxnSpPr>
              <p:cNvPr id="8" name="直接连接符 7">
                <a:extLst>
                  <a:ext uri="{FF2B5EF4-FFF2-40B4-BE49-F238E27FC236}">
                    <a16:creationId xmlns:a16="http://schemas.microsoft.com/office/drawing/2014/main" xmlns="" id="{C084B191-E282-45C0-BD69-4D6BB54AA0A6}"/>
                  </a:ext>
                </a:extLst>
              </p:cNvPr>
              <p:cNvCxnSpPr>
                <a:cxnSpLocks/>
              </p:cNvCxnSpPr>
              <p:nvPr/>
            </p:nvCxnSpPr>
            <p:spPr>
              <a:xfrm>
                <a:off x="5316884" y="3550596"/>
                <a:ext cx="1392910" cy="1649749"/>
              </a:xfrm>
              <a:prstGeom prst="line">
                <a:avLst/>
              </a:prstGeom>
              <a:ln w="19050"/>
            </p:spPr>
            <p:style>
              <a:lnRef idx="1">
                <a:schemeClr val="dk1"/>
              </a:lnRef>
              <a:fillRef idx="0">
                <a:schemeClr val="dk1"/>
              </a:fillRef>
              <a:effectRef idx="0">
                <a:schemeClr val="dk1"/>
              </a:effectRef>
              <a:fontRef idx="minor">
                <a:schemeClr val="tx1"/>
              </a:fontRef>
            </p:style>
          </p:cxnSp>
          <p:cxnSp>
            <p:nvCxnSpPr>
              <p:cNvPr id="9" name="直接连接符 8">
                <a:extLst>
                  <a:ext uri="{FF2B5EF4-FFF2-40B4-BE49-F238E27FC236}">
                    <a16:creationId xmlns:a16="http://schemas.microsoft.com/office/drawing/2014/main" xmlns="" id="{E1C0B213-20C4-40DE-8907-E6519B4B6E83}"/>
                  </a:ext>
                </a:extLst>
              </p:cNvPr>
              <p:cNvCxnSpPr>
                <a:cxnSpLocks/>
              </p:cNvCxnSpPr>
              <p:nvPr/>
            </p:nvCxnSpPr>
            <p:spPr>
              <a:xfrm>
                <a:off x="6037738" y="3090235"/>
                <a:ext cx="1423377" cy="1734684"/>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10" name="直接连接符 9">
                <a:extLst>
                  <a:ext uri="{FF2B5EF4-FFF2-40B4-BE49-F238E27FC236}">
                    <a16:creationId xmlns:a16="http://schemas.microsoft.com/office/drawing/2014/main" xmlns="" id="{D1ABBB81-0498-4A8E-A580-2D735772488E}"/>
                  </a:ext>
                </a:extLst>
              </p:cNvPr>
              <p:cNvCxnSpPr>
                <a:cxnSpLocks/>
              </p:cNvCxnSpPr>
              <p:nvPr/>
            </p:nvCxnSpPr>
            <p:spPr>
              <a:xfrm flipV="1">
                <a:off x="4990289" y="2996911"/>
                <a:ext cx="2855522" cy="2392212"/>
              </a:xfrm>
              <a:prstGeom prst="line">
                <a:avLst/>
              </a:prstGeom>
              <a:ln w="19050"/>
            </p:spPr>
            <p:style>
              <a:lnRef idx="1">
                <a:schemeClr val="dk1"/>
              </a:lnRef>
              <a:fillRef idx="0">
                <a:schemeClr val="dk1"/>
              </a:fillRef>
              <a:effectRef idx="0">
                <a:schemeClr val="dk1"/>
              </a:effectRef>
              <a:fontRef idx="minor">
                <a:schemeClr val="tx1"/>
              </a:fontRef>
            </p:style>
          </p:cxnSp>
          <p:sp>
            <p:nvSpPr>
              <p:cNvPr id="30" name="文本框 29">
                <a:extLst>
                  <a:ext uri="{FF2B5EF4-FFF2-40B4-BE49-F238E27FC236}">
                    <a16:creationId xmlns:a16="http://schemas.microsoft.com/office/drawing/2014/main" xmlns="" id="{E773A7FF-19EF-4D1B-A046-6F06E1F282DD}"/>
                  </a:ext>
                </a:extLst>
              </p:cNvPr>
              <p:cNvSpPr txBox="1"/>
              <p:nvPr/>
            </p:nvSpPr>
            <p:spPr>
              <a:xfrm>
                <a:off x="4990289" y="3090235"/>
                <a:ext cx="496109" cy="646331"/>
              </a:xfrm>
              <a:prstGeom prst="rect">
                <a:avLst/>
              </a:prstGeom>
              <a:noFill/>
            </p:spPr>
            <p:txBody>
              <a:bodyPr wrap="square" rtlCol="0">
                <a:spAutoFit/>
              </a:bodyPr>
              <a:lstStyle/>
              <a:p>
                <a:r>
                  <a:rPr lang="en-US" altLang="zh-CN" b="1" dirty="0"/>
                  <a:t>D1</a:t>
                </a:r>
              </a:p>
              <a:p>
                <a:endParaRPr lang="zh-CN" altLang="en-US" dirty="0"/>
              </a:p>
            </p:txBody>
          </p:sp>
          <p:sp>
            <p:nvSpPr>
              <p:cNvPr id="31" name="文本框 30">
                <a:extLst>
                  <a:ext uri="{FF2B5EF4-FFF2-40B4-BE49-F238E27FC236}">
                    <a16:creationId xmlns:a16="http://schemas.microsoft.com/office/drawing/2014/main" xmlns="" id="{CC05C0A4-A711-49C5-9C6F-371A807902AC}"/>
                  </a:ext>
                </a:extLst>
              </p:cNvPr>
              <p:cNvSpPr txBox="1"/>
              <p:nvPr/>
            </p:nvSpPr>
            <p:spPr>
              <a:xfrm>
                <a:off x="5694028" y="2691123"/>
                <a:ext cx="496109" cy="646331"/>
              </a:xfrm>
              <a:prstGeom prst="rect">
                <a:avLst/>
              </a:prstGeom>
              <a:noFill/>
            </p:spPr>
            <p:txBody>
              <a:bodyPr wrap="square" rtlCol="0">
                <a:spAutoFit/>
              </a:bodyPr>
              <a:lstStyle/>
              <a:p>
                <a:r>
                  <a:rPr lang="en-US" altLang="zh-CN" b="1" dirty="0"/>
                  <a:t>D2</a:t>
                </a:r>
              </a:p>
              <a:p>
                <a:endParaRPr lang="zh-CN" altLang="en-US" dirty="0"/>
              </a:p>
            </p:txBody>
          </p:sp>
          <p:sp>
            <p:nvSpPr>
              <p:cNvPr id="32" name="文本框 31">
                <a:extLst>
                  <a:ext uri="{FF2B5EF4-FFF2-40B4-BE49-F238E27FC236}">
                    <a16:creationId xmlns:a16="http://schemas.microsoft.com/office/drawing/2014/main" xmlns="" id="{EE9F3C55-0244-4967-A64C-E9B2281CBCFC}"/>
                  </a:ext>
                </a:extLst>
              </p:cNvPr>
              <p:cNvSpPr txBox="1"/>
              <p:nvPr/>
            </p:nvSpPr>
            <p:spPr>
              <a:xfrm>
                <a:off x="3932519" y="2266545"/>
                <a:ext cx="496109" cy="369332"/>
              </a:xfrm>
              <a:prstGeom prst="rect">
                <a:avLst/>
              </a:prstGeom>
              <a:noFill/>
            </p:spPr>
            <p:txBody>
              <a:bodyPr wrap="square" rtlCol="0">
                <a:spAutoFit/>
              </a:bodyPr>
              <a:lstStyle/>
              <a:p>
                <a:r>
                  <a:rPr lang="en-US" altLang="zh-CN" b="1" dirty="0"/>
                  <a:t>P</a:t>
                </a:r>
              </a:p>
            </p:txBody>
          </p:sp>
          <p:sp>
            <p:nvSpPr>
              <p:cNvPr id="33" name="文本框 32">
                <a:extLst>
                  <a:ext uri="{FF2B5EF4-FFF2-40B4-BE49-F238E27FC236}">
                    <a16:creationId xmlns:a16="http://schemas.microsoft.com/office/drawing/2014/main" xmlns="" id="{E8D01C66-8281-410D-8CA7-5E2669833791}"/>
                  </a:ext>
                </a:extLst>
              </p:cNvPr>
              <p:cNvSpPr txBox="1"/>
              <p:nvPr/>
            </p:nvSpPr>
            <p:spPr>
              <a:xfrm>
                <a:off x="7884268" y="5914417"/>
                <a:ext cx="496109" cy="369332"/>
              </a:xfrm>
              <a:prstGeom prst="rect">
                <a:avLst/>
              </a:prstGeom>
              <a:noFill/>
            </p:spPr>
            <p:txBody>
              <a:bodyPr wrap="square" rtlCol="0">
                <a:spAutoFit/>
              </a:bodyPr>
              <a:lstStyle/>
              <a:p>
                <a:r>
                  <a:rPr lang="en-US" altLang="zh-CN" b="1" dirty="0"/>
                  <a:t>Q</a:t>
                </a:r>
                <a:endParaRPr lang="zh-CN" altLang="en-US" b="1" dirty="0"/>
              </a:p>
            </p:txBody>
          </p:sp>
          <p:sp>
            <p:nvSpPr>
              <p:cNvPr id="34" name="文本框 33">
                <a:extLst>
                  <a:ext uri="{FF2B5EF4-FFF2-40B4-BE49-F238E27FC236}">
                    <a16:creationId xmlns:a16="http://schemas.microsoft.com/office/drawing/2014/main" xmlns="" id="{7360992D-58FC-4F0A-A936-5F7FE7B841DC}"/>
                  </a:ext>
                </a:extLst>
              </p:cNvPr>
              <p:cNvSpPr txBox="1"/>
              <p:nvPr/>
            </p:nvSpPr>
            <p:spPr>
              <a:xfrm>
                <a:off x="6203955" y="4292158"/>
                <a:ext cx="496109" cy="646331"/>
              </a:xfrm>
              <a:prstGeom prst="rect">
                <a:avLst/>
              </a:prstGeom>
              <a:noFill/>
            </p:spPr>
            <p:txBody>
              <a:bodyPr wrap="square" rtlCol="0">
                <a:spAutoFit/>
              </a:bodyPr>
              <a:lstStyle/>
              <a:p>
                <a:r>
                  <a:rPr lang="en-US" altLang="zh-CN" b="1" dirty="0"/>
                  <a:t>E1</a:t>
                </a:r>
              </a:p>
              <a:p>
                <a:endParaRPr lang="zh-CN" altLang="en-US" dirty="0"/>
              </a:p>
            </p:txBody>
          </p:sp>
          <p:sp>
            <p:nvSpPr>
              <p:cNvPr id="35" name="文本框 34">
                <a:extLst>
                  <a:ext uri="{FF2B5EF4-FFF2-40B4-BE49-F238E27FC236}">
                    <a16:creationId xmlns:a16="http://schemas.microsoft.com/office/drawing/2014/main" xmlns="" id="{750AA025-8C9C-43F8-9B60-BD0D44B05733}"/>
                  </a:ext>
                </a:extLst>
              </p:cNvPr>
              <p:cNvSpPr txBox="1"/>
              <p:nvPr/>
            </p:nvSpPr>
            <p:spPr>
              <a:xfrm>
                <a:off x="6935256" y="3736566"/>
                <a:ext cx="496109" cy="646331"/>
              </a:xfrm>
              <a:prstGeom prst="rect">
                <a:avLst/>
              </a:prstGeom>
              <a:noFill/>
            </p:spPr>
            <p:txBody>
              <a:bodyPr wrap="square" rtlCol="0">
                <a:spAutoFit/>
              </a:bodyPr>
              <a:lstStyle/>
              <a:p>
                <a:r>
                  <a:rPr lang="en-US" altLang="zh-CN" b="1" dirty="0"/>
                  <a:t>E2</a:t>
                </a:r>
              </a:p>
              <a:p>
                <a:endParaRPr lang="zh-CN" altLang="en-US" dirty="0"/>
              </a:p>
            </p:txBody>
          </p:sp>
          <p:sp>
            <p:nvSpPr>
              <p:cNvPr id="38" name="文本框 37">
                <a:extLst>
                  <a:ext uri="{FF2B5EF4-FFF2-40B4-BE49-F238E27FC236}">
                    <a16:creationId xmlns:a16="http://schemas.microsoft.com/office/drawing/2014/main" xmlns="" id="{80AC06C8-6EDE-4525-B785-DEF1A4DFB51C}"/>
                  </a:ext>
                </a:extLst>
              </p:cNvPr>
              <p:cNvSpPr txBox="1"/>
              <p:nvPr/>
            </p:nvSpPr>
            <p:spPr>
              <a:xfrm>
                <a:off x="7884551" y="2635877"/>
                <a:ext cx="496109" cy="646331"/>
              </a:xfrm>
              <a:prstGeom prst="rect">
                <a:avLst/>
              </a:prstGeom>
              <a:noFill/>
            </p:spPr>
            <p:txBody>
              <a:bodyPr wrap="square" rtlCol="0">
                <a:spAutoFit/>
              </a:bodyPr>
              <a:lstStyle/>
              <a:p>
                <a:r>
                  <a:rPr lang="en-US" altLang="zh-CN" b="1" dirty="0"/>
                  <a:t>S</a:t>
                </a:r>
              </a:p>
              <a:p>
                <a:endParaRPr lang="zh-CN" altLang="en-US" dirty="0"/>
              </a:p>
            </p:txBody>
          </p:sp>
          <p:sp>
            <p:nvSpPr>
              <p:cNvPr id="39" name="文本框 38">
                <a:extLst>
                  <a:ext uri="{FF2B5EF4-FFF2-40B4-BE49-F238E27FC236}">
                    <a16:creationId xmlns:a16="http://schemas.microsoft.com/office/drawing/2014/main" xmlns="" id="{3C8B468A-8F99-493C-9AB4-0BE1153F7CAF}"/>
                  </a:ext>
                </a:extLst>
              </p:cNvPr>
              <p:cNvSpPr txBox="1"/>
              <p:nvPr/>
            </p:nvSpPr>
            <p:spPr>
              <a:xfrm>
                <a:off x="5828489" y="5941907"/>
                <a:ext cx="496109" cy="646331"/>
              </a:xfrm>
              <a:prstGeom prst="rect">
                <a:avLst/>
              </a:prstGeom>
              <a:noFill/>
            </p:spPr>
            <p:txBody>
              <a:bodyPr wrap="square" rtlCol="0">
                <a:spAutoFit/>
              </a:bodyPr>
              <a:lstStyle/>
              <a:p>
                <a:r>
                  <a:rPr lang="en-US" altLang="zh-CN" b="1" dirty="0"/>
                  <a:t>Q1</a:t>
                </a:r>
              </a:p>
              <a:p>
                <a:endParaRPr lang="zh-CN" altLang="en-US" dirty="0"/>
              </a:p>
            </p:txBody>
          </p:sp>
          <p:sp>
            <p:nvSpPr>
              <p:cNvPr id="40" name="文本框 39">
                <a:extLst>
                  <a:ext uri="{FF2B5EF4-FFF2-40B4-BE49-F238E27FC236}">
                    <a16:creationId xmlns:a16="http://schemas.microsoft.com/office/drawing/2014/main" xmlns="" id="{ED76F7F3-B161-4E40-BCB8-92A44876E002}"/>
                  </a:ext>
                </a:extLst>
              </p:cNvPr>
              <p:cNvSpPr txBox="1"/>
              <p:nvPr/>
            </p:nvSpPr>
            <p:spPr>
              <a:xfrm>
                <a:off x="6548696" y="5945971"/>
                <a:ext cx="496109" cy="646331"/>
              </a:xfrm>
              <a:prstGeom prst="rect">
                <a:avLst/>
              </a:prstGeom>
              <a:noFill/>
            </p:spPr>
            <p:txBody>
              <a:bodyPr wrap="square" rtlCol="0">
                <a:spAutoFit/>
              </a:bodyPr>
              <a:lstStyle/>
              <a:p>
                <a:r>
                  <a:rPr lang="en-US" altLang="zh-CN" b="1" dirty="0"/>
                  <a:t>Q2</a:t>
                </a:r>
              </a:p>
              <a:p>
                <a:endParaRPr lang="zh-CN" altLang="en-US" dirty="0"/>
              </a:p>
            </p:txBody>
          </p:sp>
          <p:sp>
            <p:nvSpPr>
              <p:cNvPr id="41" name="文本框 40">
                <a:extLst>
                  <a:ext uri="{FF2B5EF4-FFF2-40B4-BE49-F238E27FC236}">
                    <a16:creationId xmlns:a16="http://schemas.microsoft.com/office/drawing/2014/main" xmlns="" id="{469844AF-8D7A-4B7C-8D9A-E5FD709856D7}"/>
                  </a:ext>
                </a:extLst>
              </p:cNvPr>
              <p:cNvSpPr txBox="1"/>
              <p:nvPr/>
            </p:nvSpPr>
            <p:spPr>
              <a:xfrm>
                <a:off x="3766074" y="4170223"/>
                <a:ext cx="496109" cy="646331"/>
              </a:xfrm>
              <a:prstGeom prst="rect">
                <a:avLst/>
              </a:prstGeom>
              <a:noFill/>
            </p:spPr>
            <p:txBody>
              <a:bodyPr wrap="square" rtlCol="0">
                <a:spAutoFit/>
              </a:bodyPr>
              <a:lstStyle/>
              <a:p>
                <a:r>
                  <a:rPr lang="en-US" altLang="zh-CN" b="1" dirty="0"/>
                  <a:t>P1</a:t>
                </a:r>
              </a:p>
              <a:p>
                <a:endParaRPr lang="zh-CN" altLang="en-US" dirty="0"/>
              </a:p>
            </p:txBody>
          </p:sp>
          <p:sp>
            <p:nvSpPr>
              <p:cNvPr id="42" name="文本框 41">
                <a:extLst>
                  <a:ext uri="{FF2B5EF4-FFF2-40B4-BE49-F238E27FC236}">
                    <a16:creationId xmlns:a16="http://schemas.microsoft.com/office/drawing/2014/main" xmlns="" id="{ECEF99EB-9BEC-4F54-BBEA-D6AE61CF26AA}"/>
                  </a:ext>
                </a:extLst>
              </p:cNvPr>
              <p:cNvSpPr txBox="1"/>
              <p:nvPr/>
            </p:nvSpPr>
            <p:spPr>
              <a:xfrm>
                <a:off x="3786163" y="3645827"/>
                <a:ext cx="579835" cy="646331"/>
              </a:xfrm>
              <a:prstGeom prst="rect">
                <a:avLst/>
              </a:prstGeom>
              <a:noFill/>
            </p:spPr>
            <p:txBody>
              <a:bodyPr wrap="square" rtlCol="0">
                <a:spAutoFit/>
              </a:bodyPr>
              <a:lstStyle/>
              <a:p>
                <a:r>
                  <a:rPr lang="en-US" altLang="zh-CN" b="1" dirty="0"/>
                  <a:t>P2</a:t>
                </a:r>
              </a:p>
              <a:p>
                <a:endParaRPr lang="zh-CN" altLang="en-US" dirty="0"/>
              </a:p>
            </p:txBody>
          </p:sp>
          <p:sp>
            <p:nvSpPr>
              <p:cNvPr id="51" name="文本框 50">
                <a:extLst>
                  <a:ext uri="{FF2B5EF4-FFF2-40B4-BE49-F238E27FC236}">
                    <a16:creationId xmlns:a16="http://schemas.microsoft.com/office/drawing/2014/main" xmlns="" id="{F021532C-47B2-4091-8797-ADF005AA4BC3}"/>
                  </a:ext>
                </a:extLst>
              </p:cNvPr>
              <p:cNvSpPr txBox="1"/>
              <p:nvPr/>
            </p:nvSpPr>
            <p:spPr>
              <a:xfrm>
                <a:off x="3980079" y="5744343"/>
                <a:ext cx="496109" cy="369332"/>
              </a:xfrm>
              <a:prstGeom prst="rect">
                <a:avLst/>
              </a:prstGeom>
              <a:noFill/>
            </p:spPr>
            <p:txBody>
              <a:bodyPr wrap="square" rtlCol="0">
                <a:spAutoFit/>
              </a:bodyPr>
              <a:lstStyle/>
              <a:p>
                <a:r>
                  <a:rPr lang="en-US" altLang="zh-CN" b="1" dirty="0"/>
                  <a:t>0</a:t>
                </a:r>
                <a:endParaRPr lang="zh-CN" altLang="en-US" b="1" dirty="0"/>
              </a:p>
            </p:txBody>
          </p:sp>
        </p:grpSp>
      </p:grpSp>
      <p:sp>
        <p:nvSpPr>
          <p:cNvPr id="36" name="文本框 35">
            <a:extLst>
              <a:ext uri="{FF2B5EF4-FFF2-40B4-BE49-F238E27FC236}">
                <a16:creationId xmlns:a16="http://schemas.microsoft.com/office/drawing/2014/main" xmlns="" id="{F04F213C-0771-4A92-B197-FF4D61128B28}"/>
              </a:ext>
            </a:extLst>
          </p:cNvPr>
          <p:cNvSpPr txBox="1"/>
          <p:nvPr/>
        </p:nvSpPr>
        <p:spPr>
          <a:xfrm>
            <a:off x="1247256" y="837001"/>
            <a:ext cx="3686783" cy="646331"/>
          </a:xfrm>
          <a:prstGeom prst="rect">
            <a:avLst/>
          </a:prstGeom>
          <a:noFill/>
        </p:spPr>
        <p:txBody>
          <a:bodyPr wrap="square" rtlCol="0">
            <a:spAutoFit/>
          </a:bodyPr>
          <a:lstStyle/>
          <a:p>
            <a:r>
              <a:rPr lang="zh-CN" altLang="en-US" sz="3600" b="1" dirty="0">
                <a:solidFill>
                  <a:srgbClr val="0000FF"/>
                </a:solidFill>
                <a:latin typeface="微软雅黑" panose="020B0503020204020204" pitchFamily="34" charset="-122"/>
                <a:ea typeface="微软雅黑" panose="020B0503020204020204" pitchFamily="34" charset="-122"/>
              </a:rPr>
              <a:t>五、模型分析</a:t>
            </a:r>
          </a:p>
        </p:txBody>
      </p:sp>
      <p:sp>
        <p:nvSpPr>
          <p:cNvPr id="14" name="文本框 13">
            <a:extLst>
              <a:ext uri="{FF2B5EF4-FFF2-40B4-BE49-F238E27FC236}">
                <a16:creationId xmlns:a16="http://schemas.microsoft.com/office/drawing/2014/main" xmlns="" id="{75AD1982-EBCF-4E11-B8AE-F08AC9C45CBF}"/>
              </a:ext>
            </a:extLst>
          </p:cNvPr>
          <p:cNvSpPr txBox="1"/>
          <p:nvPr/>
        </p:nvSpPr>
        <p:spPr>
          <a:xfrm>
            <a:off x="5343331" y="3209731"/>
            <a:ext cx="1029733" cy="307777"/>
          </a:xfrm>
          <a:prstGeom prst="rect">
            <a:avLst/>
          </a:prstGeom>
          <a:noFill/>
        </p:spPr>
        <p:txBody>
          <a:bodyPr wrap="square" rtlCol="0">
            <a:spAutoFit/>
          </a:bodyPr>
          <a:lstStyle/>
          <a:p>
            <a:r>
              <a:rPr lang="zh-CN" altLang="en-US" sz="1400" b="1" dirty="0" smtClean="0">
                <a:solidFill>
                  <a:srgbClr val="C00000"/>
                </a:solidFill>
                <a:latin typeface="微软雅黑" panose="020B0503020204020204" pitchFamily="34" charset="-122"/>
                <a:ea typeface="微软雅黑" panose="020B0503020204020204" pitchFamily="34" charset="-122"/>
              </a:rPr>
              <a:t>需求激增</a:t>
            </a:r>
            <a:endParaRPr lang="zh-CN" altLang="en-US" sz="1400" b="1" dirty="0">
              <a:solidFill>
                <a:srgbClr val="C00000"/>
              </a:solidFill>
              <a:latin typeface="微软雅黑" panose="020B0503020204020204" pitchFamily="34" charset="-122"/>
              <a:ea typeface="微软雅黑" panose="020B0503020204020204" pitchFamily="34" charset="-122"/>
            </a:endParaRPr>
          </a:p>
        </p:txBody>
      </p:sp>
      <p:sp>
        <p:nvSpPr>
          <p:cNvPr id="15" name="椭圆 14">
            <a:extLst>
              <a:ext uri="{FF2B5EF4-FFF2-40B4-BE49-F238E27FC236}">
                <a16:creationId xmlns:a16="http://schemas.microsoft.com/office/drawing/2014/main" xmlns="" id="{22D404B4-9955-431E-86BA-DE9F7C20820C}"/>
              </a:ext>
            </a:extLst>
          </p:cNvPr>
          <p:cNvSpPr/>
          <p:nvPr/>
        </p:nvSpPr>
        <p:spPr>
          <a:xfrm>
            <a:off x="3731448" y="3654673"/>
            <a:ext cx="538453" cy="3693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17" name="直接箭头连接符 16">
            <a:extLst>
              <a:ext uri="{FF2B5EF4-FFF2-40B4-BE49-F238E27FC236}">
                <a16:creationId xmlns:a16="http://schemas.microsoft.com/office/drawing/2014/main" xmlns="" id="{2B6CD134-9303-464B-B5F2-82B49A534A40}"/>
              </a:ext>
            </a:extLst>
          </p:cNvPr>
          <p:cNvCxnSpPr>
            <a:cxnSpLocks/>
          </p:cNvCxnSpPr>
          <p:nvPr/>
        </p:nvCxnSpPr>
        <p:spPr>
          <a:xfrm flipV="1">
            <a:off x="4405852" y="4060652"/>
            <a:ext cx="0" cy="336354"/>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sp>
        <p:nvSpPr>
          <p:cNvPr id="21" name="文本框 20">
            <a:extLst>
              <a:ext uri="{FF2B5EF4-FFF2-40B4-BE49-F238E27FC236}">
                <a16:creationId xmlns:a16="http://schemas.microsoft.com/office/drawing/2014/main" xmlns="" id="{B3CD5B49-BEBA-44A9-80F0-B7D79048DA4B}"/>
              </a:ext>
            </a:extLst>
          </p:cNvPr>
          <p:cNvSpPr txBox="1"/>
          <p:nvPr/>
        </p:nvSpPr>
        <p:spPr>
          <a:xfrm>
            <a:off x="2715685" y="3666250"/>
            <a:ext cx="1005403" cy="338554"/>
          </a:xfrm>
          <a:prstGeom prst="rect">
            <a:avLst/>
          </a:prstGeom>
          <a:noFill/>
        </p:spPr>
        <p:txBody>
          <a:bodyPr wrap="none" rtlCol="0">
            <a:spAutoFit/>
          </a:bodyPr>
          <a:lstStyle/>
          <a:p>
            <a:r>
              <a:rPr lang="zh-CN" altLang="en-US" sz="1600" b="1" dirty="0">
                <a:solidFill>
                  <a:srgbClr val="FF0000"/>
                </a:solidFill>
                <a:latin typeface="微软雅黑" panose="020B0503020204020204" pitchFamily="34" charset="-122"/>
                <a:ea typeface="微软雅黑" panose="020B0503020204020204" pitchFamily="34" charset="-122"/>
              </a:rPr>
              <a:t>口罩涨价</a:t>
            </a:r>
          </a:p>
        </p:txBody>
      </p:sp>
    </p:spTree>
    <p:extLst>
      <p:ext uri="{BB962C8B-B14F-4D97-AF65-F5344CB8AC3E}">
        <p14:creationId xmlns:p14="http://schemas.microsoft.com/office/powerpoint/2010/main" val="1666688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randombar(horizontal)">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4">
                                            <p:txEl>
                                              <p:pRg st="0" end="0"/>
                                            </p:txEl>
                                          </p:spTgt>
                                        </p:tgtEl>
                                        <p:attrNameLst>
                                          <p:attrName>style.visibility</p:attrName>
                                        </p:attrNameLst>
                                      </p:cBhvr>
                                      <p:to>
                                        <p:strVal val="visible"/>
                                      </p:to>
                                    </p:set>
                                    <p:animEffect transition="in" filter="fade">
                                      <p:cBhvr>
                                        <p:cTn id="24" dur="1000"/>
                                        <p:tgtEl>
                                          <p:spTgt spid="14">
                                            <p:txEl>
                                              <p:pRg st="0" end="0"/>
                                            </p:txEl>
                                          </p:spTgt>
                                        </p:tgtEl>
                                      </p:cBhvr>
                                    </p:animEffect>
                                    <p:anim calcmode="lin" valueType="num">
                                      <p:cBhvr>
                                        <p:cTn id="25"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ppt_x"/>
                                          </p:val>
                                        </p:tav>
                                        <p:tav tm="100000">
                                          <p:val>
                                            <p:strVal val="#ppt_x"/>
                                          </p:val>
                                        </p:tav>
                                      </p:tavLst>
                                    </p:anim>
                                    <p:anim calcmode="lin" valueType="num">
                                      <p:cBhvr additive="base">
                                        <p:cTn id="3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1">
                                            <p:txEl>
                                              <p:pRg st="0" end="0"/>
                                            </p:txEl>
                                          </p:spTgt>
                                        </p:tgtEl>
                                        <p:attrNameLst>
                                          <p:attrName>style.visibility</p:attrName>
                                        </p:attrNameLst>
                                      </p:cBhvr>
                                      <p:to>
                                        <p:strVal val="visible"/>
                                      </p:to>
                                    </p:set>
                                    <p:animEffect transition="in" filter="wipe(down)">
                                      <p:cBhvr>
                                        <p:cTn id="42" dur="500"/>
                                        <p:tgtEl>
                                          <p:spTgt spid="2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6" grpId="0"/>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xmlns="" id="{8C32490D-7FB3-4AF2-8D47-864BD117EBD4}"/>
              </a:ext>
            </a:extLst>
          </p:cNvPr>
          <p:cNvSpPr txBox="1"/>
          <p:nvPr/>
        </p:nvSpPr>
        <p:spPr>
          <a:xfrm>
            <a:off x="1781882" y="2284679"/>
            <a:ext cx="5924145" cy="3416320"/>
          </a:xfrm>
          <a:prstGeom prst="rect">
            <a:avLst/>
          </a:prstGeom>
          <a:noFill/>
        </p:spPr>
        <p:txBody>
          <a:bodyPr wrap="square" rtlCol="0">
            <a:spAutoFit/>
          </a:bodyPr>
          <a:lstStyle/>
          <a:p>
            <a:pPr>
              <a:lnSpc>
                <a:spcPct val="150000"/>
              </a:lnSpc>
            </a:pPr>
            <a:r>
              <a:rPr lang="en-US" altLang="zh-CN" sz="2400" b="1" dirty="0">
                <a:solidFill>
                  <a:schemeClr val="tx1">
                    <a:lumMod val="85000"/>
                    <a:lumOff val="15000"/>
                  </a:schemeClr>
                </a:solidFill>
              </a:rPr>
              <a:t>        </a:t>
            </a:r>
            <a:r>
              <a:rPr lang="zh-CN" altLang="zh-CN" sz="2400" b="1" dirty="0">
                <a:solidFill>
                  <a:schemeClr val="tx1">
                    <a:lumMod val="85000"/>
                    <a:lumOff val="15000"/>
                  </a:schemeClr>
                </a:solidFill>
              </a:rPr>
              <a:t>供需的不平衡使得口罩价格一路走高——是市场的必然规律，这是事实；然而市场也有失灵的时候（个别不法商家“哄抬物价”</a:t>
            </a:r>
            <a:r>
              <a:rPr lang="zh-CN" altLang="en-US" sz="2400" b="1" dirty="0">
                <a:solidFill>
                  <a:schemeClr val="tx1">
                    <a:lumMod val="85000"/>
                    <a:lumOff val="15000"/>
                  </a:schemeClr>
                </a:solidFill>
              </a:rPr>
              <a:t>、“假冒伪劣”</a:t>
            </a:r>
            <a:r>
              <a:rPr lang="zh-CN" altLang="zh-CN" sz="2400" b="1" dirty="0">
                <a:solidFill>
                  <a:schemeClr val="tx1">
                    <a:lumMod val="85000"/>
                    <a:lumOff val="15000"/>
                  </a:schemeClr>
                </a:solidFill>
              </a:rPr>
              <a:t> ），这也是事实！</a:t>
            </a:r>
            <a:r>
              <a:rPr lang="en-US" altLang="zh-CN" sz="2400" b="1" dirty="0">
                <a:solidFill>
                  <a:schemeClr val="tx1">
                    <a:lumMod val="85000"/>
                    <a:lumOff val="15000"/>
                  </a:schemeClr>
                </a:solidFill>
              </a:rPr>
              <a:t>         </a:t>
            </a:r>
          </a:p>
          <a:p>
            <a:pPr>
              <a:lnSpc>
                <a:spcPct val="150000"/>
              </a:lnSpc>
            </a:pPr>
            <a:r>
              <a:rPr lang="en-US" altLang="zh-CN" sz="2400" b="1" dirty="0">
                <a:solidFill>
                  <a:schemeClr val="tx1">
                    <a:lumMod val="85000"/>
                    <a:lumOff val="15000"/>
                  </a:schemeClr>
                </a:solidFill>
              </a:rPr>
              <a:t>       </a:t>
            </a:r>
            <a:r>
              <a:rPr lang="zh-CN" altLang="zh-CN" sz="2400" b="1" dirty="0">
                <a:solidFill>
                  <a:schemeClr val="tx1">
                    <a:lumMod val="85000"/>
                    <a:lumOff val="15000"/>
                  </a:schemeClr>
                </a:solidFill>
              </a:rPr>
              <a:t>当市场 “无形之手” 失灵时， </a:t>
            </a:r>
            <a:r>
              <a:rPr lang="zh-CN" altLang="en-US" sz="2400" b="1" dirty="0">
                <a:solidFill>
                  <a:schemeClr val="tx1">
                    <a:lumMod val="85000"/>
                    <a:lumOff val="15000"/>
                  </a:schemeClr>
                </a:solidFill>
              </a:rPr>
              <a:t>政府的</a:t>
            </a:r>
            <a:r>
              <a:rPr lang="en-US" altLang="zh-CN" sz="2400" b="1" dirty="0">
                <a:solidFill>
                  <a:schemeClr val="tx1">
                    <a:lumMod val="85000"/>
                    <a:lumOff val="15000"/>
                  </a:schemeClr>
                </a:solidFill>
              </a:rPr>
              <a:t>“</a:t>
            </a:r>
            <a:r>
              <a:rPr lang="zh-CN" altLang="zh-CN" sz="2400" b="1" dirty="0">
                <a:solidFill>
                  <a:schemeClr val="tx1">
                    <a:lumMod val="85000"/>
                    <a:lumOff val="15000"/>
                  </a:schemeClr>
                </a:solidFill>
              </a:rPr>
              <a:t>有形之手</a:t>
            </a:r>
            <a:r>
              <a:rPr lang="en-US" altLang="zh-CN" sz="2400" b="1" dirty="0">
                <a:solidFill>
                  <a:schemeClr val="tx1">
                    <a:lumMod val="85000"/>
                    <a:lumOff val="15000"/>
                  </a:schemeClr>
                </a:solidFill>
              </a:rPr>
              <a:t>”</a:t>
            </a:r>
            <a:r>
              <a:rPr lang="zh-CN" altLang="en-US" sz="2400" b="1" dirty="0">
                <a:solidFill>
                  <a:schemeClr val="tx1">
                    <a:lumMod val="85000"/>
                    <a:lumOff val="15000"/>
                  </a:schemeClr>
                </a:solidFill>
              </a:rPr>
              <a:t>必须发力！严管严控</a:t>
            </a:r>
            <a:r>
              <a:rPr lang="en-US" altLang="zh-CN" sz="2400" b="1" dirty="0">
                <a:solidFill>
                  <a:schemeClr val="tx1">
                    <a:lumMod val="85000"/>
                    <a:lumOff val="15000"/>
                  </a:schemeClr>
                </a:solidFill>
              </a:rPr>
              <a:t>!</a:t>
            </a:r>
            <a:endParaRPr lang="zh-CN" altLang="zh-CN" sz="2400" b="1" dirty="0">
              <a:solidFill>
                <a:schemeClr val="tx1">
                  <a:lumMod val="85000"/>
                  <a:lumOff val="15000"/>
                </a:schemeClr>
              </a:solidFill>
            </a:endParaRPr>
          </a:p>
        </p:txBody>
      </p:sp>
      <p:pic>
        <p:nvPicPr>
          <p:cNvPr id="8" name="图片 7">
            <a:extLst>
              <a:ext uri="{FF2B5EF4-FFF2-40B4-BE49-F238E27FC236}">
                <a16:creationId xmlns:a16="http://schemas.microsoft.com/office/drawing/2014/main" xmlns="" id="{7E1C2B51-979E-43A3-83D7-F2630DA691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989649" y="2478981"/>
            <a:ext cx="3803283" cy="3701411"/>
          </a:xfrm>
          <a:prstGeom prst="rect">
            <a:avLst/>
          </a:prstGeom>
        </p:spPr>
      </p:pic>
      <p:sp>
        <p:nvSpPr>
          <p:cNvPr id="5" name="文本框 4">
            <a:extLst>
              <a:ext uri="{FF2B5EF4-FFF2-40B4-BE49-F238E27FC236}">
                <a16:creationId xmlns:a16="http://schemas.microsoft.com/office/drawing/2014/main" xmlns="" id="{E96F3849-BBFD-4386-9A39-A0E02909EA12}"/>
              </a:ext>
            </a:extLst>
          </p:cNvPr>
          <p:cNvSpPr txBox="1"/>
          <p:nvPr/>
        </p:nvSpPr>
        <p:spPr>
          <a:xfrm>
            <a:off x="1247256" y="837001"/>
            <a:ext cx="9246150" cy="646331"/>
          </a:xfrm>
          <a:prstGeom prst="rect">
            <a:avLst/>
          </a:prstGeom>
          <a:noFill/>
        </p:spPr>
        <p:txBody>
          <a:bodyPr wrap="square" rtlCol="0">
            <a:spAutoFit/>
          </a:bodyPr>
          <a:lstStyle/>
          <a:p>
            <a:r>
              <a:rPr lang="zh-CN" altLang="en-US" sz="3600" b="1" dirty="0">
                <a:solidFill>
                  <a:srgbClr val="0000FF"/>
                </a:solidFill>
                <a:latin typeface="微软雅黑" panose="020B0503020204020204" pitchFamily="34" charset="-122"/>
                <a:ea typeface="微软雅黑" panose="020B0503020204020204" pitchFamily="34" charset="-122"/>
              </a:rPr>
              <a:t>六、</a:t>
            </a:r>
            <a:r>
              <a:rPr lang="zh-CN" altLang="zh-CN" sz="3600" b="1" dirty="0">
                <a:solidFill>
                  <a:srgbClr val="0000FF"/>
                </a:solidFill>
                <a:latin typeface="微软雅黑" panose="020B0503020204020204" pitchFamily="34" charset="-122"/>
                <a:ea typeface="微软雅黑" panose="020B0503020204020204" pitchFamily="34" charset="-122"/>
              </a:rPr>
              <a:t>“无形之手”失灵，“有形之手”发力</a:t>
            </a:r>
            <a:endParaRPr lang="zh-CN" altLang="en-US" sz="3600" b="1" dirty="0">
              <a:solidFill>
                <a:srgbClr val="000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308878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randombar(horizontal)">
                                      <p:cBhvr>
                                        <p:cTn id="15" dur="500"/>
                                        <p:tgtEl>
                                          <p:spTgt spid="6">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animEffect transition="in" filter="randombar(horizontal)">
                                      <p:cBhvr>
                                        <p:cTn id="20"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任意多边形 84">
            <a:extLst>
              <a:ext uri="{FF2B5EF4-FFF2-40B4-BE49-F238E27FC236}">
                <a16:creationId xmlns:a16="http://schemas.microsoft.com/office/drawing/2014/main" xmlns="" id="{55D8A7BD-A52B-4C62-8076-E27A92D844CE}"/>
              </a:ext>
            </a:extLst>
          </p:cNvPr>
          <p:cNvSpPr/>
          <p:nvPr/>
        </p:nvSpPr>
        <p:spPr>
          <a:xfrm rot="17307692">
            <a:off x="1953538" y="2029602"/>
            <a:ext cx="1063396" cy="744568"/>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dirty="0">
              <a:solidFill>
                <a:schemeClr val="tx1">
                  <a:lumMod val="65000"/>
                  <a:lumOff val="35000"/>
                </a:schemeClr>
              </a:solidFill>
            </a:endParaRPr>
          </a:p>
        </p:txBody>
      </p:sp>
      <p:sp>
        <p:nvSpPr>
          <p:cNvPr id="30" name="任意多边形 83">
            <a:extLst>
              <a:ext uri="{FF2B5EF4-FFF2-40B4-BE49-F238E27FC236}">
                <a16:creationId xmlns:a16="http://schemas.microsoft.com/office/drawing/2014/main" xmlns="" id="{71C4DF64-DCD2-43EF-8900-62530AB8E8DC}"/>
              </a:ext>
            </a:extLst>
          </p:cNvPr>
          <p:cNvSpPr/>
          <p:nvPr/>
        </p:nvSpPr>
        <p:spPr>
          <a:xfrm rot="17307692">
            <a:off x="2347986" y="2481269"/>
            <a:ext cx="1619267" cy="872432"/>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dirty="0">
              <a:solidFill>
                <a:schemeClr val="tx1">
                  <a:lumMod val="65000"/>
                  <a:lumOff val="35000"/>
                </a:schemeClr>
              </a:solidFill>
            </a:endParaRPr>
          </a:p>
        </p:txBody>
      </p:sp>
      <p:sp>
        <p:nvSpPr>
          <p:cNvPr id="32" name="矩形 31">
            <a:extLst>
              <a:ext uri="{FF2B5EF4-FFF2-40B4-BE49-F238E27FC236}">
                <a16:creationId xmlns:a16="http://schemas.microsoft.com/office/drawing/2014/main" xmlns="" id="{1A0B0D40-7369-4CBB-B2BF-B036B217381B}"/>
              </a:ext>
            </a:extLst>
          </p:cNvPr>
          <p:cNvSpPr/>
          <p:nvPr/>
        </p:nvSpPr>
        <p:spPr>
          <a:xfrm>
            <a:off x="2438468" y="2220829"/>
            <a:ext cx="701115" cy="923322"/>
          </a:xfrm>
          <a:prstGeom prst="rect">
            <a:avLst/>
          </a:prstGeom>
        </p:spPr>
        <p:txBody>
          <a:bodyPr wrap="square" lIns="91431" tIns="45716" rIns="91431" bIns="45716">
            <a:spAutoFit/>
          </a:bodyPr>
          <a:lstStyle/>
          <a:p>
            <a:r>
              <a:rPr lang="en-US" altLang="zh-CN" sz="5400" dirty="0">
                <a:solidFill>
                  <a:schemeClr val="accent2"/>
                </a:solidFill>
                <a:latin typeface="微软雅黑" pitchFamily="34" charset="-122"/>
                <a:ea typeface="微软雅黑" pitchFamily="34" charset="-122"/>
              </a:rPr>
              <a:t>A</a:t>
            </a:r>
          </a:p>
        </p:txBody>
      </p:sp>
      <p:sp>
        <p:nvSpPr>
          <p:cNvPr id="34" name="形状 33">
            <a:extLst>
              <a:ext uri="{FF2B5EF4-FFF2-40B4-BE49-F238E27FC236}">
                <a16:creationId xmlns:a16="http://schemas.microsoft.com/office/drawing/2014/main" xmlns="" id="{8E56EA16-63AD-4EA9-9989-9BD21FFEA560}"/>
              </a:ext>
            </a:extLst>
          </p:cNvPr>
          <p:cNvSpPr/>
          <p:nvPr/>
        </p:nvSpPr>
        <p:spPr>
          <a:xfrm rot="21423297">
            <a:off x="1363597" y="2964458"/>
            <a:ext cx="1867985" cy="1868267"/>
          </a:xfrm>
          <a:prstGeom prst="leftCircularArrow">
            <a:avLst>
              <a:gd name="adj1" fmla="val 8909"/>
              <a:gd name="adj2" fmla="val 1142322"/>
              <a:gd name="adj3" fmla="val 6293598"/>
              <a:gd name="adj4" fmla="val 18900002"/>
              <a:gd name="adj5" fmla="val 12500"/>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txBody>
          <a:bodyPr/>
          <a:lstStyle/>
          <a:p>
            <a:endParaRPr lang="zh-CN" altLang="en-US" dirty="0"/>
          </a:p>
        </p:txBody>
      </p:sp>
      <p:sp>
        <p:nvSpPr>
          <p:cNvPr id="35" name="矩形 34">
            <a:extLst>
              <a:ext uri="{FF2B5EF4-FFF2-40B4-BE49-F238E27FC236}">
                <a16:creationId xmlns:a16="http://schemas.microsoft.com/office/drawing/2014/main" xmlns="" id="{1069C10A-572B-4648-8B5A-F2F75EC3A21E}"/>
              </a:ext>
            </a:extLst>
          </p:cNvPr>
          <p:cNvSpPr/>
          <p:nvPr/>
        </p:nvSpPr>
        <p:spPr>
          <a:xfrm>
            <a:off x="1907718" y="3414934"/>
            <a:ext cx="619062" cy="923322"/>
          </a:xfrm>
          <a:prstGeom prst="rect">
            <a:avLst/>
          </a:prstGeom>
        </p:spPr>
        <p:txBody>
          <a:bodyPr wrap="none" lIns="91431" tIns="45716" rIns="91431" bIns="45716">
            <a:spAutoFit/>
          </a:bodyPr>
          <a:lstStyle/>
          <a:p>
            <a:r>
              <a:rPr lang="en-US" altLang="zh-CN" sz="5400" dirty="0">
                <a:solidFill>
                  <a:schemeClr val="accent1"/>
                </a:solidFill>
                <a:latin typeface="微软雅黑" pitchFamily="34" charset="-122"/>
                <a:ea typeface="微软雅黑" pitchFamily="34" charset="-122"/>
              </a:rPr>
              <a:t>B</a:t>
            </a:r>
          </a:p>
        </p:txBody>
      </p:sp>
      <p:sp>
        <p:nvSpPr>
          <p:cNvPr id="36" name="空心弧 35">
            <a:extLst>
              <a:ext uri="{FF2B5EF4-FFF2-40B4-BE49-F238E27FC236}">
                <a16:creationId xmlns:a16="http://schemas.microsoft.com/office/drawing/2014/main" xmlns="" id="{3DEE5B52-33F9-4A35-A29A-740D648C1AD5}"/>
              </a:ext>
            </a:extLst>
          </p:cNvPr>
          <p:cNvSpPr/>
          <p:nvPr/>
        </p:nvSpPr>
        <p:spPr>
          <a:xfrm rot="18531541">
            <a:off x="1986582" y="4226751"/>
            <a:ext cx="1604887" cy="1605530"/>
          </a:xfrm>
          <a:prstGeom prst="blockArc">
            <a:avLst>
              <a:gd name="adj1" fmla="val 17085111"/>
              <a:gd name="adj2" fmla="val 10799997"/>
              <a:gd name="adj3" fmla="val 11504"/>
            </a:avLst>
          </a:prstGeom>
          <a:solidFill>
            <a:srgbClr val="333333"/>
          </a:solidFill>
          <a:ln>
            <a:noFill/>
          </a:ln>
          <a:effectLst/>
        </p:spPr>
        <p:style>
          <a:lnRef idx="0">
            <a:scrgbClr r="0" g="0" b="0"/>
          </a:lnRef>
          <a:fillRef idx="3">
            <a:scrgbClr r="0" g="0" b="0"/>
          </a:fillRef>
          <a:effectRef idx="2">
            <a:scrgbClr r="0" g="0" b="0"/>
          </a:effectRef>
          <a:fontRef idx="minor">
            <a:schemeClr val="lt1"/>
          </a:fontRef>
        </p:style>
      </p:sp>
      <p:sp>
        <p:nvSpPr>
          <p:cNvPr id="37" name="矩形 36">
            <a:extLst>
              <a:ext uri="{FF2B5EF4-FFF2-40B4-BE49-F238E27FC236}">
                <a16:creationId xmlns:a16="http://schemas.microsoft.com/office/drawing/2014/main" xmlns="" id="{D29929D3-2516-4FCA-A6CA-29633C470B41}"/>
              </a:ext>
            </a:extLst>
          </p:cNvPr>
          <p:cNvSpPr/>
          <p:nvPr/>
        </p:nvSpPr>
        <p:spPr>
          <a:xfrm>
            <a:off x="2438468" y="4578333"/>
            <a:ext cx="657534" cy="923322"/>
          </a:xfrm>
          <a:prstGeom prst="rect">
            <a:avLst/>
          </a:prstGeom>
        </p:spPr>
        <p:txBody>
          <a:bodyPr wrap="none" lIns="91431" tIns="45716" rIns="91431" bIns="45716">
            <a:spAutoFit/>
          </a:bodyPr>
          <a:lstStyle/>
          <a:p>
            <a:r>
              <a:rPr lang="en-US" altLang="zh-CN" sz="5400" dirty="0">
                <a:solidFill>
                  <a:schemeClr val="accent2"/>
                </a:solidFill>
                <a:latin typeface="微软雅黑" pitchFamily="34" charset="-122"/>
                <a:ea typeface="微软雅黑" pitchFamily="34" charset="-122"/>
              </a:rPr>
              <a:t>C</a:t>
            </a:r>
          </a:p>
        </p:txBody>
      </p:sp>
      <p:sp>
        <p:nvSpPr>
          <p:cNvPr id="38" name="等腰三角形 37">
            <a:extLst>
              <a:ext uri="{FF2B5EF4-FFF2-40B4-BE49-F238E27FC236}">
                <a16:creationId xmlns:a16="http://schemas.microsoft.com/office/drawing/2014/main" xmlns="" id="{C54BE214-463A-42AC-8FA6-C114BAD75DA1}"/>
              </a:ext>
            </a:extLst>
          </p:cNvPr>
          <p:cNvSpPr>
            <a:spLocks noChangeAspect="1" noChangeArrowheads="1"/>
          </p:cNvSpPr>
          <p:nvPr/>
        </p:nvSpPr>
        <p:spPr bwMode="auto">
          <a:xfrm rot="5400000" flipV="1">
            <a:off x="3822413" y="2274740"/>
            <a:ext cx="239249" cy="206315"/>
          </a:xfrm>
          <a:prstGeom prst="triangle">
            <a:avLst>
              <a:gd name="adj" fmla="val 50000"/>
            </a:avLst>
          </a:prstGeom>
          <a:solidFill>
            <a:schemeClr val="accent2"/>
          </a:solidFill>
          <a:ln>
            <a:noFill/>
          </a:ln>
        </p:spPr>
        <p:txBody>
          <a:bodyPr lIns="91431" tIns="45716" rIns="91431" bIns="4571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000" dirty="0">
              <a:solidFill>
                <a:schemeClr val="tx1">
                  <a:lumMod val="65000"/>
                  <a:lumOff val="35000"/>
                </a:schemeClr>
              </a:solidFill>
              <a:sym typeface="微软雅黑" pitchFamily="34" charset="-122"/>
            </a:endParaRPr>
          </a:p>
        </p:txBody>
      </p:sp>
      <p:sp>
        <p:nvSpPr>
          <p:cNvPr id="39" name="等腰三角形 18">
            <a:extLst>
              <a:ext uri="{FF2B5EF4-FFF2-40B4-BE49-F238E27FC236}">
                <a16:creationId xmlns:a16="http://schemas.microsoft.com/office/drawing/2014/main" xmlns="" id="{806350E0-8B8B-488E-B987-543ADC5BF651}"/>
              </a:ext>
            </a:extLst>
          </p:cNvPr>
          <p:cNvSpPr>
            <a:spLocks noChangeAspect="1" noChangeArrowheads="1"/>
          </p:cNvSpPr>
          <p:nvPr/>
        </p:nvSpPr>
        <p:spPr bwMode="auto">
          <a:xfrm rot="5400000" flipV="1">
            <a:off x="3822412" y="5328580"/>
            <a:ext cx="239249" cy="206315"/>
          </a:xfrm>
          <a:prstGeom prst="triangle">
            <a:avLst>
              <a:gd name="adj" fmla="val 50000"/>
            </a:avLst>
          </a:prstGeom>
          <a:solidFill>
            <a:schemeClr val="accent2"/>
          </a:solidFill>
          <a:ln>
            <a:noFill/>
          </a:ln>
        </p:spPr>
        <p:txBody>
          <a:bodyPr lIns="91431" tIns="45716" rIns="91431" bIns="4571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000">
              <a:solidFill>
                <a:schemeClr val="tx1">
                  <a:lumMod val="65000"/>
                  <a:lumOff val="35000"/>
                </a:schemeClr>
              </a:solidFill>
              <a:sym typeface="微软雅黑" pitchFamily="34" charset="-122"/>
            </a:endParaRPr>
          </a:p>
        </p:txBody>
      </p:sp>
      <p:sp>
        <p:nvSpPr>
          <p:cNvPr id="40" name="等腰三角形 18">
            <a:extLst>
              <a:ext uri="{FF2B5EF4-FFF2-40B4-BE49-F238E27FC236}">
                <a16:creationId xmlns:a16="http://schemas.microsoft.com/office/drawing/2014/main" xmlns="" id="{22A87238-687D-4EF3-A0D7-7CE3465EDE45}"/>
              </a:ext>
            </a:extLst>
          </p:cNvPr>
          <p:cNvSpPr>
            <a:spLocks noChangeAspect="1" noChangeArrowheads="1"/>
          </p:cNvSpPr>
          <p:nvPr/>
        </p:nvSpPr>
        <p:spPr bwMode="auto">
          <a:xfrm rot="16200000" flipH="1" flipV="1">
            <a:off x="3822413" y="3711502"/>
            <a:ext cx="239249" cy="206315"/>
          </a:xfrm>
          <a:prstGeom prst="triangle">
            <a:avLst>
              <a:gd name="adj" fmla="val 50000"/>
            </a:avLst>
          </a:prstGeom>
          <a:solidFill>
            <a:schemeClr val="accent1"/>
          </a:solidFill>
          <a:ln>
            <a:noFill/>
          </a:ln>
        </p:spPr>
        <p:txBody>
          <a:bodyPr lIns="91431" tIns="45716" rIns="91431" bIns="4571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000">
              <a:solidFill>
                <a:schemeClr val="tx1">
                  <a:lumMod val="65000"/>
                  <a:lumOff val="35000"/>
                </a:schemeClr>
              </a:solidFill>
              <a:sym typeface="微软雅黑" pitchFamily="34" charset="-122"/>
            </a:endParaRPr>
          </a:p>
        </p:txBody>
      </p:sp>
      <p:sp>
        <p:nvSpPr>
          <p:cNvPr id="44" name="文本框 43">
            <a:extLst>
              <a:ext uri="{FF2B5EF4-FFF2-40B4-BE49-F238E27FC236}">
                <a16:creationId xmlns:a16="http://schemas.microsoft.com/office/drawing/2014/main" xmlns="" id="{2676B459-12B5-4672-9D7F-EB3F6A3A5303}"/>
              </a:ext>
            </a:extLst>
          </p:cNvPr>
          <p:cNvSpPr txBox="1"/>
          <p:nvPr/>
        </p:nvSpPr>
        <p:spPr>
          <a:xfrm>
            <a:off x="4406014" y="1497785"/>
            <a:ext cx="6538730" cy="1615827"/>
          </a:xfrm>
          <a:prstGeom prst="rect">
            <a:avLst/>
          </a:prstGeom>
          <a:noFill/>
        </p:spPr>
        <p:txBody>
          <a:bodyPr wrap="square" rtlCol="0">
            <a:spAutoFit/>
          </a:bodyPr>
          <a:lstStyle/>
          <a:p>
            <a:pPr>
              <a:lnSpc>
                <a:spcPct val="150000"/>
              </a:lnSpc>
            </a:pPr>
            <a:r>
              <a:rPr lang="en-US" altLang="zh-CN" sz="2200" b="1" dirty="0">
                <a:solidFill>
                  <a:srgbClr val="C00000"/>
                </a:solidFill>
              </a:rPr>
              <a:t>1.</a:t>
            </a:r>
            <a:r>
              <a:rPr lang="zh-CN" altLang="zh-CN" sz="2200" b="1" dirty="0">
                <a:solidFill>
                  <a:srgbClr val="C00000"/>
                </a:solidFill>
              </a:rPr>
              <a:t>政府</a:t>
            </a:r>
            <a:r>
              <a:rPr lang="zh-CN" altLang="en-US" sz="2200" b="1" dirty="0">
                <a:solidFill>
                  <a:srgbClr val="C00000"/>
                </a:solidFill>
              </a:rPr>
              <a:t>：</a:t>
            </a:r>
            <a:r>
              <a:rPr lang="zh-CN" altLang="zh-CN" sz="2200" b="1" dirty="0"/>
              <a:t>应</a:t>
            </a:r>
            <a:r>
              <a:rPr lang="zh-CN" altLang="en-US" sz="2200" b="1" dirty="0"/>
              <a:t>依据各地情况，出台口罩限制价格；并</a:t>
            </a:r>
            <a:r>
              <a:rPr lang="zh-CN" altLang="zh-CN" sz="2200" b="1" dirty="0"/>
              <a:t>加大</a:t>
            </a:r>
            <a:r>
              <a:rPr lang="zh-CN" altLang="en-US" sz="2200" b="1" dirty="0"/>
              <a:t>口罩供给力度，以及</a:t>
            </a:r>
            <a:r>
              <a:rPr lang="zh-CN" altLang="zh-CN" sz="2200" b="1" dirty="0"/>
              <a:t>对于商家口罩价格的监管和惩罚力度，严控商家肆意加价、制假贩假。</a:t>
            </a:r>
          </a:p>
        </p:txBody>
      </p:sp>
      <p:sp>
        <p:nvSpPr>
          <p:cNvPr id="45" name="文本框 44">
            <a:extLst>
              <a:ext uri="{FF2B5EF4-FFF2-40B4-BE49-F238E27FC236}">
                <a16:creationId xmlns:a16="http://schemas.microsoft.com/office/drawing/2014/main" xmlns="" id="{DC4E44F2-C679-4789-BC1B-146B74BB5DE8}"/>
              </a:ext>
            </a:extLst>
          </p:cNvPr>
          <p:cNvSpPr txBox="1"/>
          <p:nvPr/>
        </p:nvSpPr>
        <p:spPr>
          <a:xfrm>
            <a:off x="4406014" y="5029516"/>
            <a:ext cx="6492028" cy="1661993"/>
          </a:xfrm>
          <a:prstGeom prst="rect">
            <a:avLst/>
          </a:prstGeom>
          <a:noFill/>
        </p:spPr>
        <p:txBody>
          <a:bodyPr wrap="square" rtlCol="0">
            <a:spAutoFit/>
          </a:bodyPr>
          <a:lstStyle/>
          <a:p>
            <a:pPr>
              <a:lnSpc>
                <a:spcPct val="150000"/>
              </a:lnSpc>
            </a:pPr>
            <a:r>
              <a:rPr lang="en-US" altLang="zh-CN" sz="2200" b="1" dirty="0">
                <a:solidFill>
                  <a:srgbClr val="C00000"/>
                </a:solidFill>
              </a:rPr>
              <a:t>3.</a:t>
            </a:r>
            <a:r>
              <a:rPr lang="zh-CN" altLang="en-US" sz="2200" b="1" dirty="0">
                <a:solidFill>
                  <a:srgbClr val="C00000"/>
                </a:solidFill>
              </a:rPr>
              <a:t>市民：</a:t>
            </a:r>
            <a:r>
              <a:rPr lang="zh-CN" altLang="zh-CN" sz="2200" b="1" dirty="0"/>
              <a:t>在购买口罩中，如遇不法商家，可积极维权、拨打热线投诉。</a:t>
            </a:r>
          </a:p>
          <a:p>
            <a:pPr>
              <a:lnSpc>
                <a:spcPct val="150000"/>
              </a:lnSpc>
            </a:pPr>
            <a:endParaRPr lang="zh-CN" altLang="zh-CN" sz="2400" dirty="0"/>
          </a:p>
        </p:txBody>
      </p:sp>
      <p:sp>
        <p:nvSpPr>
          <p:cNvPr id="46" name="文本框 45">
            <a:extLst>
              <a:ext uri="{FF2B5EF4-FFF2-40B4-BE49-F238E27FC236}">
                <a16:creationId xmlns:a16="http://schemas.microsoft.com/office/drawing/2014/main" xmlns="" id="{F41A7E96-89E5-46A7-BC02-C9C2F9075071}"/>
              </a:ext>
            </a:extLst>
          </p:cNvPr>
          <p:cNvSpPr txBox="1"/>
          <p:nvPr/>
        </p:nvSpPr>
        <p:spPr>
          <a:xfrm>
            <a:off x="4406014" y="3263651"/>
            <a:ext cx="6538731" cy="1615827"/>
          </a:xfrm>
          <a:prstGeom prst="rect">
            <a:avLst/>
          </a:prstGeom>
          <a:noFill/>
        </p:spPr>
        <p:txBody>
          <a:bodyPr wrap="square" rtlCol="0">
            <a:spAutoFit/>
          </a:bodyPr>
          <a:lstStyle/>
          <a:p>
            <a:pPr>
              <a:lnSpc>
                <a:spcPct val="150000"/>
              </a:lnSpc>
            </a:pPr>
            <a:r>
              <a:rPr lang="en-US" altLang="zh-CN" sz="2200" b="1" dirty="0">
                <a:solidFill>
                  <a:srgbClr val="C00000"/>
                </a:solidFill>
              </a:rPr>
              <a:t>2.</a:t>
            </a:r>
            <a:r>
              <a:rPr lang="zh-CN" altLang="zh-CN" sz="2200" b="1" dirty="0">
                <a:solidFill>
                  <a:srgbClr val="C00000"/>
                </a:solidFill>
              </a:rPr>
              <a:t>企业</a:t>
            </a:r>
            <a:r>
              <a:rPr lang="zh-CN" altLang="en-US" sz="2200" b="1" dirty="0">
                <a:solidFill>
                  <a:srgbClr val="C00000"/>
                </a:solidFill>
              </a:rPr>
              <a:t>：</a:t>
            </a:r>
            <a:r>
              <a:rPr lang="zh-CN" altLang="zh-CN" sz="2200" b="1" dirty="0"/>
              <a:t>在成本核算的前提下可以适度提价，但绝不可以任性涨价，哄抬物价。即所谓“趁火打劫、发国难之财”。</a:t>
            </a:r>
          </a:p>
        </p:txBody>
      </p:sp>
      <p:sp>
        <p:nvSpPr>
          <p:cNvPr id="16" name="文本框 15">
            <a:extLst>
              <a:ext uri="{FF2B5EF4-FFF2-40B4-BE49-F238E27FC236}">
                <a16:creationId xmlns:a16="http://schemas.microsoft.com/office/drawing/2014/main" xmlns="" id="{B8E36940-1A5E-461F-BBC3-871F688CD339}"/>
              </a:ext>
            </a:extLst>
          </p:cNvPr>
          <p:cNvSpPr txBox="1"/>
          <p:nvPr/>
        </p:nvSpPr>
        <p:spPr>
          <a:xfrm>
            <a:off x="1247256" y="837001"/>
            <a:ext cx="3686783" cy="646331"/>
          </a:xfrm>
          <a:prstGeom prst="rect">
            <a:avLst/>
          </a:prstGeom>
          <a:noFill/>
        </p:spPr>
        <p:txBody>
          <a:bodyPr wrap="square" rtlCol="0">
            <a:spAutoFit/>
          </a:bodyPr>
          <a:lstStyle/>
          <a:p>
            <a:r>
              <a:rPr lang="zh-CN" altLang="en-US" sz="3600" b="1" dirty="0">
                <a:solidFill>
                  <a:srgbClr val="0000FF"/>
                </a:solidFill>
                <a:latin typeface="微软雅黑" panose="020B0503020204020204" pitchFamily="34" charset="-122"/>
                <a:ea typeface="微软雅黑" panose="020B0503020204020204" pitchFamily="34" charset="-122"/>
              </a:rPr>
              <a:t>七、</a:t>
            </a:r>
            <a:r>
              <a:rPr lang="zh-CN" altLang="zh-CN" sz="3600" b="1" dirty="0">
                <a:solidFill>
                  <a:srgbClr val="0000FF"/>
                </a:solidFill>
                <a:latin typeface="微软雅黑" panose="020B0503020204020204" pitchFamily="34" charset="-122"/>
                <a:ea typeface="微软雅黑" panose="020B0503020204020204" pitchFamily="34" charset="-122"/>
              </a:rPr>
              <a:t>对策建议</a:t>
            </a:r>
            <a:endParaRPr lang="zh-CN" altLang="en-US" sz="3600" b="1" dirty="0">
              <a:solidFill>
                <a:srgbClr val="000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779068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350"/>
                                        <p:tgtEl>
                                          <p:spTgt spid="29"/>
                                        </p:tgtEl>
                                      </p:cBhvr>
                                    </p:animEffect>
                                  </p:childTnLst>
                                </p:cTn>
                              </p:par>
                            </p:childTnLst>
                          </p:cTn>
                        </p:par>
                        <p:par>
                          <p:cTn id="12" fill="hold">
                            <p:stCondLst>
                              <p:cond delay="850"/>
                            </p:stCondLst>
                            <p:childTnLst>
                              <p:par>
                                <p:cTn id="13" presetID="22" presetClass="entr" presetSubtype="1"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up)">
                                      <p:cBhvr>
                                        <p:cTn id="15" dur="600"/>
                                        <p:tgtEl>
                                          <p:spTgt spid="30"/>
                                        </p:tgtEl>
                                      </p:cBhvr>
                                    </p:animEffect>
                                  </p:childTnLst>
                                </p:cTn>
                              </p:par>
                            </p:childTnLst>
                          </p:cTn>
                        </p:par>
                        <p:par>
                          <p:cTn id="16" fill="hold">
                            <p:stCondLst>
                              <p:cond delay="1450"/>
                            </p:stCondLst>
                            <p:childTnLst>
                              <p:par>
                                <p:cTn id="17" presetID="22" presetClass="entr" presetSubtype="8"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par>
                          <p:cTn id="20" fill="hold">
                            <p:stCondLst>
                              <p:cond delay="1950"/>
                            </p:stCondLst>
                            <p:childTnLst>
                              <p:par>
                                <p:cTn id="21" presetID="22" presetClass="entr" presetSubtype="1"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up)">
                                      <p:cBhvr>
                                        <p:cTn id="23" dur="750"/>
                                        <p:tgtEl>
                                          <p:spTgt spid="34"/>
                                        </p:tgtEl>
                                      </p:cBhvr>
                                    </p:animEffect>
                                  </p:childTnLst>
                                </p:cTn>
                              </p:par>
                            </p:childTnLst>
                          </p:cTn>
                        </p:par>
                        <p:par>
                          <p:cTn id="24" fill="hold">
                            <p:stCondLst>
                              <p:cond delay="2700"/>
                            </p:stCondLst>
                            <p:childTnLst>
                              <p:par>
                                <p:cTn id="25" presetID="2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left)">
                                      <p:cBhvr>
                                        <p:cTn id="27" dur="500"/>
                                        <p:tgtEl>
                                          <p:spTgt spid="35"/>
                                        </p:tgtEl>
                                      </p:cBhvr>
                                    </p:animEffect>
                                  </p:childTnLst>
                                </p:cTn>
                              </p:par>
                            </p:childTnLst>
                          </p:cTn>
                        </p:par>
                        <p:par>
                          <p:cTn id="28" fill="hold">
                            <p:stCondLst>
                              <p:cond delay="3200"/>
                            </p:stCondLst>
                            <p:childTnLst>
                              <p:par>
                                <p:cTn id="29" presetID="21" presetClass="entr" presetSubtype="1"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heel(1)">
                                      <p:cBhvr>
                                        <p:cTn id="31" dur="1000"/>
                                        <p:tgtEl>
                                          <p:spTgt spid="36"/>
                                        </p:tgtEl>
                                      </p:cBhvr>
                                    </p:animEffect>
                                  </p:childTnLst>
                                </p:cTn>
                              </p:par>
                            </p:childTnLst>
                          </p:cTn>
                        </p:par>
                        <p:par>
                          <p:cTn id="32" fill="hold">
                            <p:stCondLst>
                              <p:cond delay="4200"/>
                            </p:stCondLst>
                            <p:childTnLst>
                              <p:par>
                                <p:cTn id="33" presetID="22" presetClass="entr" presetSubtype="8"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childTnLst>
                          </p:cTn>
                        </p:par>
                        <p:par>
                          <p:cTn id="36" fill="hold">
                            <p:stCondLst>
                              <p:cond delay="4700"/>
                            </p:stCondLst>
                            <p:childTnLst>
                              <p:par>
                                <p:cTn id="37" presetID="1" presetClass="entr" presetSubtype="0" fill="hold" grpId="0" nodeType="afterEffect">
                                  <p:stCondLst>
                                    <p:cond delay="0"/>
                                  </p:stCondLst>
                                  <p:childTnLst>
                                    <p:set>
                                      <p:cBhvr>
                                        <p:cTn id="38" dur="1" fill="hold">
                                          <p:stCondLst>
                                            <p:cond delay="0"/>
                                          </p:stCondLst>
                                        </p:cTn>
                                        <p:tgtEl>
                                          <p:spTgt spid="38"/>
                                        </p:tgtEl>
                                        <p:attrNameLst>
                                          <p:attrName>style.visibility</p:attrName>
                                        </p:attrNameLst>
                                      </p:cBhvr>
                                      <p:to>
                                        <p:strVal val="visible"/>
                                      </p:to>
                                    </p:set>
                                  </p:childTnLst>
                                </p:cTn>
                              </p:par>
                              <p:par>
                                <p:cTn id="39" presetID="26" presetClass="emph" presetSubtype="0" fill="hold" grpId="1" nodeType="withEffect">
                                  <p:stCondLst>
                                    <p:cond delay="0"/>
                                  </p:stCondLst>
                                  <p:childTnLst>
                                    <p:animEffect transition="out" filter="fade">
                                      <p:cBhvr>
                                        <p:cTn id="40" dur="500" tmFilter="0, 0; .2, .5; .8, .5; 1, 0"/>
                                        <p:tgtEl>
                                          <p:spTgt spid="38"/>
                                        </p:tgtEl>
                                      </p:cBhvr>
                                    </p:animEffect>
                                    <p:animScale>
                                      <p:cBhvr>
                                        <p:cTn id="41" dur="250" autoRev="1" fill="hold"/>
                                        <p:tgtEl>
                                          <p:spTgt spid="38"/>
                                        </p:tgtEl>
                                      </p:cBhvr>
                                      <p:by x="105000" y="105000"/>
                                    </p:animScale>
                                  </p:childTnLst>
                                </p:cTn>
                              </p:par>
                            </p:childTnLst>
                          </p:cTn>
                        </p:par>
                        <p:par>
                          <p:cTn id="42" fill="hold">
                            <p:stCondLst>
                              <p:cond delay="5200"/>
                            </p:stCondLst>
                            <p:childTnLst>
                              <p:par>
                                <p:cTn id="43" presetID="1" presetClass="entr" presetSubtype="0" fill="hold" grpId="0" nodeType="afterEffect">
                                  <p:stCondLst>
                                    <p:cond delay="0"/>
                                  </p:stCondLst>
                                  <p:childTnLst>
                                    <p:set>
                                      <p:cBhvr>
                                        <p:cTn id="44" dur="1" fill="hold">
                                          <p:stCondLst>
                                            <p:cond delay="0"/>
                                          </p:stCondLst>
                                        </p:cTn>
                                        <p:tgtEl>
                                          <p:spTgt spid="39"/>
                                        </p:tgtEl>
                                        <p:attrNameLst>
                                          <p:attrName>style.visibility</p:attrName>
                                        </p:attrNameLst>
                                      </p:cBhvr>
                                      <p:to>
                                        <p:strVal val="visible"/>
                                      </p:to>
                                    </p:set>
                                  </p:childTnLst>
                                </p:cTn>
                              </p:par>
                            </p:childTnLst>
                          </p:cTn>
                        </p:par>
                        <p:par>
                          <p:cTn id="45" fill="hold">
                            <p:stCondLst>
                              <p:cond delay="5200"/>
                            </p:stCondLst>
                            <p:childTnLst>
                              <p:par>
                                <p:cTn id="46" presetID="1" presetClass="entr" presetSubtype="0" fill="hold" grpId="0" nodeType="afterEffect">
                                  <p:stCondLst>
                                    <p:cond delay="0"/>
                                  </p:stCondLst>
                                  <p:childTnLst>
                                    <p:set>
                                      <p:cBhvr>
                                        <p:cTn id="47" dur="1" fill="hold">
                                          <p:stCondLst>
                                            <p:cond delay="0"/>
                                          </p:stCondLst>
                                        </p:cTn>
                                        <p:tgtEl>
                                          <p:spTgt spid="40"/>
                                        </p:tgtEl>
                                        <p:attrNameLst>
                                          <p:attrName>style.visibility</p:attrName>
                                        </p:attrNameLst>
                                      </p:cBhvr>
                                      <p:to>
                                        <p:strVal val="visible"/>
                                      </p:to>
                                    </p:set>
                                  </p:childTnLst>
                                </p:cTn>
                              </p:par>
                              <p:par>
                                <p:cTn id="48" presetID="26" presetClass="emph" presetSubtype="0" fill="hold" grpId="1" nodeType="withEffect">
                                  <p:stCondLst>
                                    <p:cond delay="0"/>
                                  </p:stCondLst>
                                  <p:childTnLst>
                                    <p:animEffect transition="out" filter="fade">
                                      <p:cBhvr>
                                        <p:cTn id="49" dur="500" tmFilter="0, 0; .2, .5; .8, .5; 1, 0"/>
                                        <p:tgtEl>
                                          <p:spTgt spid="40"/>
                                        </p:tgtEl>
                                      </p:cBhvr>
                                    </p:animEffect>
                                    <p:animScale>
                                      <p:cBhvr>
                                        <p:cTn id="50" dur="250" autoRev="1" fill="hold"/>
                                        <p:tgtEl>
                                          <p:spTgt spid="40"/>
                                        </p:tgtEl>
                                      </p:cBhvr>
                                      <p:by x="105000" y="105000"/>
                                    </p:animScale>
                                  </p:childTnLst>
                                </p:cTn>
                              </p:par>
                              <p:par>
                                <p:cTn id="51" presetID="26" presetClass="emph" presetSubtype="0" fill="hold" grpId="1" nodeType="withEffect">
                                  <p:stCondLst>
                                    <p:cond delay="0"/>
                                  </p:stCondLst>
                                  <p:childTnLst>
                                    <p:animEffect transition="out" filter="fade">
                                      <p:cBhvr>
                                        <p:cTn id="52" dur="500" tmFilter="0, 0; .2, .5; .8, .5; 1, 0"/>
                                        <p:tgtEl>
                                          <p:spTgt spid="39"/>
                                        </p:tgtEl>
                                      </p:cBhvr>
                                    </p:animEffect>
                                    <p:animScale>
                                      <p:cBhvr>
                                        <p:cTn id="53" dur="250" autoRev="1" fill="hold"/>
                                        <p:tgtEl>
                                          <p:spTgt spid="39"/>
                                        </p:tgtEl>
                                      </p:cBhvr>
                                      <p:by x="105000" y="105000"/>
                                    </p:animScale>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grpId="0" nodeType="clickEffect">
                                  <p:stCondLst>
                                    <p:cond delay="0"/>
                                  </p:stCondLst>
                                  <p:childTnLst>
                                    <p:set>
                                      <p:cBhvr>
                                        <p:cTn id="57" dur="1" fill="hold">
                                          <p:stCondLst>
                                            <p:cond delay="0"/>
                                          </p:stCondLst>
                                        </p:cTn>
                                        <p:tgtEl>
                                          <p:spTgt spid="44"/>
                                        </p:tgtEl>
                                        <p:attrNameLst>
                                          <p:attrName>style.visibility</p:attrName>
                                        </p:attrNameLst>
                                      </p:cBhvr>
                                      <p:to>
                                        <p:strVal val="visible"/>
                                      </p:to>
                                    </p:set>
                                    <p:anim calcmode="lin" valueType="num">
                                      <p:cBhvr>
                                        <p:cTn id="58" dur="500" fill="hold"/>
                                        <p:tgtEl>
                                          <p:spTgt spid="44"/>
                                        </p:tgtEl>
                                        <p:attrNameLst>
                                          <p:attrName>ppt_w</p:attrName>
                                        </p:attrNameLst>
                                      </p:cBhvr>
                                      <p:tavLst>
                                        <p:tav tm="0">
                                          <p:val>
                                            <p:fltVal val="0"/>
                                          </p:val>
                                        </p:tav>
                                        <p:tav tm="100000">
                                          <p:val>
                                            <p:strVal val="#ppt_w"/>
                                          </p:val>
                                        </p:tav>
                                      </p:tavLst>
                                    </p:anim>
                                    <p:anim calcmode="lin" valueType="num">
                                      <p:cBhvr>
                                        <p:cTn id="59" dur="500" fill="hold"/>
                                        <p:tgtEl>
                                          <p:spTgt spid="44"/>
                                        </p:tgtEl>
                                        <p:attrNameLst>
                                          <p:attrName>ppt_h</p:attrName>
                                        </p:attrNameLst>
                                      </p:cBhvr>
                                      <p:tavLst>
                                        <p:tav tm="0">
                                          <p:val>
                                            <p:fltVal val="0"/>
                                          </p:val>
                                        </p:tav>
                                        <p:tav tm="100000">
                                          <p:val>
                                            <p:strVal val="#ppt_h"/>
                                          </p:val>
                                        </p:tav>
                                      </p:tavLst>
                                    </p:anim>
                                    <p:animEffect transition="in" filter="fade">
                                      <p:cBhvr>
                                        <p:cTn id="60" dur="500"/>
                                        <p:tgtEl>
                                          <p:spTgt spid="44"/>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p:cTn id="65" dur="500" fill="hold"/>
                                        <p:tgtEl>
                                          <p:spTgt spid="46"/>
                                        </p:tgtEl>
                                        <p:attrNameLst>
                                          <p:attrName>ppt_w</p:attrName>
                                        </p:attrNameLst>
                                      </p:cBhvr>
                                      <p:tavLst>
                                        <p:tav tm="0">
                                          <p:val>
                                            <p:fltVal val="0"/>
                                          </p:val>
                                        </p:tav>
                                        <p:tav tm="100000">
                                          <p:val>
                                            <p:strVal val="#ppt_w"/>
                                          </p:val>
                                        </p:tav>
                                      </p:tavLst>
                                    </p:anim>
                                    <p:anim calcmode="lin" valueType="num">
                                      <p:cBhvr>
                                        <p:cTn id="66" dur="500" fill="hold"/>
                                        <p:tgtEl>
                                          <p:spTgt spid="46"/>
                                        </p:tgtEl>
                                        <p:attrNameLst>
                                          <p:attrName>ppt_h</p:attrName>
                                        </p:attrNameLst>
                                      </p:cBhvr>
                                      <p:tavLst>
                                        <p:tav tm="0">
                                          <p:val>
                                            <p:fltVal val="0"/>
                                          </p:val>
                                        </p:tav>
                                        <p:tav tm="100000">
                                          <p:val>
                                            <p:strVal val="#ppt_h"/>
                                          </p:val>
                                        </p:tav>
                                      </p:tavLst>
                                    </p:anim>
                                    <p:animEffect transition="in" filter="fade">
                                      <p:cBhvr>
                                        <p:cTn id="67" dur="500"/>
                                        <p:tgtEl>
                                          <p:spTgt spid="46"/>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45"/>
                                        </p:tgtEl>
                                        <p:attrNameLst>
                                          <p:attrName>style.visibility</p:attrName>
                                        </p:attrNameLst>
                                      </p:cBhvr>
                                      <p:to>
                                        <p:strVal val="visible"/>
                                      </p:to>
                                    </p:set>
                                    <p:anim calcmode="lin" valueType="num">
                                      <p:cBhvr>
                                        <p:cTn id="72" dur="500" fill="hold"/>
                                        <p:tgtEl>
                                          <p:spTgt spid="45"/>
                                        </p:tgtEl>
                                        <p:attrNameLst>
                                          <p:attrName>ppt_w</p:attrName>
                                        </p:attrNameLst>
                                      </p:cBhvr>
                                      <p:tavLst>
                                        <p:tav tm="0">
                                          <p:val>
                                            <p:fltVal val="0"/>
                                          </p:val>
                                        </p:tav>
                                        <p:tav tm="100000">
                                          <p:val>
                                            <p:strVal val="#ppt_w"/>
                                          </p:val>
                                        </p:tav>
                                      </p:tavLst>
                                    </p:anim>
                                    <p:anim calcmode="lin" valueType="num">
                                      <p:cBhvr>
                                        <p:cTn id="73" dur="500" fill="hold"/>
                                        <p:tgtEl>
                                          <p:spTgt spid="45"/>
                                        </p:tgtEl>
                                        <p:attrNameLst>
                                          <p:attrName>ppt_h</p:attrName>
                                        </p:attrNameLst>
                                      </p:cBhvr>
                                      <p:tavLst>
                                        <p:tav tm="0">
                                          <p:val>
                                            <p:fltVal val="0"/>
                                          </p:val>
                                        </p:tav>
                                        <p:tav tm="100000">
                                          <p:val>
                                            <p:strVal val="#ppt_h"/>
                                          </p:val>
                                        </p:tav>
                                      </p:tavLst>
                                    </p:anim>
                                    <p:animEffect transition="in" filter="fade">
                                      <p:cBhvr>
                                        <p:cTn id="7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p:bldP spid="35" grpId="0"/>
      <p:bldP spid="37" grpId="0"/>
      <p:bldP spid="38" grpId="0" animBg="1"/>
      <p:bldP spid="38" grpId="1" animBg="1"/>
      <p:bldP spid="39" grpId="0" animBg="1"/>
      <p:bldP spid="39" grpId="1" animBg="1"/>
      <p:bldP spid="40" grpId="0" animBg="1"/>
      <p:bldP spid="40" grpId="1" animBg="1"/>
      <p:bldP spid="44" grpId="0"/>
      <p:bldP spid="45" grpId="0"/>
      <p:bldP spid="46"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xmlns="" id="{8C32490D-7FB3-4AF2-8D47-864BD117EBD4}"/>
              </a:ext>
            </a:extLst>
          </p:cNvPr>
          <p:cNvSpPr txBox="1"/>
          <p:nvPr/>
        </p:nvSpPr>
        <p:spPr>
          <a:xfrm>
            <a:off x="1247256" y="1884485"/>
            <a:ext cx="6034678" cy="4662815"/>
          </a:xfrm>
          <a:prstGeom prst="rect">
            <a:avLst/>
          </a:prstGeom>
          <a:noFill/>
        </p:spPr>
        <p:txBody>
          <a:bodyPr wrap="square" rtlCol="0">
            <a:spAutoFit/>
          </a:bodyPr>
          <a:lstStyle/>
          <a:p>
            <a:pPr marL="285750" indent="-285750">
              <a:lnSpc>
                <a:spcPct val="150000"/>
              </a:lnSpc>
              <a:buBlip>
                <a:blip r:embed="rId2"/>
              </a:buBlip>
            </a:pPr>
            <a:r>
              <a:rPr lang="zh-CN" altLang="zh-CN" b="1" dirty="0"/>
              <a:t>从</a:t>
            </a:r>
            <a:r>
              <a:rPr lang="en-US" altLang="zh-CN" b="1" dirty="0"/>
              <a:t>2020</a:t>
            </a:r>
            <a:r>
              <a:rPr lang="zh-CN" altLang="zh-CN" b="1" dirty="0"/>
              <a:t>疫情当前，</a:t>
            </a:r>
            <a:r>
              <a:rPr lang="en-US" altLang="zh-CN" b="1" dirty="0"/>
              <a:t>“</a:t>
            </a:r>
            <a:r>
              <a:rPr lang="zh-CN" altLang="zh-CN" b="1" dirty="0"/>
              <a:t>口罩能不能涨价</a:t>
            </a:r>
            <a:r>
              <a:rPr lang="en-US" altLang="zh-CN" b="1" dirty="0"/>
              <a:t>”</a:t>
            </a:r>
            <a:r>
              <a:rPr lang="zh-CN" altLang="zh-CN" b="1" dirty="0"/>
              <a:t>事件中，我们可以十分生动地看到市场的价格机制的运转方式及背后的经济学逻辑；价格作为调节市场行为最好的指挥棒，是实现有效资源配置的最好途径；但，与此同时，我们也看到了市场失灵后，政府的立场和干预（各地政府市场监管部门积极发力，严打不良商家）。</a:t>
            </a:r>
          </a:p>
          <a:p>
            <a:pPr marL="285750" indent="-285750">
              <a:lnSpc>
                <a:spcPct val="150000"/>
              </a:lnSpc>
              <a:buBlip>
                <a:blip r:embed="rId2"/>
              </a:buBlip>
            </a:pPr>
            <a:r>
              <a:rPr lang="zh-CN" altLang="zh-CN" b="1" dirty="0"/>
              <a:t>尊重市场规律，合理引导干预。让无形之手和有形之手共同发力，发挥“双手效应”。</a:t>
            </a:r>
            <a:endParaRPr lang="en-US" altLang="zh-CN" b="1" dirty="0"/>
          </a:p>
          <a:p>
            <a:pPr marL="285750" indent="-285750">
              <a:lnSpc>
                <a:spcPct val="150000"/>
              </a:lnSpc>
              <a:buBlip>
                <a:blip r:embed="rId2"/>
              </a:buBlip>
            </a:pPr>
            <a:r>
              <a:rPr lang="zh-CN" altLang="zh-CN" b="1" dirty="0">
                <a:solidFill>
                  <a:srgbClr val="FF0000"/>
                </a:solidFill>
              </a:rPr>
              <a:t>这就是我对</a:t>
            </a:r>
            <a:r>
              <a:rPr lang="en-US" altLang="zh-CN" b="1" dirty="0">
                <a:solidFill>
                  <a:srgbClr val="FF0000"/>
                </a:solidFill>
              </a:rPr>
              <a:t>2020</a:t>
            </a:r>
            <a:r>
              <a:rPr lang="zh-CN" altLang="zh-CN" b="1" dirty="0">
                <a:solidFill>
                  <a:srgbClr val="FF0000"/>
                </a:solidFill>
              </a:rPr>
              <a:t>疫情当</a:t>
            </a:r>
            <a:r>
              <a:rPr lang="zh-CN" altLang="en-US" b="1" dirty="0">
                <a:solidFill>
                  <a:srgbClr val="FF0000"/>
                </a:solidFill>
              </a:rPr>
              <a:t>下</a:t>
            </a:r>
            <a:r>
              <a:rPr lang="zh-CN" altLang="zh-CN" b="1" dirty="0">
                <a:solidFill>
                  <a:srgbClr val="FF0000"/>
                </a:solidFill>
              </a:rPr>
              <a:t>，口罩能不能涨价的经济学分析。</a:t>
            </a:r>
            <a:endParaRPr lang="zh-CN" altLang="zh-CN" dirty="0">
              <a:solidFill>
                <a:srgbClr val="FF0000"/>
              </a:solidFill>
            </a:endParaRPr>
          </a:p>
          <a:p>
            <a:pPr marL="285750" indent="-285750">
              <a:lnSpc>
                <a:spcPct val="150000"/>
              </a:lnSpc>
              <a:buBlip>
                <a:blip r:embed="rId2"/>
              </a:buBlip>
            </a:pPr>
            <a:endParaRPr lang="zh-CN" altLang="zh-CN" dirty="0">
              <a:solidFill>
                <a:schemeClr val="tx1">
                  <a:lumMod val="85000"/>
                  <a:lumOff val="15000"/>
                </a:schemeClr>
              </a:solidFill>
            </a:endParaRPr>
          </a:p>
        </p:txBody>
      </p:sp>
      <p:pic>
        <p:nvPicPr>
          <p:cNvPr id="8" name="图片 7">
            <a:extLst>
              <a:ext uri="{FF2B5EF4-FFF2-40B4-BE49-F238E27FC236}">
                <a16:creationId xmlns:a16="http://schemas.microsoft.com/office/drawing/2014/main" xmlns="" id="{7E1C2B51-979E-43A3-83D7-F2630DA691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0285" y="2044283"/>
            <a:ext cx="3840990" cy="4185726"/>
          </a:xfrm>
          <a:prstGeom prst="rect">
            <a:avLst/>
          </a:prstGeom>
        </p:spPr>
      </p:pic>
      <p:sp>
        <p:nvSpPr>
          <p:cNvPr id="5" name="文本框 4">
            <a:extLst>
              <a:ext uri="{FF2B5EF4-FFF2-40B4-BE49-F238E27FC236}">
                <a16:creationId xmlns:a16="http://schemas.microsoft.com/office/drawing/2014/main" xmlns="" id="{0AD152CA-03E8-421C-B537-D7AADA660C76}"/>
              </a:ext>
            </a:extLst>
          </p:cNvPr>
          <p:cNvSpPr txBox="1"/>
          <p:nvPr/>
        </p:nvSpPr>
        <p:spPr>
          <a:xfrm>
            <a:off x="1247256" y="837001"/>
            <a:ext cx="3686783" cy="646331"/>
          </a:xfrm>
          <a:prstGeom prst="rect">
            <a:avLst/>
          </a:prstGeom>
          <a:noFill/>
        </p:spPr>
        <p:txBody>
          <a:bodyPr wrap="square" rtlCol="0">
            <a:spAutoFit/>
          </a:bodyPr>
          <a:lstStyle/>
          <a:p>
            <a:r>
              <a:rPr lang="zh-CN" altLang="en-US" sz="3600" b="1" dirty="0">
                <a:solidFill>
                  <a:srgbClr val="0000FF"/>
                </a:solidFill>
                <a:latin typeface="微软雅黑" panose="020B0503020204020204" pitchFamily="34" charset="-122"/>
                <a:ea typeface="微软雅黑" panose="020B0503020204020204" pitchFamily="34" charset="-122"/>
              </a:rPr>
              <a:t>八、结论</a:t>
            </a:r>
          </a:p>
        </p:txBody>
      </p:sp>
    </p:spTree>
    <p:extLst>
      <p:ext uri="{BB962C8B-B14F-4D97-AF65-F5344CB8AC3E}">
        <p14:creationId xmlns:p14="http://schemas.microsoft.com/office/powerpoint/2010/main" val="27155290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randombar(horizontal)">
                                      <p:cBhvr>
                                        <p:cTn id="15" dur="750"/>
                                        <p:tgtEl>
                                          <p:spTgt spid="6">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animEffect transition="in" filter="randombar(horizontal)">
                                      <p:cBhvr>
                                        <p:cTn id="20" dur="750"/>
                                        <p:tgtEl>
                                          <p:spTgt spid="6">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Effect transition="in" filter="randombar(horizontal)">
                                      <p:cBhvr>
                                        <p:cTn id="2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xmlns="" id="{078D58F1-729F-4515-959F-07C86C046B37}"/>
              </a:ext>
            </a:extLst>
          </p:cNvPr>
          <p:cNvGrpSpPr/>
          <p:nvPr/>
        </p:nvGrpSpPr>
        <p:grpSpPr>
          <a:xfrm>
            <a:off x="2676000" y="4466201"/>
            <a:ext cx="6840000" cy="0"/>
            <a:chOff x="2427359" y="4321822"/>
            <a:chExt cx="7135162" cy="0"/>
          </a:xfrm>
        </p:grpSpPr>
        <p:cxnSp>
          <p:nvCxnSpPr>
            <p:cNvPr id="5" name="直接连接符 4">
              <a:extLst>
                <a:ext uri="{FF2B5EF4-FFF2-40B4-BE49-F238E27FC236}">
                  <a16:creationId xmlns:a16="http://schemas.microsoft.com/office/drawing/2014/main" xmlns="" id="{07A9E4C8-E699-42C2-9BFB-22EBEFB7A931}"/>
                </a:ext>
              </a:extLst>
            </p:cNvPr>
            <p:cNvCxnSpPr/>
            <p:nvPr/>
          </p:nvCxnSpPr>
          <p:spPr>
            <a:xfrm flipH="1">
              <a:off x="2427359" y="4321822"/>
              <a:ext cx="2497979" cy="0"/>
            </a:xfrm>
            <a:prstGeom prst="line">
              <a:avLst/>
            </a:prstGeom>
            <a:ln/>
          </p:spPr>
          <p:style>
            <a:lnRef idx="2">
              <a:schemeClr val="dk1"/>
            </a:lnRef>
            <a:fillRef idx="0">
              <a:schemeClr val="dk1"/>
            </a:fillRef>
            <a:effectRef idx="1">
              <a:schemeClr val="dk1"/>
            </a:effectRef>
            <a:fontRef idx="minor">
              <a:schemeClr val="tx1"/>
            </a:fontRef>
          </p:style>
        </p:cxnSp>
        <p:cxnSp>
          <p:nvCxnSpPr>
            <p:cNvPr id="6" name="直接连接符 5">
              <a:extLst>
                <a:ext uri="{FF2B5EF4-FFF2-40B4-BE49-F238E27FC236}">
                  <a16:creationId xmlns:a16="http://schemas.microsoft.com/office/drawing/2014/main" xmlns="" id="{9346C88A-9935-4CEC-AAF5-5D063B17C55E}"/>
                </a:ext>
              </a:extLst>
            </p:cNvPr>
            <p:cNvCxnSpPr/>
            <p:nvPr/>
          </p:nvCxnSpPr>
          <p:spPr>
            <a:xfrm flipH="1">
              <a:off x="7064542" y="4321822"/>
              <a:ext cx="2497979" cy="0"/>
            </a:xfrm>
            <a:prstGeom prst="line">
              <a:avLst/>
            </a:prstGeom>
            <a:ln/>
          </p:spPr>
          <p:style>
            <a:lnRef idx="2">
              <a:schemeClr val="dk1"/>
            </a:lnRef>
            <a:fillRef idx="0">
              <a:schemeClr val="dk1"/>
            </a:fillRef>
            <a:effectRef idx="1">
              <a:schemeClr val="dk1"/>
            </a:effectRef>
            <a:fontRef idx="minor">
              <a:schemeClr val="tx1"/>
            </a:fontRef>
          </p:style>
        </p:cxnSp>
      </p:grpSp>
      <p:cxnSp>
        <p:nvCxnSpPr>
          <p:cNvPr id="10" name="直接连接符 9">
            <a:extLst>
              <a:ext uri="{FF2B5EF4-FFF2-40B4-BE49-F238E27FC236}">
                <a16:creationId xmlns:a16="http://schemas.microsoft.com/office/drawing/2014/main" xmlns="" id="{4FD4CF85-4217-4246-BEA4-3873EA57BEA1}"/>
              </a:ext>
            </a:extLst>
          </p:cNvPr>
          <p:cNvCxnSpPr/>
          <p:nvPr/>
        </p:nvCxnSpPr>
        <p:spPr>
          <a:xfrm>
            <a:off x="2676000" y="2039016"/>
            <a:ext cx="6840000" cy="0"/>
          </a:xfrm>
          <a:prstGeom prst="line">
            <a:avLst/>
          </a:prstGeom>
          <a:ln/>
        </p:spPr>
        <p:style>
          <a:lnRef idx="2">
            <a:schemeClr val="dk1"/>
          </a:lnRef>
          <a:fillRef idx="0">
            <a:schemeClr val="dk1"/>
          </a:fillRef>
          <a:effectRef idx="1">
            <a:schemeClr val="dk1"/>
          </a:effectRef>
          <a:fontRef idx="minor">
            <a:schemeClr val="tx1"/>
          </a:fontRef>
        </p:style>
      </p:cxnSp>
      <p:sp>
        <p:nvSpPr>
          <p:cNvPr id="14" name="TextBox 37">
            <a:extLst>
              <a:ext uri="{FF2B5EF4-FFF2-40B4-BE49-F238E27FC236}">
                <a16:creationId xmlns:a16="http://schemas.microsoft.com/office/drawing/2014/main" xmlns="" id="{D8E805D4-7093-4734-8013-3A8995ACDD6D}"/>
              </a:ext>
            </a:extLst>
          </p:cNvPr>
          <p:cNvSpPr>
            <a:spLocks noChangeArrowheads="1"/>
          </p:cNvSpPr>
          <p:nvPr/>
        </p:nvSpPr>
        <p:spPr bwMode="auto">
          <a:xfrm>
            <a:off x="3134668" y="2039016"/>
            <a:ext cx="6207670" cy="1015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9" rIns="91436" bIns="45719" anchor="b">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a:spcBef>
                <a:spcPct val="0"/>
              </a:spcBef>
              <a:buNone/>
            </a:pPr>
            <a:r>
              <a:rPr lang="zh-CN" altLang="en-US" sz="6000" b="1" spc="300" dirty="0">
                <a:solidFill>
                  <a:schemeClr val="accent1">
                    <a:lumMod val="50000"/>
                  </a:schemeClr>
                </a:solidFill>
                <a:latin typeface="微软雅黑" panose="020B0503020204020204" pitchFamily="34" charset="-122"/>
                <a:ea typeface="微软雅黑" panose="020B0503020204020204" pitchFamily="34" charset="-122"/>
                <a:cs typeface="Arial" panose="020B0604020202020204" pitchFamily="34" charset="0"/>
              </a:rPr>
              <a:t>谢谢观赏</a:t>
            </a:r>
          </a:p>
        </p:txBody>
      </p:sp>
      <p:sp>
        <p:nvSpPr>
          <p:cNvPr id="2" name="TextBox 1"/>
          <p:cNvSpPr txBox="1"/>
          <p:nvPr/>
        </p:nvSpPr>
        <p:spPr>
          <a:xfrm>
            <a:off x="6033796" y="4360506"/>
            <a:ext cx="184731" cy="369332"/>
          </a:xfrm>
          <a:prstGeom prst="rect">
            <a:avLst/>
          </a:prstGeom>
          <a:noFill/>
        </p:spPr>
        <p:txBody>
          <a:bodyPr wrap="none" rtlCol="0">
            <a:spAutoFit/>
          </a:bodyPr>
          <a:lstStyle/>
          <a:p>
            <a:endParaRPr lang="zh-CN" altLang="en-US"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79233" y="3466549"/>
            <a:ext cx="1306284" cy="17879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5019869" y="4466201"/>
            <a:ext cx="184731" cy="369332"/>
          </a:xfrm>
          <a:prstGeom prst="rect">
            <a:avLst/>
          </a:prstGeom>
          <a:noFill/>
        </p:spPr>
        <p:txBody>
          <a:bodyPr wrap="none" rtlCol="0">
            <a:spAutoFit/>
          </a:bodyPr>
          <a:lstStyle/>
          <a:p>
            <a:endParaRPr lang="zh-CN" altLang="en-US"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6543" y="3468525"/>
            <a:ext cx="1304925" cy="178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3635" y="3458330"/>
            <a:ext cx="1304925" cy="178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105751" y="1431693"/>
            <a:ext cx="5856090" cy="307777"/>
          </a:xfrm>
          <a:prstGeom prst="rect">
            <a:avLst/>
          </a:prstGeom>
          <a:noFill/>
        </p:spPr>
        <p:txBody>
          <a:bodyPr wrap="none" rtlCol="0">
            <a:spAutoFit/>
          </a:bodyPr>
          <a:lstStyle/>
          <a:p>
            <a:pPr lvl="0"/>
            <a:r>
              <a:rPr lang="zh-CN" altLang="en-US" sz="1400" b="1" dirty="0">
                <a:solidFill>
                  <a:srgbClr val="2C4947"/>
                </a:solidFill>
                <a:latin typeface="微软雅黑" panose="020B0503020204020204" pitchFamily="34" charset="-122"/>
                <a:ea typeface="微软雅黑" panose="020B0503020204020204" pitchFamily="34" charset="-122"/>
              </a:rPr>
              <a:t>指导老师： 陈军老师</a:t>
            </a:r>
            <a:r>
              <a:rPr lang="zh-CN" altLang="en-US" sz="1400" b="1" dirty="0">
                <a:solidFill>
                  <a:srgbClr val="2C4947"/>
                </a:solidFill>
                <a:latin typeface="微软雅黑" panose="020B0503020204020204" pitchFamily="34" charset="-122"/>
                <a:ea typeface="微软雅黑" panose="020B0503020204020204" pitchFamily="34" charset="-122"/>
                <a:sym typeface="Calibri" pitchFamily="34" charset="0"/>
              </a:rPr>
              <a:t>       微课题</a:t>
            </a:r>
            <a:r>
              <a:rPr lang="zh-CN" altLang="en-US" sz="1400" b="1" dirty="0">
                <a:solidFill>
                  <a:srgbClr val="2C4947"/>
                </a:solidFill>
                <a:latin typeface="微软雅黑" panose="020B0503020204020204" pitchFamily="34" charset="-122"/>
                <a:ea typeface="微软雅黑" panose="020B0503020204020204" pitchFamily="34" charset="-122"/>
              </a:rPr>
              <a:t>制作：</a:t>
            </a:r>
            <a:r>
              <a:rPr lang="en-US" altLang="zh-CN" sz="1400" b="1" dirty="0">
                <a:solidFill>
                  <a:srgbClr val="2C4947"/>
                </a:solidFill>
                <a:latin typeface="微软雅黑" panose="020B0503020204020204" pitchFamily="34" charset="-122"/>
                <a:ea typeface="微软雅黑" panose="020B0503020204020204" pitchFamily="34" charset="-122"/>
              </a:rPr>
              <a:t>20</a:t>
            </a:r>
            <a:r>
              <a:rPr lang="zh-CN" altLang="en-US" sz="1400" b="1" dirty="0">
                <a:solidFill>
                  <a:srgbClr val="2C4947"/>
                </a:solidFill>
                <a:latin typeface="微软雅黑" panose="020B0503020204020204" pitchFamily="34" charset="-122"/>
                <a:ea typeface="微软雅黑" panose="020B0503020204020204" pitchFamily="34" charset="-122"/>
              </a:rPr>
              <a:t>工商、会计微课题组联合制作</a:t>
            </a:r>
            <a:endParaRPr lang="zh-CN" altLang="en-US" sz="1400" b="1" dirty="0">
              <a:solidFill>
                <a:srgbClr val="2C4947"/>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2497100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500"/>
                                        <p:tgtEl>
                                          <p:spTgt spid="10"/>
                                        </p:tgtEl>
                                      </p:cBhvr>
                                    </p:animEffect>
                                  </p:childTnLst>
                                </p:cTn>
                              </p:par>
                            </p:childTnLst>
                          </p:cTn>
                        </p:par>
                        <p:par>
                          <p:cTn id="12" fill="hold">
                            <p:stCondLst>
                              <p:cond delay="1000"/>
                            </p:stCondLst>
                            <p:childTnLst>
                              <p:par>
                                <p:cTn id="13" presetID="38" presetClass="entr" presetSubtype="0" accel="50000" fill="hold" grpId="0" nodeType="afterEffect">
                                  <p:stCondLst>
                                    <p:cond delay="1500"/>
                                  </p:stCondLst>
                                  <p:iterate type="lt">
                                    <p:tmPct val="32222"/>
                                  </p:iterate>
                                  <p:childTnLst>
                                    <p:set>
                                      <p:cBhvr>
                                        <p:cTn id="14" dur="1" fill="hold">
                                          <p:stCondLst>
                                            <p:cond delay="0"/>
                                          </p:stCondLst>
                                        </p:cTn>
                                        <p:tgtEl>
                                          <p:spTgt spid="14"/>
                                        </p:tgtEl>
                                        <p:attrNameLst>
                                          <p:attrName>style.visibility</p:attrName>
                                        </p:attrNameLst>
                                      </p:cBhvr>
                                      <p:to>
                                        <p:strVal val="visible"/>
                                      </p:to>
                                    </p:set>
                                    <p:set>
                                      <p:cBhvr>
                                        <p:cTn id="15" dur="341" fill="hold">
                                          <p:stCondLst>
                                            <p:cond delay="0"/>
                                          </p:stCondLst>
                                        </p:cTn>
                                        <p:tgtEl>
                                          <p:spTgt spid="14"/>
                                        </p:tgtEl>
                                        <p:attrNameLst>
                                          <p:attrName>style.rotation</p:attrName>
                                        </p:attrNameLst>
                                      </p:cBhvr>
                                      <p:to>
                                        <p:strVal val="-45.0"/>
                                      </p:to>
                                    </p:set>
                                    <p:anim calcmode="lin" valueType="num">
                                      <p:cBhvr>
                                        <p:cTn id="16" dur="341" fill="hold">
                                          <p:stCondLst>
                                            <p:cond delay="341"/>
                                          </p:stCondLst>
                                        </p:cTn>
                                        <p:tgtEl>
                                          <p:spTgt spid="14"/>
                                        </p:tgtEl>
                                        <p:attrNameLst>
                                          <p:attrName>style.rotation</p:attrName>
                                        </p:attrNameLst>
                                      </p:cBhvr>
                                      <p:tavLst>
                                        <p:tav tm="0">
                                          <p:val>
                                            <p:fltVal val="-45"/>
                                          </p:val>
                                        </p:tav>
                                        <p:tav tm="69900">
                                          <p:val>
                                            <p:fltVal val="45"/>
                                          </p:val>
                                        </p:tav>
                                        <p:tav tm="100000">
                                          <p:val>
                                            <p:fltVal val="0"/>
                                          </p:val>
                                        </p:tav>
                                      </p:tavLst>
                                    </p:anim>
                                    <p:anim calcmode="lin" valueType="num">
                                      <p:cBhvr>
                                        <p:cTn id="17" dur="341" fill="hold">
                                          <p:stCondLst>
                                            <p:cond delay="0"/>
                                          </p:stCondLst>
                                        </p:cTn>
                                        <p:tgtEl>
                                          <p:spTgt spid="14"/>
                                        </p:tgtEl>
                                        <p:attrNameLst>
                                          <p:attrName>ppt_y</p:attrName>
                                        </p:attrNameLst>
                                      </p:cBhvr>
                                      <p:tavLst>
                                        <p:tav tm="0">
                                          <p:val>
                                            <p:strVal val="#ppt_y-1"/>
                                          </p:val>
                                        </p:tav>
                                        <p:tav tm="100000">
                                          <p:val>
                                            <p:strVal val="#ppt_y-(0.354*#ppt_w-0.172*#ppt_h)"/>
                                          </p:val>
                                        </p:tav>
                                      </p:tavLst>
                                    </p:anim>
                                    <p:anim calcmode="lin" valueType="num">
                                      <p:cBhvr>
                                        <p:cTn id="18" dur="117" decel="50000" autoRev="1" fill="hold">
                                          <p:stCondLst>
                                            <p:cond delay="341"/>
                                          </p:stCondLst>
                                        </p:cTn>
                                        <p:tgtEl>
                                          <p:spTgt spid="14"/>
                                        </p:tgtEl>
                                        <p:attrNameLst>
                                          <p:attrName>ppt_y</p:attrName>
                                        </p:attrNameLst>
                                      </p:cBhvr>
                                      <p:tavLst>
                                        <p:tav tm="0">
                                          <p:val>
                                            <p:strVal val="#ppt_y-(0.354*#ppt_w-0.172*#ppt_h)"/>
                                          </p:val>
                                        </p:tav>
                                        <p:tav tm="100000">
                                          <p:val>
                                            <p:strVal val="#ppt_y-(0.354*#ppt_w-0.172*#ppt_h)-#ppt_h/2"/>
                                          </p:val>
                                        </p:tav>
                                      </p:tavLst>
                                    </p:anim>
                                    <p:anim calcmode="lin" valueType="num">
                                      <p:cBhvr>
                                        <p:cTn id="19" dur="102" fill="hold">
                                          <p:stCondLst>
                                            <p:cond delay="648"/>
                                          </p:stCondLst>
                                        </p:cTn>
                                        <p:tgtEl>
                                          <p:spTgt spid="14"/>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theme/theme1.xml><?xml version="1.0" encoding="utf-8"?>
<a:theme xmlns:a="http://schemas.openxmlformats.org/drawingml/2006/main" name="气流">
  <a:themeElements>
    <a:clrScheme name="气流">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气流">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气流">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602</TotalTime>
  <Words>596</Words>
  <Application>Microsoft Office PowerPoint</Application>
  <PresentationFormat>自定义</PresentationFormat>
  <Paragraphs>51</Paragraphs>
  <Slides>10</Slides>
  <Notes>0</Notes>
  <HiddenSlides>0</HiddenSlides>
  <MMClips>1</MMClips>
  <ScaleCrop>false</ScaleCrop>
  <HeadingPairs>
    <vt:vector size="4" baseType="variant">
      <vt:variant>
        <vt:lpstr>主题</vt:lpstr>
      </vt:variant>
      <vt:variant>
        <vt:i4>1</vt:i4>
      </vt:variant>
      <vt:variant>
        <vt:lpstr>幻灯片标题</vt:lpstr>
      </vt:variant>
      <vt:variant>
        <vt:i4>10</vt:i4>
      </vt:variant>
    </vt:vector>
  </HeadingPairs>
  <TitlesOfParts>
    <vt:vector size="11" baseType="lpstr">
      <vt:lpstr>气流</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 智垚</dc:creator>
  <cp:lastModifiedBy>User</cp:lastModifiedBy>
  <cp:revision>96</cp:revision>
  <dcterms:created xsi:type="dcterms:W3CDTF">2020-05-28T08:06:29Z</dcterms:created>
  <dcterms:modified xsi:type="dcterms:W3CDTF">2021-10-20T09:23:13Z</dcterms:modified>
</cp:coreProperties>
</file>