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13"/>
  </p:notesMasterIdLst>
  <p:sldIdLst>
    <p:sldId id="256" r:id="rId3"/>
    <p:sldId id="257" r:id="rId4"/>
    <p:sldId id="262" r:id="rId5"/>
    <p:sldId id="271" r:id="rId6"/>
    <p:sldId id="259" r:id="rId7"/>
    <p:sldId id="260" r:id="rId8"/>
    <p:sldId id="270" r:id="rId9"/>
    <p:sldId id="261" r:id="rId10"/>
    <p:sldId id="263" r:id="rId11"/>
    <p:sldId id="269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3348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2B883-E682-4A2E-BD12-3542A85A8E21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4DBDD-5B99-4816-BAD5-DECA78FB312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8389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A4DBDD-5B99-4816-BAD5-DECA78FB312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5746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A4DBDD-5B99-4816-BAD5-DECA78FB312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A4DBDD-5B99-4816-BAD5-DECA78FB312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矩形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矩形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矩形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矩形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圆角矩形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圆角矩形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135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EF3888B-7DAC-4D45-AB73-DE2133DE9759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6" name="日期占位符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EF3888B-7DAC-4D45-AB73-DE2133DE9759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EF3888B-7DAC-4D45-AB73-DE2133DE9759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889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0" name="圆角矩形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1" name="圆角矩形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135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EF3888B-7DAC-4D45-AB73-DE2133DE9759}" type="datetimeFigureOut">
              <a:rPr lang="zh-CN" altLang="en-US" smtClean="0">
                <a:solidFill>
                  <a:srgbClr val="438086"/>
                </a:solidFill>
              </a:rPr>
              <a:t>2020/3/24</a:t>
            </a:fld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FEE49A39-451A-4DBF-9770-9501AE7C6AC9}" type="slidenum">
              <a:rPr lang="zh-CN" altLang="en-US" smtClean="0">
                <a:solidFill>
                  <a:prstClr val="white"/>
                </a:solidFill>
              </a:rPr>
              <a:t>‹#›</a:t>
            </a:fld>
            <a:endParaRPr lang="zh-CN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>
                <a:solidFill>
                  <a:srgbClr val="438086"/>
                </a:solidFill>
              </a:rPr>
              <a:t>2020/3/24</a:t>
            </a:fld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>
                <a:solidFill>
                  <a:srgbClr val="438086"/>
                </a:solidFill>
              </a:rPr>
              <a:t>2020/3/24</a:t>
            </a:fld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>
                <a:solidFill>
                  <a:srgbClr val="438086"/>
                </a:solidFill>
              </a:rPr>
              <a:t>2020/3/24</a:t>
            </a:fld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6" name="日期占位符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EF3888B-7DAC-4D45-AB73-DE2133DE9759}" type="datetimeFigureOut">
              <a:rPr lang="zh-CN" altLang="en-US" smtClean="0">
                <a:solidFill>
                  <a:srgbClr val="438086"/>
                </a:solidFill>
              </a:rPr>
              <a:t>2020/3/24</a:t>
            </a:fld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>
              <a:solidFill>
                <a:srgbClr val="438086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EF3888B-7DAC-4D45-AB73-DE2133DE9759}" type="datetimeFigureOut">
              <a:rPr lang="zh-CN" altLang="en-US" smtClean="0">
                <a:solidFill>
                  <a:srgbClr val="438086"/>
                </a:solidFill>
              </a:rPr>
              <a:t>2020/3/24</a:t>
            </a:fld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>
                <a:solidFill>
                  <a:srgbClr val="438086"/>
                </a:solidFill>
              </a:rPr>
              <a:t>2020/3/24</a:t>
            </a:fld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889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>
                <a:solidFill>
                  <a:srgbClr val="438086"/>
                </a:solidFill>
              </a:rPr>
              <a:t>2020/3/24</a:t>
            </a:fld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>
                <a:solidFill>
                  <a:srgbClr val="438086"/>
                </a:solidFill>
              </a:rPr>
              <a:t>2020/3/24</a:t>
            </a:fld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>
                <a:solidFill>
                  <a:srgbClr val="438086"/>
                </a:solidFill>
              </a:rPr>
              <a:t>2020/3/24</a:t>
            </a:fld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888B-7DAC-4D45-AB73-DE2133DE9759}" type="datetimeFigureOut">
              <a:rPr lang="zh-CN" altLang="en-US" smtClean="0">
                <a:solidFill>
                  <a:srgbClr val="438086"/>
                </a:solidFill>
              </a:rPr>
              <a:t>2020/3/24</a:t>
            </a:fld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矩形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矩形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矩形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矩形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圆角矩形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圆角矩形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矩形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矩形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矩形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矩形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矩形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矩形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EF3888B-7DAC-4D45-AB73-DE2133DE9759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5905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495" indent="-247015" algn="l" rtl="0" eaLnBrk="1" latinLnBrk="0" hangingPunct="1">
        <a:spcBef>
          <a:spcPts val="300"/>
        </a:spcBef>
        <a:buClr>
          <a:schemeClr val="accent2"/>
        </a:buClr>
        <a:buFont typeface="Georgia" panose="02040502050405020303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290" indent="-219710" algn="l" rtl="0" eaLnBrk="1" latinLnBrk="0" hangingPunct="1">
        <a:spcBef>
          <a:spcPts val="300"/>
        </a:spcBef>
        <a:buClr>
          <a:schemeClr val="accent1"/>
        </a:buClr>
        <a:buFont typeface="Wingdings 2" panose="05020102010507070707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830" indent="-201295" algn="l" rtl="0" eaLnBrk="1" latinLnBrk="0" hangingPunct="1">
        <a:spcBef>
          <a:spcPts val="300"/>
        </a:spcBef>
        <a:buClr>
          <a:schemeClr val="accent1"/>
        </a:buClr>
        <a:buFont typeface="Wingdings 2" panose="05020102010507070707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90015" indent="-182880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090" indent="-182880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30095" indent="-182880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3" name="圆角矩形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4" name="圆角矩形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矩形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6" name="矩形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7" name="矩形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8" name="矩形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EF3888B-7DAC-4D45-AB73-DE2133DE9759}" type="datetimeFigureOut">
              <a:rPr lang="zh-CN" altLang="en-US" smtClean="0">
                <a:solidFill>
                  <a:srgbClr val="438086"/>
                </a:solidFill>
              </a:rPr>
              <a:t>2020/3/24</a:t>
            </a:fld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zh-CN" altLang="en-US">
              <a:solidFill>
                <a:srgbClr val="438086"/>
              </a:solidFill>
            </a:endParaRPr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FEE49A39-451A-4DBF-9770-9501AE7C6A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5905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495" indent="-247015" algn="l" rtl="0" eaLnBrk="1" latinLnBrk="0" hangingPunct="1">
        <a:spcBef>
          <a:spcPts val="300"/>
        </a:spcBef>
        <a:buClr>
          <a:schemeClr val="accent2"/>
        </a:buClr>
        <a:buFont typeface="Georgia" panose="02040502050405020303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290" indent="-219710" algn="l" rtl="0" eaLnBrk="1" latinLnBrk="0" hangingPunct="1">
        <a:spcBef>
          <a:spcPts val="300"/>
        </a:spcBef>
        <a:buClr>
          <a:schemeClr val="accent1"/>
        </a:buClr>
        <a:buFont typeface="Wingdings 2" panose="05020102010507070707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830" indent="-201295" algn="l" rtl="0" eaLnBrk="1" latinLnBrk="0" hangingPunct="1">
        <a:spcBef>
          <a:spcPts val="300"/>
        </a:spcBef>
        <a:buClr>
          <a:schemeClr val="accent1"/>
        </a:buClr>
        <a:buFont typeface="Wingdings 2" panose="05020102010507070707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90015" indent="-182880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090" indent="-182880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30095" indent="-182880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 panose="02040502050405020303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>
          <a:xfrm>
            <a:off x="395536" y="1988840"/>
            <a:ext cx="8458200" cy="1470025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solidFill>
                  <a:srgbClr val="FFFF00"/>
                </a:solidFill>
              </a:rPr>
              <a:t>生命诚可贵 </a:t>
            </a:r>
            <a:r>
              <a:rPr lang="en-US" altLang="zh-CN" sz="5400" b="1" dirty="0">
                <a:solidFill>
                  <a:srgbClr val="FFFF00"/>
                </a:solidFill>
              </a:rPr>
              <a:t> </a:t>
            </a:r>
            <a:r>
              <a:rPr lang="zh-CN" altLang="en-US" sz="5400" b="1" dirty="0" smtClean="0">
                <a:solidFill>
                  <a:srgbClr val="FFFF00"/>
                </a:solidFill>
              </a:rPr>
              <a:t> 且行且珍惜</a:t>
            </a:r>
            <a:endParaRPr lang="zh-CN" altLang="en-US" sz="5400" b="1" dirty="0">
              <a:solidFill>
                <a:srgbClr val="FFFF00"/>
              </a:solidFill>
            </a:endParaRP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467544" y="4149080"/>
            <a:ext cx="7488832" cy="2328664"/>
          </a:xfrm>
        </p:spPr>
        <p:txBody>
          <a:bodyPr>
            <a:normAutofit fontScale="72500" lnSpcReduction="20000"/>
          </a:bodyPr>
          <a:lstStyle/>
          <a:p>
            <a:pPr algn="ctr"/>
            <a:r>
              <a:rPr lang="en-US" altLang="zh-CN" sz="3900" b="1" dirty="0" smtClean="0">
                <a:solidFill>
                  <a:schemeClr val="accent6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sz="3900" b="1" dirty="0" smtClean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用机会成本的思维看高以翔猝死之事件</a:t>
            </a:r>
            <a:r>
              <a:rPr lang="zh-CN" altLang="en-US" sz="39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</a:t>
            </a:r>
          </a:p>
          <a:p>
            <a:pPr algn="ctr"/>
            <a:r>
              <a:rPr lang="zh-CN" altLang="en-US" b="1" dirty="0">
                <a:solidFill>
                  <a:schemeClr val="accent6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en-US" altLang="zh-CN" b="1" dirty="0" smtClean="0">
              <a:solidFill>
                <a:schemeClr val="accent6">
                  <a:lumMod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endParaRPr lang="en-US" altLang="zh-CN" b="1" dirty="0"/>
          </a:p>
          <a:p>
            <a:pPr algn="ctr"/>
            <a:endParaRPr lang="en-US" altLang="zh-CN" b="1" dirty="0" smtClean="0"/>
          </a:p>
          <a:p>
            <a:pPr algn="ctr"/>
            <a:r>
              <a:rPr lang="zh-CN" altLang="en-US" sz="2500" b="1" dirty="0" smtClean="0">
                <a:solidFill>
                  <a:schemeClr val="accent6">
                    <a:lumMod val="50000"/>
                  </a:schemeClr>
                </a:solidFill>
                <a:latin typeface="+mj-ea"/>
                <a:ea typeface="+mj-ea"/>
              </a:rPr>
              <a:t>指导老师： 陈军</a:t>
            </a:r>
            <a:endParaRPr lang="zh-CN" altLang="en-US" sz="2500" b="1" dirty="0">
              <a:solidFill>
                <a:schemeClr val="accent6">
                  <a:lumMod val="50000"/>
                </a:schemeClr>
              </a:solidFill>
              <a:latin typeface="+mj-ea"/>
              <a:ea typeface="+mj-ea"/>
            </a:endParaRPr>
          </a:p>
          <a:p>
            <a:pPr algn="ctr"/>
            <a:endParaRPr lang="zh-CN" altLang="en-US" sz="2500" b="1" dirty="0" smtClean="0">
              <a:solidFill>
                <a:schemeClr val="accent6">
                  <a:lumMod val="50000"/>
                </a:schemeClr>
              </a:solidFill>
              <a:latin typeface="+mj-ea"/>
              <a:ea typeface="+mj-ea"/>
            </a:endParaRPr>
          </a:p>
          <a:p>
            <a:pPr algn="ctr"/>
            <a:r>
              <a:rPr lang="zh-CN" altLang="en-US" sz="2500" b="1" dirty="0">
                <a:solidFill>
                  <a:schemeClr val="accent6">
                    <a:lumMod val="50000"/>
                  </a:schemeClr>
                </a:solidFill>
                <a:latin typeface="+mj-ea"/>
                <a:ea typeface="+mj-ea"/>
              </a:rPr>
              <a:t>微</a:t>
            </a:r>
            <a:r>
              <a:rPr lang="zh-CN" altLang="en-US" sz="2500" b="1" dirty="0" smtClean="0">
                <a:solidFill>
                  <a:schemeClr val="accent6">
                    <a:lumMod val="50000"/>
                  </a:schemeClr>
                </a:solidFill>
                <a:latin typeface="+mj-ea"/>
                <a:ea typeface="+mj-ea"/>
              </a:rPr>
              <a:t>课题制作：</a:t>
            </a:r>
            <a:r>
              <a:rPr lang="en-US" altLang="zh-CN" sz="2500" b="1" dirty="0" smtClean="0">
                <a:solidFill>
                  <a:schemeClr val="accent6">
                    <a:lumMod val="50000"/>
                  </a:schemeClr>
                </a:solidFill>
                <a:latin typeface="+mj-ea"/>
                <a:ea typeface="+mj-ea"/>
              </a:rPr>
              <a:t>2019</a:t>
            </a:r>
            <a:r>
              <a:rPr lang="zh-CN" altLang="en-US" sz="2500" b="1" dirty="0">
                <a:solidFill>
                  <a:schemeClr val="accent6">
                    <a:lumMod val="50000"/>
                  </a:schemeClr>
                </a:solidFill>
                <a:latin typeface="+mj-ea"/>
                <a:ea typeface="+mj-ea"/>
              </a:rPr>
              <a:t>工商</a:t>
            </a:r>
            <a:r>
              <a:rPr lang="zh-CN" altLang="en-US" sz="2500" b="1" dirty="0" smtClean="0">
                <a:solidFill>
                  <a:schemeClr val="accent6">
                    <a:lumMod val="50000"/>
                  </a:schemeClr>
                </a:solidFill>
                <a:latin typeface="+mj-ea"/>
                <a:ea typeface="+mj-ea"/>
              </a:rPr>
              <a:t>管理郑</a:t>
            </a:r>
            <a:r>
              <a:rPr lang="zh-CN" altLang="en-US" sz="2500" b="1" dirty="0">
                <a:solidFill>
                  <a:schemeClr val="accent6">
                    <a:lumMod val="50000"/>
                  </a:schemeClr>
                </a:solidFill>
                <a:latin typeface="+mj-ea"/>
                <a:ea typeface="+mj-ea"/>
              </a:rPr>
              <a:t>艳丽</a:t>
            </a:r>
          </a:p>
        </p:txBody>
      </p:sp>
      <p:pic>
        <p:nvPicPr>
          <p:cNvPr id="2" name="Julian+Lennon+-+Cole's+Song+-+Performed+by+Julian+Lennon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30465" y="6132830"/>
            <a:ext cx="619125" cy="619125"/>
          </a:xfrm>
          <a:prstGeom prst="rect">
            <a:avLst/>
          </a:prstGeom>
        </p:spPr>
      </p:pic>
    </p:spTree>
  </p:cSld>
  <p:clrMapOvr>
    <a:masterClrMapping/>
  </p:clrMapOvr>
  <p:transition advTm="223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3750" numSld="999" showWhenStopped="0">
                <p:cTn id="2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uiExpand="1" build="p"/>
      <p:bldP spid="5" grpI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10668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  <a:latin typeface="+mj-ea"/>
              </a:rPr>
              <a:t>事件背景</a:t>
            </a:r>
            <a:r>
              <a:rPr lang="en-US" altLang="zh-CN" sz="4400" b="1" dirty="0" smtClean="0">
                <a:solidFill>
                  <a:srgbClr val="0070C0"/>
                </a:solidFill>
                <a:latin typeface="+mj-ea"/>
              </a:rPr>
              <a:t>——</a:t>
            </a:r>
            <a:endParaRPr lang="zh-CN" altLang="en-US" sz="4400" b="1" dirty="0" smtClean="0">
              <a:solidFill>
                <a:srgbClr val="0070C0"/>
              </a:solidFill>
              <a:latin typeface="+mj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988840"/>
            <a:ext cx="8229600" cy="4325112"/>
          </a:xfrm>
        </p:spPr>
        <p:txBody>
          <a:bodyPr/>
          <a:lstStyle/>
          <a:p>
            <a:pPr marL="109855" indent="0">
              <a:lnSpc>
                <a:spcPct val="150000"/>
              </a:lnSpc>
              <a:buNone/>
            </a:pPr>
            <a:r>
              <a:rPr lang="en-US" altLang="zh-CN" sz="2400" b="1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        2019</a:t>
            </a: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年</a:t>
            </a:r>
            <a:r>
              <a:rPr lang="en-US" altLang="zh-CN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11</a:t>
            </a: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月</a:t>
            </a:r>
            <a:r>
              <a:rPr lang="en-US" altLang="zh-CN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27</a:t>
            </a: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日，演员高以翔在</a:t>
            </a:r>
            <a:r>
              <a:rPr lang="zh-CN" altLang="en-US" sz="2400" b="1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录制《追我吧》档期节目时晕倒</a:t>
            </a: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，并送往医院抢救，最终抢救无效死亡。</a:t>
            </a:r>
          </a:p>
          <a:p>
            <a:pPr marL="109855" indent="0">
              <a:buNone/>
            </a:pPr>
            <a:endParaRPr lang="zh-CN" altLang="en-US" dirty="0"/>
          </a:p>
        </p:txBody>
      </p:sp>
      <p:pic>
        <p:nvPicPr>
          <p:cNvPr id="5" name="图片 4" descr="webwxgetmsgim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832" y="3511058"/>
            <a:ext cx="5184576" cy="2954107"/>
          </a:xfrm>
          <a:prstGeom prst="rect">
            <a:avLst/>
          </a:prstGeom>
        </p:spPr>
      </p:pic>
    </p:spTree>
  </p:cSld>
  <p:clrMapOvr>
    <a:masterClrMapping/>
  </p:clrMapOvr>
  <p:transition advTm="375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0070C0"/>
                </a:solidFill>
                <a:latin typeface="+mj-ea"/>
              </a:rPr>
              <a:t>事件</a:t>
            </a:r>
            <a:r>
              <a:rPr lang="zh-CN" altLang="en-US" sz="4400" b="1" dirty="0" smtClean="0">
                <a:solidFill>
                  <a:srgbClr val="0070C0"/>
                </a:solidFill>
                <a:latin typeface="+mj-ea"/>
              </a:rPr>
              <a:t>追踪</a:t>
            </a:r>
            <a:r>
              <a:rPr lang="en-US" altLang="zh-CN" sz="4400" b="1" dirty="0" smtClean="0">
                <a:solidFill>
                  <a:srgbClr val="0070C0"/>
                </a:solidFill>
                <a:latin typeface="+mj-ea"/>
              </a:rPr>
              <a:t>——</a:t>
            </a:r>
            <a:endParaRPr lang="zh-CN" altLang="en-US" sz="4400" b="1" dirty="0">
              <a:solidFill>
                <a:srgbClr val="0070C0"/>
              </a:solidFill>
              <a:latin typeface="+mj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2"/>
              </a:buBlip>
            </a:pPr>
            <a:r>
              <a:rPr lang="zh-CN" altLang="en-US" sz="2400" b="1" dirty="0">
                <a:latin typeface="+mj-ea"/>
                <a:ea typeface="+mj-ea"/>
              </a:rPr>
              <a:t>事件发生后第</a:t>
            </a:r>
            <a:r>
              <a:rPr lang="en-US" altLang="zh-CN" sz="2400" b="1" dirty="0">
                <a:latin typeface="+mj-ea"/>
                <a:ea typeface="+mj-ea"/>
              </a:rPr>
              <a:t>8</a:t>
            </a:r>
            <a:r>
              <a:rPr lang="zh-CN" altLang="en-US" sz="2400" b="1" dirty="0">
                <a:latin typeface="+mj-ea"/>
                <a:ea typeface="+mj-ea"/>
              </a:rPr>
              <a:t>天</a:t>
            </a:r>
            <a:r>
              <a:rPr lang="zh-CN" altLang="en-US" sz="2400" b="1" dirty="0" smtClean="0">
                <a:latin typeface="+mj-ea"/>
                <a:ea typeface="+mj-ea"/>
              </a:rPr>
              <a:t>，</a:t>
            </a:r>
            <a:r>
              <a:rPr lang="zh-CN" altLang="en-US" sz="2400" b="1" dirty="0">
                <a:solidFill>
                  <a:prstClr val="black"/>
                </a:solidFill>
                <a:latin typeface="方正姚体"/>
                <a:ea typeface="方正姚体"/>
                <a:sym typeface="+mn-ea"/>
              </a:rPr>
              <a:t>赞助商撤</a:t>
            </a:r>
            <a:r>
              <a:rPr lang="zh-CN" altLang="en-US" sz="2400" b="1" dirty="0" smtClean="0">
                <a:solidFill>
                  <a:prstClr val="black"/>
                </a:solidFill>
                <a:latin typeface="方正姚体"/>
                <a:ea typeface="方正姚体"/>
                <a:sym typeface="+mn-ea"/>
              </a:rPr>
              <a:t>资，</a:t>
            </a:r>
            <a:r>
              <a:rPr lang="zh-CN" altLang="en-US" sz="2400" b="1" dirty="0" smtClean="0">
                <a:latin typeface="+mj-ea"/>
                <a:ea typeface="+mj-ea"/>
              </a:rPr>
              <a:t>浙江</a:t>
            </a:r>
            <a:r>
              <a:rPr lang="zh-CN" altLang="en-US" sz="2400" b="1" dirty="0">
                <a:latin typeface="+mj-ea"/>
                <a:ea typeface="+mj-ea"/>
              </a:rPr>
              <a:t>卫视及《追我吧》节目组宣布节目永久</a:t>
            </a:r>
            <a:r>
              <a:rPr lang="zh-CN" altLang="en-US" sz="2400" b="1" dirty="0" smtClean="0">
                <a:latin typeface="+mj-ea"/>
                <a:ea typeface="+mj-ea"/>
              </a:rPr>
              <a:t>停播；</a:t>
            </a:r>
            <a:endParaRPr lang="en-US" altLang="zh-CN" sz="2400" b="1" dirty="0" smtClean="0">
              <a:latin typeface="+mj-ea"/>
              <a:ea typeface="+mj-ea"/>
            </a:endParaRPr>
          </a:p>
          <a:p>
            <a:endParaRPr lang="en-US" altLang="zh-CN" sz="2400" b="1" dirty="0">
              <a:latin typeface="+mj-ea"/>
              <a:ea typeface="+mj-ea"/>
            </a:endParaRPr>
          </a:p>
          <a:p>
            <a:pPr>
              <a:buBlip>
                <a:blip r:embed="rId2"/>
              </a:buBlip>
            </a:pPr>
            <a:r>
              <a:rPr lang="zh-CN" altLang="en-US" sz="2400" b="1" dirty="0">
                <a:latin typeface="+mj-ea"/>
                <a:ea typeface="+mj-ea"/>
                <a:sym typeface="+mn-ea"/>
              </a:rPr>
              <a:t>而赞助商撤资不属于违约，是浙江卫视犯错在先，影响了品牌形象；</a:t>
            </a:r>
            <a:endParaRPr lang="en-US" altLang="zh-CN" sz="2400" b="1" dirty="0">
              <a:latin typeface="+mj-ea"/>
              <a:ea typeface="+mj-ea"/>
              <a:sym typeface="+mn-ea"/>
            </a:endParaRPr>
          </a:p>
          <a:p>
            <a:pPr marL="109855" indent="0">
              <a:buNone/>
            </a:pPr>
            <a:endParaRPr lang="zh-CN" altLang="en-US" sz="2400" b="1" dirty="0">
              <a:latin typeface="+mj-ea"/>
              <a:ea typeface="+mj-ea"/>
              <a:sym typeface="+mn-ea"/>
            </a:endParaRPr>
          </a:p>
          <a:p>
            <a:pPr>
              <a:buBlip>
                <a:blip r:embed="rId2"/>
              </a:buBlip>
            </a:pPr>
            <a:r>
              <a:rPr lang="zh-CN" altLang="en-US" sz="2400" b="1" dirty="0" smtClean="0">
                <a:latin typeface="+mj-ea"/>
                <a:ea typeface="+mj-ea"/>
                <a:sym typeface="+mn-ea"/>
              </a:rPr>
              <a:t>至此</a:t>
            </a:r>
            <a:r>
              <a:rPr lang="zh-CN" altLang="en-US" sz="2400" b="1" dirty="0">
                <a:latin typeface="+mj-ea"/>
                <a:ea typeface="+mj-ea"/>
                <a:sym typeface="+mn-ea"/>
              </a:rPr>
              <a:t>，浙江卫视十亿投资</a:t>
            </a:r>
            <a:r>
              <a:rPr lang="zh-CN" altLang="en-US" sz="2400" b="1" dirty="0" smtClean="0">
                <a:latin typeface="+mj-ea"/>
                <a:ea typeface="+mj-ea"/>
                <a:sym typeface="+mn-ea"/>
              </a:rPr>
              <a:t>血本无归。</a:t>
            </a:r>
            <a:endParaRPr lang="zh-CN" altLang="en-US" sz="2400" b="1" dirty="0">
              <a:latin typeface="+mj-ea"/>
              <a:ea typeface="+mj-ea"/>
            </a:endParaRPr>
          </a:p>
          <a:p>
            <a:pPr marL="109855" indent="0">
              <a:buNone/>
            </a:pPr>
            <a:endParaRPr lang="zh-CN" altLang="en-US" sz="2400" b="1" dirty="0">
              <a:latin typeface="+mj-ea"/>
              <a:ea typeface="+mj-ea"/>
            </a:endParaRPr>
          </a:p>
        </p:txBody>
      </p:sp>
    </p:spTree>
  </p:cSld>
  <p:clrMapOvr>
    <a:masterClrMapping/>
  </p:clrMapOvr>
  <p:transition advTm="529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0070C0"/>
                </a:solidFill>
                <a:latin typeface="+mj-ea"/>
              </a:rPr>
              <a:t>问题引出</a:t>
            </a:r>
            <a:r>
              <a:rPr lang="en-US" altLang="zh-CN" sz="4400" b="1" dirty="0">
                <a:solidFill>
                  <a:srgbClr val="0070C0"/>
                </a:solidFill>
                <a:latin typeface="+mj-ea"/>
              </a:rPr>
              <a:t>——</a:t>
            </a:r>
            <a:endParaRPr lang="zh-CN" altLang="en-US" sz="4400" b="1" dirty="0">
              <a:solidFill>
                <a:srgbClr val="0070C0"/>
              </a:solidFill>
              <a:latin typeface="+mj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zh-CN" altLang="en-US" sz="2400" b="1" dirty="0">
                <a:latin typeface="+mj-ea"/>
                <a:ea typeface="+mj-ea"/>
                <a:sym typeface="+mn-ea"/>
              </a:rPr>
              <a:t>是什么使得一个正直</a:t>
            </a:r>
            <a:r>
              <a:rPr lang="zh-CN" altLang="en-US" sz="2400" b="1" dirty="0" smtClean="0">
                <a:latin typeface="+mj-ea"/>
                <a:ea typeface="+mj-ea"/>
                <a:sym typeface="+mn-ea"/>
              </a:rPr>
              <a:t>青春、</a:t>
            </a:r>
            <a:endParaRPr lang="en-US" altLang="zh-CN" sz="2400" b="1" dirty="0" smtClean="0">
              <a:latin typeface="+mj-ea"/>
              <a:ea typeface="+mj-ea"/>
              <a:sym typeface="+mn-ea"/>
            </a:endParaRPr>
          </a:p>
          <a:p>
            <a:pPr marL="109855" indent="0">
              <a:lnSpc>
                <a:spcPct val="150000"/>
              </a:lnSpc>
              <a:buNone/>
            </a:pPr>
            <a:r>
              <a:rPr lang="en-US" altLang="zh-CN" sz="2400" b="1" dirty="0">
                <a:latin typeface="+mj-ea"/>
                <a:ea typeface="+mj-ea"/>
                <a:sym typeface="+mn-ea"/>
              </a:rPr>
              <a:t> </a:t>
            </a:r>
            <a:r>
              <a:rPr lang="en-US" altLang="zh-CN" sz="2400" b="1" dirty="0" smtClean="0">
                <a:latin typeface="+mj-ea"/>
                <a:ea typeface="+mj-ea"/>
                <a:sym typeface="+mn-ea"/>
              </a:rPr>
              <a:t>  </a:t>
            </a:r>
            <a:r>
              <a:rPr lang="zh-CN" altLang="en-US" sz="2400" b="1" dirty="0" smtClean="0">
                <a:latin typeface="+mj-ea"/>
                <a:ea typeface="+mj-ea"/>
                <a:sym typeface="+mn-ea"/>
              </a:rPr>
              <a:t>身体强健的</a:t>
            </a:r>
            <a:r>
              <a:rPr lang="zh-CN" altLang="en-US" sz="2400" b="1" dirty="0">
                <a:latin typeface="+mj-ea"/>
                <a:ea typeface="+mj-ea"/>
                <a:sym typeface="+mn-ea"/>
              </a:rPr>
              <a:t>人失去了最</a:t>
            </a:r>
            <a:r>
              <a:rPr lang="zh-CN" altLang="en-US" sz="2400" b="1" dirty="0" smtClean="0">
                <a:latin typeface="+mj-ea"/>
                <a:ea typeface="+mj-ea"/>
                <a:sym typeface="+mn-ea"/>
              </a:rPr>
              <a:t>宝</a:t>
            </a:r>
            <a:endParaRPr lang="en-US" altLang="zh-CN" sz="2400" b="1" dirty="0">
              <a:latin typeface="+mj-ea"/>
              <a:ea typeface="+mj-ea"/>
              <a:sym typeface="+mn-ea"/>
            </a:endParaRPr>
          </a:p>
          <a:p>
            <a:pPr marL="109855" indent="0">
              <a:lnSpc>
                <a:spcPct val="150000"/>
              </a:lnSpc>
              <a:buNone/>
            </a:pPr>
            <a:r>
              <a:rPr lang="en-US" altLang="zh-CN" sz="2400" b="1" dirty="0" smtClean="0">
                <a:latin typeface="+mj-ea"/>
                <a:ea typeface="+mj-ea"/>
                <a:sym typeface="+mn-ea"/>
              </a:rPr>
              <a:t>    </a:t>
            </a:r>
            <a:r>
              <a:rPr lang="zh-CN" altLang="en-US" sz="2400" b="1" dirty="0" smtClean="0">
                <a:latin typeface="+mj-ea"/>
                <a:ea typeface="+mj-ea"/>
                <a:sym typeface="+mn-ea"/>
              </a:rPr>
              <a:t>贵</a:t>
            </a:r>
            <a:r>
              <a:rPr lang="zh-CN" altLang="en-US" sz="2400" b="1" dirty="0">
                <a:latin typeface="+mj-ea"/>
                <a:ea typeface="+mj-ea"/>
                <a:sym typeface="+mn-ea"/>
              </a:rPr>
              <a:t>的生命呢？</a:t>
            </a:r>
          </a:p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zh-CN" altLang="en-US" sz="2400" b="1" dirty="0">
                <a:latin typeface="+mj-ea"/>
                <a:ea typeface="+mj-ea"/>
              </a:rPr>
              <a:t>让我们从经济学的角度</a:t>
            </a:r>
            <a:r>
              <a:rPr lang="zh-CN" altLang="en-US" sz="2400" b="1" dirty="0" smtClean="0">
                <a:latin typeface="+mj-ea"/>
                <a:ea typeface="+mj-ea"/>
              </a:rPr>
              <a:t>，</a:t>
            </a:r>
            <a:endParaRPr lang="en-US" altLang="zh-CN" sz="2400" b="1" dirty="0" smtClean="0">
              <a:latin typeface="+mj-ea"/>
              <a:ea typeface="+mj-ea"/>
            </a:endParaRPr>
          </a:p>
          <a:p>
            <a:pPr marL="109855" indent="0">
              <a:lnSpc>
                <a:spcPct val="150000"/>
              </a:lnSpc>
              <a:buNone/>
            </a:pPr>
            <a:r>
              <a:rPr lang="zh-CN" altLang="en-US" sz="2400" b="1" dirty="0" smtClean="0">
                <a:latin typeface="+mj-ea"/>
                <a:ea typeface="+mj-ea"/>
              </a:rPr>
              <a:t>   对此</a:t>
            </a:r>
            <a:r>
              <a:rPr lang="zh-CN" altLang="en-US" sz="2400" b="1" dirty="0">
                <a:latin typeface="+mj-ea"/>
                <a:ea typeface="+mj-ea"/>
              </a:rPr>
              <a:t>做一探究</a:t>
            </a:r>
            <a:r>
              <a:rPr lang="zh-CN" altLang="en-US" sz="2400" b="1" dirty="0" smtClean="0">
                <a:latin typeface="+mj-ea"/>
                <a:ea typeface="+mj-ea"/>
              </a:rPr>
              <a:t>。</a:t>
            </a:r>
            <a:endParaRPr lang="zh-CN" altLang="en-US" sz="2400" b="1" dirty="0">
              <a:latin typeface="+mj-ea"/>
              <a:ea typeface="+mj-ea"/>
            </a:endParaRPr>
          </a:p>
        </p:txBody>
      </p:sp>
      <p:pic>
        <p:nvPicPr>
          <p:cNvPr id="4" name="图片 3" descr="C:\Users\gdcgh\Pictures\t011394bddd03432800.jpgt011394bddd0343280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755570" y="1772816"/>
            <a:ext cx="3873643" cy="3602996"/>
          </a:xfrm>
          <a:prstGeom prst="rect">
            <a:avLst/>
          </a:prstGeom>
        </p:spPr>
      </p:pic>
    </p:spTree>
  </p:cSld>
  <p:clrMapOvr>
    <a:masterClrMapping/>
  </p:clrMapOvr>
  <p:transition advTm="170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0070C0"/>
                </a:solidFill>
                <a:latin typeface="+mj-ea"/>
              </a:rPr>
              <a:t>原理</a:t>
            </a:r>
            <a:r>
              <a:rPr lang="zh-CN" altLang="en-US" sz="4400" b="1" dirty="0" smtClean="0">
                <a:solidFill>
                  <a:srgbClr val="0070C0"/>
                </a:solidFill>
                <a:latin typeface="+mj-ea"/>
              </a:rPr>
              <a:t>应用</a:t>
            </a:r>
            <a:r>
              <a:rPr lang="en-US" altLang="zh-CN" sz="4400" b="1" dirty="0" smtClean="0">
                <a:solidFill>
                  <a:srgbClr val="0070C0"/>
                </a:solidFill>
                <a:latin typeface="+mj-ea"/>
              </a:rPr>
              <a:t>——</a:t>
            </a:r>
            <a:r>
              <a:rPr lang="zh-CN" altLang="en-US" sz="4400" b="1" dirty="0">
                <a:solidFill>
                  <a:srgbClr val="C00000"/>
                </a:solidFill>
                <a:latin typeface="+mj-ea"/>
              </a:rPr>
              <a:t>机会成本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855" indent="0">
              <a:lnSpc>
                <a:spcPct val="150000"/>
              </a:lnSpc>
              <a:buNone/>
            </a:pPr>
            <a:r>
              <a:rPr lang="zh-CN" altLang="en-US" sz="2400" b="1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        机会</a:t>
            </a: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成本是指：资源是稀缺的，面对稀缺资源，必须做出一定的选择，为此选择而失去的另一选择所能带来的价值，即所做选择而得到的收益的机会成本。</a:t>
            </a:r>
          </a:p>
          <a:p>
            <a:endParaRPr lang="zh-CN" altLang="en-US" dirty="0"/>
          </a:p>
        </p:txBody>
      </p:sp>
      <p:pic>
        <p:nvPicPr>
          <p:cNvPr id="4" name="图片 3" descr="bki-20130621124927-277403043[1]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9992" y="4077072"/>
            <a:ext cx="2743200" cy="2491105"/>
          </a:xfrm>
          <a:prstGeom prst="rect">
            <a:avLst/>
          </a:prstGeom>
        </p:spPr>
      </p:pic>
    </p:spTree>
  </p:cSld>
  <p:clrMapOvr>
    <a:masterClrMapping/>
  </p:clrMapOvr>
  <p:transition advTm="327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066800"/>
          </a:xfrm>
        </p:spPr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0070C0"/>
                </a:solidFill>
                <a:latin typeface="+mj-ea"/>
              </a:rPr>
              <a:t>原理</a:t>
            </a:r>
            <a:r>
              <a:rPr lang="zh-CN" altLang="en-US" sz="4400" b="1" dirty="0" smtClean="0">
                <a:solidFill>
                  <a:srgbClr val="0070C0"/>
                </a:solidFill>
                <a:latin typeface="+mj-ea"/>
              </a:rPr>
              <a:t>解析</a:t>
            </a:r>
            <a:r>
              <a:rPr lang="en-US" altLang="zh-CN" sz="4400" b="1" dirty="0" smtClean="0">
                <a:solidFill>
                  <a:srgbClr val="0070C0"/>
                </a:solidFill>
                <a:latin typeface="+mj-ea"/>
              </a:rPr>
              <a:t>——</a:t>
            </a:r>
            <a:endParaRPr lang="zh-CN" altLang="en-US" sz="4400" b="1" dirty="0">
              <a:solidFill>
                <a:srgbClr val="0070C0"/>
              </a:solidFill>
              <a:latin typeface="+mj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855" lvl="0" indent="0">
              <a:lnSpc>
                <a:spcPct val="150000"/>
              </a:lnSpc>
              <a:buClr>
                <a:srgbClr val="A04DA3"/>
              </a:buClr>
              <a:buNone/>
            </a:pPr>
            <a:r>
              <a:rPr lang="zh-CN" altLang="en-US" sz="2400" b="1" dirty="0" smtClean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        浙江</a:t>
            </a: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卫视面对有限的资源</a:t>
            </a:r>
            <a:r>
              <a:rPr lang="zh-CN" altLang="en-US" sz="2400" b="1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（这里指</a:t>
            </a:r>
            <a:r>
              <a:rPr lang="en-US" altLang="zh-CN" sz="2400" b="1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10</a:t>
            </a:r>
            <a:r>
              <a:rPr lang="zh-CN" altLang="en-US" sz="2400" b="1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亿元的投资），</a:t>
            </a: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必须做出一定的选择</a:t>
            </a:r>
            <a:r>
              <a:rPr lang="zh-CN" altLang="en-US" sz="2400" b="1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（高危高利？还是底危低利？），</a:t>
            </a: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为此选择</a:t>
            </a:r>
            <a:r>
              <a:rPr lang="zh-CN" altLang="en-US" sz="2400" b="1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（这里指高危高利</a:t>
            </a: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），而带来的代价</a:t>
            </a:r>
            <a:r>
              <a:rPr lang="zh-CN" altLang="en-US" sz="2400" b="1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（这里指选择高危高利带来的后果</a:t>
            </a:r>
            <a:r>
              <a:rPr lang="en-US" altLang="zh-CN" sz="2400" b="1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——</a:t>
            </a:r>
            <a:r>
              <a:rPr lang="zh-CN" altLang="en-US" sz="2400" b="1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生命的逝去）</a:t>
            </a: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就是浙江卫视为所做的选择而得到的收益</a:t>
            </a:r>
            <a:r>
              <a:rPr lang="zh-CN" altLang="en-US" sz="2400" b="1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（高收视率）</a:t>
            </a: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j-ea"/>
              </a:rPr>
              <a:t>的机会成本。</a:t>
            </a:r>
          </a:p>
        </p:txBody>
      </p:sp>
    </p:spTree>
  </p:cSld>
  <p:clrMapOvr>
    <a:masterClrMapping/>
  </p:clrMapOvr>
  <p:transition advTm="264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836712"/>
            <a:ext cx="8445624" cy="4685152"/>
          </a:xfrm>
        </p:spPr>
        <p:txBody>
          <a:bodyPr>
            <a:normAutofit/>
          </a:bodyPr>
          <a:lstStyle/>
          <a:p>
            <a:pPr marL="109855" indent="0">
              <a:spcBef>
                <a:spcPct val="0"/>
              </a:spcBef>
              <a:buNone/>
            </a:pPr>
            <a:r>
              <a:rPr lang="zh-CN" altLang="en-US" sz="4800" b="1" dirty="0" smtClean="0">
                <a:solidFill>
                  <a:srgbClr val="C00000"/>
                </a:solidFill>
                <a:latin typeface="方正姚体" panose="02010601030101010101" pitchFamily="2" charset="-122"/>
                <a:ea typeface="+mj-ea"/>
                <a:cs typeface="+mj-cs"/>
              </a:rPr>
              <a:t>结论</a:t>
            </a:r>
            <a:r>
              <a:rPr lang="en-US" altLang="zh-CN" sz="4800" b="1" dirty="0" smtClean="0">
                <a:solidFill>
                  <a:srgbClr val="C00000"/>
                </a:solidFill>
                <a:latin typeface="方正姚体" panose="02010601030101010101" pitchFamily="2" charset="-122"/>
                <a:ea typeface="+mj-ea"/>
                <a:cs typeface="+mj-cs"/>
              </a:rPr>
              <a:t>——</a:t>
            </a:r>
          </a:p>
          <a:p>
            <a:pPr marL="109855" indent="0">
              <a:spcBef>
                <a:spcPct val="0"/>
              </a:spcBef>
              <a:buNone/>
            </a:pPr>
            <a:endParaRPr lang="en-US" altLang="zh-CN" sz="4800" b="1" dirty="0">
              <a:solidFill>
                <a:srgbClr val="0070C0"/>
              </a:solidFill>
              <a:latin typeface="方正姚体" panose="02010601030101010101" pitchFamily="2" charset="-122"/>
              <a:ea typeface="+mj-ea"/>
              <a:cs typeface="+mj-cs"/>
            </a:endParaRPr>
          </a:p>
          <a:p>
            <a:pPr marL="0" lvl="0" indent="457200" defTabSz="45720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  浙江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卫视的选择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，是试图</a:t>
            </a:r>
            <a:r>
              <a:rPr lang="zh-CN" altLang="en-US" sz="2400" b="1" u="sng" dirty="0" smtClean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得到不该</a:t>
            </a:r>
            <a:r>
              <a:rPr lang="zh-CN" altLang="en-US" sz="2400" b="1" u="sng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得到</a:t>
            </a:r>
            <a:r>
              <a:rPr lang="zh-CN" altLang="en-US" sz="2400" b="1" u="sng" dirty="0" smtClean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的得到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，但却</a:t>
            </a:r>
            <a:r>
              <a:rPr lang="zh-CN" altLang="en-US" sz="2400" b="1" u="sng" dirty="0" smtClean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失去</a:t>
            </a:r>
            <a:r>
              <a:rPr lang="zh-CN" altLang="en-US" sz="2400" b="1" u="sng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了不该失去</a:t>
            </a:r>
            <a:r>
              <a:rPr lang="zh-CN" altLang="en-US" sz="2400" b="1" u="sng" dirty="0" smtClean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的失去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（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一个人的生命）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！这不是创新求异，而是冒险获取高额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回报（蕴含着巨大的机会成本的代价），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这样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的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选择是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不明智的选择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！是非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</a:rPr>
              <a:t>理性选择！</a:t>
            </a:r>
            <a:endParaRPr lang="en-US" altLang="zh-CN" sz="2400" b="1" dirty="0">
              <a:solidFill>
                <a:schemeClr val="accent6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Lato Light" charset="0"/>
              <a:sym typeface="Lato Light" charset="0"/>
            </a:endParaRPr>
          </a:p>
          <a:p>
            <a:pPr marL="109855" indent="0">
              <a:spcBef>
                <a:spcPct val="0"/>
              </a:spcBef>
              <a:buNone/>
            </a:pPr>
            <a:endParaRPr lang="zh-CN" altLang="en-US" sz="4800" b="1" dirty="0">
              <a:solidFill>
                <a:srgbClr val="0070C0"/>
              </a:solidFill>
              <a:latin typeface="方正姚体" panose="02010601030101010101" pitchFamily="2" charset="-122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800" b="1" dirty="0">
                <a:solidFill>
                  <a:srgbClr val="C00000"/>
                </a:solidFill>
                <a:latin typeface="方正姚体" panose="02010601030101010101" pitchFamily="2" charset="-122"/>
              </a:rPr>
              <a:t>启示</a:t>
            </a:r>
            <a:r>
              <a:rPr lang="en-US" altLang="zh-CN" sz="4400" b="1" dirty="0">
                <a:solidFill>
                  <a:srgbClr val="C00000"/>
                </a:solidFill>
                <a:latin typeface="方正姚体" panose="02010601030101010101" pitchFamily="2" charset="-122"/>
              </a:rPr>
              <a:t>——</a:t>
            </a:r>
            <a:endParaRPr lang="zh-CN" altLang="en-US" sz="4800" b="1" dirty="0">
              <a:solidFill>
                <a:srgbClr val="C0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lvl="0" indent="457200" defTabSz="45720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  <a:sym typeface="Lato Light" charset="0"/>
              </a:rPr>
              <a:t>  机会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  <a:sym typeface="Lato Light" charset="0"/>
              </a:rPr>
              <a:t>成本告诉我们：当你得到什么的时候，一定要考虑你为此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  <a:sym typeface="Lato Light" charset="0"/>
              </a:rPr>
              <a:t>会失去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Lato Light" charset="0"/>
                <a:sym typeface="Lato Light" charset="0"/>
              </a:rPr>
              <a:t>什么？如果失去的比得到的还多，那就是不明智的选择！ </a:t>
            </a:r>
            <a:endParaRPr lang="en-US" altLang="zh-CN" sz="2400" b="1" dirty="0" smtClean="0">
              <a:solidFill>
                <a:schemeClr val="accent6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Lato Light" charset="0"/>
              <a:sym typeface="Lato Light" charset="0"/>
            </a:endParaRPr>
          </a:p>
          <a:p>
            <a:pPr marL="0" indent="457200" defTabSz="45720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sz="1700" b="1" dirty="0">
              <a:solidFill>
                <a:schemeClr val="accent6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to Light" charset="0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pic>
        <p:nvPicPr>
          <p:cNvPr id="4" name="图片 3" descr="Img24587887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024" y="1014338"/>
            <a:ext cx="3987408" cy="5119762"/>
          </a:xfrm>
          <a:prstGeom prst="rect">
            <a:avLst/>
          </a:prstGeom>
        </p:spPr>
      </p:pic>
    </p:spTree>
  </p:cSld>
  <p:clrMapOvr>
    <a:masterClrMapping/>
  </p:clrMapOvr>
  <p:transition advTm="25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229600" cy="1066800"/>
          </a:xfrm>
        </p:spPr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C00000"/>
                </a:solidFill>
              </a:rPr>
              <a:t>人生</a:t>
            </a:r>
            <a:r>
              <a:rPr lang="zh-CN" altLang="en-US" sz="4400" b="1" dirty="0" smtClean="0">
                <a:solidFill>
                  <a:srgbClr val="C00000"/>
                </a:solidFill>
              </a:rPr>
              <a:t>感悟</a:t>
            </a:r>
            <a:r>
              <a:rPr lang="en-US" altLang="zh-CN" sz="4400" b="1" dirty="0" smtClean="0">
                <a:solidFill>
                  <a:srgbClr val="C00000"/>
                </a:solidFill>
              </a:rPr>
              <a:t>——</a:t>
            </a:r>
            <a:endParaRPr lang="zh-CN" altLang="en-US" sz="4400" b="1" dirty="0">
              <a:solidFill>
                <a:srgbClr val="C0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855" lvl="0" indent="0">
              <a:lnSpc>
                <a:spcPct val="150000"/>
              </a:lnSpc>
              <a:buClr>
                <a:srgbClr val="A04DA3"/>
              </a:buClr>
              <a:buNone/>
            </a:pPr>
            <a:r>
              <a:rPr lang="zh-CN" altLang="en-US" sz="2400" b="1" dirty="0" smtClean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  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比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起一个生命，再高的收视率都无法相提并论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！逝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者如斯，无论什么时候，生命都高于一切，愿所有人都懂得珍惜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生命！愿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我们面对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选择，都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学会做一个</a:t>
            </a:r>
            <a:r>
              <a:rPr lang="zh-CN" altLang="en-US" sz="2400" b="1" dirty="0">
                <a:solidFill>
                  <a:srgbClr val="C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理性经济人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！</a:t>
            </a:r>
          </a:p>
          <a:p>
            <a:pPr marL="109855" indent="0">
              <a:buNone/>
            </a:pPr>
            <a:endParaRPr lang="zh-CN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图片 3" descr="U12216P42DT2015092909555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6102" y="4077072"/>
            <a:ext cx="4683837" cy="2497083"/>
          </a:xfrm>
          <a:prstGeom prst="rect">
            <a:avLst/>
          </a:prstGeom>
        </p:spPr>
      </p:pic>
    </p:spTree>
  </p:cSld>
  <p:clrMapOvr>
    <a:masterClrMapping/>
  </p:clrMapOvr>
  <p:transition advTm="171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timg11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63518" y="431526"/>
            <a:ext cx="8965565" cy="579882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930521" y="2502844"/>
            <a:ext cx="3528391" cy="1656184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prstTxWarp prst="textChevron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zh-CN" altLang="en-US" sz="720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谢谢观看</a:t>
            </a:r>
            <a:endParaRPr lang="zh-CN" altLang="en-US" sz="720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43412" y="5013175"/>
            <a:ext cx="25026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00B05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2020</a:t>
            </a:r>
            <a:r>
              <a:rPr lang="zh-CN" altLang="en-US" sz="3200" b="1" dirty="0" smtClean="0">
                <a:solidFill>
                  <a:srgbClr val="00B05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年</a:t>
            </a:r>
            <a:r>
              <a:rPr lang="en-US" altLang="zh-CN" sz="3200" b="1" dirty="0" smtClean="0">
                <a:solidFill>
                  <a:srgbClr val="00B05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1</a:t>
            </a:r>
            <a:r>
              <a:rPr lang="zh-CN" altLang="en-US" sz="3200" b="1" dirty="0" smtClean="0">
                <a:solidFill>
                  <a:srgbClr val="00B05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月</a:t>
            </a:r>
            <a:r>
              <a:rPr lang="en-US" altLang="zh-CN" sz="3200" b="1" dirty="0" smtClean="0">
                <a:solidFill>
                  <a:srgbClr val="00B05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7</a:t>
            </a:r>
            <a:r>
              <a:rPr lang="zh-CN" altLang="en-US" sz="3200" b="1" dirty="0" smtClean="0">
                <a:solidFill>
                  <a:srgbClr val="00B05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日</a:t>
            </a:r>
            <a:endParaRPr lang="zh-CN" altLang="en-US" sz="3200" b="1" dirty="0">
              <a:solidFill>
                <a:srgbClr val="00B05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ransition advTm="94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356968212"/>
  <p:tag name="KSO_WM_UNIT_PLACING_PICTURE_USER_VIEWPORT" val="{&quot;height&quot;:6555,&quot;width&quot;:10500}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都市">
  <a:themeElements>
    <a:clrScheme name="都市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都市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都市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都市">
  <a:themeElements>
    <a:clrScheme name="都市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都市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都市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47</TotalTime>
  <Words>462</Words>
  <Application>Microsoft Office PowerPoint</Application>
  <PresentationFormat>全屏显示(4:3)</PresentationFormat>
  <Paragraphs>38</Paragraphs>
  <Slides>10</Slides>
  <Notes>3</Notes>
  <HiddenSlides>0</HiddenSlides>
  <MMClips>1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12" baseType="lpstr">
      <vt:lpstr>都市</vt:lpstr>
      <vt:lpstr>1_都市</vt:lpstr>
      <vt:lpstr>生命诚可贵   且行且珍惜</vt:lpstr>
      <vt:lpstr>事件背景——</vt:lpstr>
      <vt:lpstr>事件追踪——</vt:lpstr>
      <vt:lpstr>问题引出——</vt:lpstr>
      <vt:lpstr>原理应用——机会成本</vt:lpstr>
      <vt:lpstr>原理解析——</vt:lpstr>
      <vt:lpstr>PowerPoint 演示文稿</vt:lpstr>
      <vt:lpstr>启示——</vt:lpstr>
      <vt:lpstr>人生感悟——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生命可贵，且行且珍惜</dc:title>
  <dc:creator>gdcgh</dc:creator>
  <cp:lastModifiedBy>XuZhao</cp:lastModifiedBy>
  <cp:revision>59</cp:revision>
  <dcterms:created xsi:type="dcterms:W3CDTF">2019-12-18T02:47:00Z</dcterms:created>
  <dcterms:modified xsi:type="dcterms:W3CDTF">2020-03-24T09:16:45Z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