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6"/>
  </p:notesMasterIdLst>
  <p:handoutMasterIdLst>
    <p:handoutMasterId r:id="rId17"/>
  </p:handoutMasterIdLst>
  <p:sldIdLst>
    <p:sldId id="256" r:id="rId3"/>
    <p:sldId id="257" r:id="rId4"/>
    <p:sldId id="258" r:id="rId5"/>
    <p:sldId id="277" r:id="rId6"/>
    <p:sldId id="263" r:id="rId7"/>
    <p:sldId id="259" r:id="rId8"/>
    <p:sldId id="278" r:id="rId9"/>
    <p:sldId id="260" r:id="rId10"/>
    <p:sldId id="261" r:id="rId11"/>
    <p:sldId id="279" r:id="rId12"/>
    <p:sldId id="262" r:id="rId13"/>
    <p:sldId id="264" r:id="rId14"/>
    <p:sldId id="280" r:id="rId15"/>
  </p:sldIdLst>
  <p:sldSz cx="9144000" cy="6858000" type="screen4x3"/>
  <p:notesSz cx="9144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046CE"/>
    <a:srgbClr val="C967BF"/>
    <a:srgbClr val="F8FF31"/>
    <a:srgbClr val="E4E64A"/>
    <a:srgbClr val="42DCB2"/>
    <a:srgbClr val="58A6A5"/>
    <a:srgbClr val="FE0000"/>
    <a:srgbClr val="F3DC96"/>
    <a:srgbClr val="F7F7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947" autoAdjust="0"/>
  </p:normalViewPr>
  <p:slideViewPr>
    <p:cSldViewPr snapToGrid="0">
      <p:cViewPr>
        <p:scale>
          <a:sx n="96" d="100"/>
          <a:sy n="96" d="100"/>
        </p:scale>
        <p:origin x="-3188" y="-1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4890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440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000"/>
                <a:lumOff val="92000"/>
              </a:schemeClr>
            </a:gs>
            <a:gs pos="50000">
              <a:schemeClr val="accent1">
                <a:lumMod val="45000"/>
                <a:lumOff val="55000"/>
              </a:schemeClr>
            </a:gs>
            <a:gs pos="8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98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DFA84-1757-49F1-9650-1CBB392E97B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B3603-73BD-4DCB-8E5A-32381575B7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000"/>
                <a:lumOff val="92000"/>
              </a:schemeClr>
            </a:gs>
            <a:gs pos="50000">
              <a:schemeClr val="accent1">
                <a:lumMod val="45000"/>
                <a:lumOff val="55000"/>
              </a:schemeClr>
            </a:gs>
            <a:gs pos="8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25891" y="840421"/>
            <a:ext cx="8247794" cy="1176793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2019猪肉涨价引发的经济学思考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6105" y="3848431"/>
            <a:ext cx="1225163" cy="1894674"/>
          </a:xfrm>
        </p:spPr>
        <p:txBody>
          <a:bodyPr vert="wordArtVert" anchor="ctr" anchorCtr="0">
            <a:normAutofit fontScale="77500" lnSpcReduction="20000"/>
          </a:bodyPr>
          <a:lstStyle/>
          <a:p>
            <a:r>
              <a:rPr lang="zh-CN" altLang="en-US" sz="3100" b="1" dirty="0">
                <a:solidFill>
                  <a:schemeClr val="tx1">
                    <a:alpha val="82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指导老师</a:t>
            </a:r>
          </a:p>
          <a:p>
            <a:endParaRPr lang="zh-CN" altLang="en-US" sz="3100" b="1" dirty="0">
              <a:solidFill>
                <a:schemeClr val="tx1">
                  <a:alpha val="82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sz="3100" b="1" dirty="0">
                <a:solidFill>
                  <a:schemeClr val="tx1">
                    <a:alpha val="82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陈军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72194" y="3469998"/>
            <a:ext cx="1701491" cy="294686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b="1" dirty="0" smtClean="0">
                <a:solidFill>
                  <a:schemeClr val="tx1">
                    <a:alpha val="82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1600" b="1" smtClean="0">
                <a:solidFill>
                  <a:schemeClr val="tx1">
                    <a:alpha val="82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工商</a:t>
            </a:r>
            <a:r>
              <a:rPr lang="zh-CN" altLang="en-US" sz="1600" b="1" smtClean="0">
                <a:solidFill>
                  <a:schemeClr val="tx1">
                    <a:alpha val="82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管理</a:t>
            </a:r>
            <a:endParaRPr lang="en-US" altLang="zh-CN" sz="1600" b="1" dirty="0">
              <a:solidFill>
                <a:schemeClr val="tx1">
                  <a:alpha val="82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alpha val="82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课题组</a:t>
            </a:r>
            <a:r>
              <a:rPr lang="zh-CN" altLang="en-US" sz="1600" b="1" dirty="0">
                <a:solidFill>
                  <a:schemeClr val="tx1">
                    <a:alpha val="82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成员</a:t>
            </a:r>
          </a:p>
          <a:p>
            <a:pPr algn="ct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alpha val="82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朱张奎 颜</a:t>
            </a:r>
            <a:r>
              <a:rPr lang="zh-CN" altLang="en-US" sz="1600" b="1" dirty="0">
                <a:solidFill>
                  <a:schemeClr val="tx1">
                    <a:alpha val="82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宗</a:t>
            </a:r>
            <a:r>
              <a:rPr lang="zh-CN" altLang="en-US" sz="1600" b="1" dirty="0" smtClean="0">
                <a:solidFill>
                  <a:schemeClr val="tx1">
                    <a:alpha val="82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湘</a:t>
            </a:r>
            <a:endParaRPr lang="en-US" altLang="zh-CN" sz="1600" b="1" dirty="0" smtClean="0">
              <a:solidFill>
                <a:schemeClr val="tx1">
                  <a:alpha val="82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alpha val="82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白 </a:t>
            </a:r>
            <a:r>
              <a:rPr lang="zh-CN" altLang="en-US" sz="1600" b="1" dirty="0" smtClean="0">
                <a:solidFill>
                  <a:schemeClr val="tx1">
                    <a:alpha val="82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伟 </a:t>
            </a:r>
            <a:r>
              <a:rPr lang="zh-CN" altLang="en-US" sz="1600" b="1" dirty="0" smtClean="0">
                <a:solidFill>
                  <a:schemeClr val="tx1">
                    <a:alpha val="82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宋绍伟</a:t>
            </a:r>
            <a:endParaRPr lang="zh-CN" altLang="en-US" sz="1600" dirty="0"/>
          </a:p>
        </p:txBody>
      </p:sp>
      <p:sp>
        <p:nvSpPr>
          <p:cNvPr id="8" name="对角圆角矩形 7"/>
          <p:cNvSpPr/>
          <p:nvPr/>
        </p:nvSpPr>
        <p:spPr>
          <a:xfrm>
            <a:off x="1844703" y="2504662"/>
            <a:ext cx="4809241" cy="4138074"/>
          </a:xfrm>
          <a:prstGeom prst="round2DiagRect">
            <a:avLst>
              <a:gd name="adj1" fmla="val 36299"/>
              <a:gd name="adj2" fmla="val 0"/>
            </a:avLst>
          </a:prstGeom>
          <a:blipFill rotWithShape="1">
            <a:blip r:embed="rId4" cstate="print"/>
            <a:stretch>
              <a:fillRect/>
            </a:stretch>
          </a:blipFill>
          <a:ln w="50800" cmpd="sng">
            <a:solidFill>
              <a:schemeClr val="bg1">
                <a:alpha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香香 - 猪之歌 (伴奏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23242" y="35129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4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84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2" grpId="1"/>
      <p:bldP spid="3" grpId="0" uiExpand="1" build="p"/>
      <p:bldP spid="3" grpId="1" build="p"/>
      <p:bldP spid="5" grpId="0"/>
      <p:bldP spid="5" grpId="1"/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000"/>
                <a:lumOff val="92000"/>
              </a:schemeClr>
            </a:gs>
            <a:gs pos="65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63343" cy="970694"/>
          </a:xfrm>
        </p:spPr>
        <p:txBody>
          <a:bodyPr>
            <a:norm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现象阐述</a:t>
            </a:r>
          </a:p>
        </p:txBody>
      </p:sp>
      <p:pic>
        <p:nvPicPr>
          <p:cNvPr id="5" name="图片 4" descr="C:/Users/admin/AppData/Local/Temp/kaimatting_20191114144447/output_20191114144528..pngoutput_20191114144528.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340000">
            <a:off x="4572635" y="5326063"/>
            <a:ext cx="1009650" cy="840740"/>
          </a:xfrm>
          <a:prstGeom prst="rect">
            <a:avLst/>
          </a:prstGeom>
        </p:spPr>
      </p:pic>
      <p:sp>
        <p:nvSpPr>
          <p:cNvPr id="6" name="内容占位符 5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572494" y="1593850"/>
            <a:ext cx="7891421" cy="425831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400" b="1" dirty="0" smtClean="0">
                <a:solidFill>
                  <a:srgbClr val="FF0000"/>
                </a:solidFill>
              </a:rPr>
              <a:t>        2019年</a:t>
            </a:r>
            <a:r>
              <a:rPr lang="zh-CN" altLang="en-US" sz="2400" b="1" dirty="0">
                <a:solidFill>
                  <a:srgbClr val="002060"/>
                </a:solidFill>
              </a:rPr>
              <a:t>我国猪肉价格大幅上涨，从去年的十几元涨到今年的三十多元，涨幅达到</a:t>
            </a:r>
            <a:r>
              <a:rPr lang="zh-CN" altLang="en-US" sz="2400" b="1" dirty="0">
                <a:solidFill>
                  <a:srgbClr val="FF0000"/>
                </a:solidFill>
              </a:rPr>
              <a:t>300%</a:t>
            </a:r>
            <a:r>
              <a:rPr lang="zh-CN" altLang="en-US" sz="2400" b="1" dirty="0">
                <a:solidFill>
                  <a:srgbClr val="002060"/>
                </a:solidFill>
              </a:rPr>
              <a:t>，老百姓直呼吃不起!</a:t>
            </a:r>
          </a:p>
        </p:txBody>
      </p:sp>
      <p:pic>
        <p:nvPicPr>
          <p:cNvPr id="3" name="图片 2" descr="想吃肉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1725" y="3871595"/>
            <a:ext cx="2857500" cy="2857500"/>
          </a:xfrm>
          <a:prstGeom prst="rect">
            <a:avLst/>
          </a:prstGeom>
        </p:spPr>
      </p:pic>
      <p:pic>
        <p:nvPicPr>
          <p:cNvPr id="4" name="图片 3" descr="C:/Users/admin/AppData/Local/Temp/kaimatting_20191121155447/output_20191121155505..pngoutput_20191121155505."/>
          <p:cNvPicPr preferRelativeResize="0"/>
          <p:nvPr/>
        </p:nvPicPr>
        <p:blipFill>
          <a:blip r:embed="rId7" cstate="print"/>
          <a:stretch>
            <a:fillRect/>
          </a:stretch>
        </p:blipFill>
        <p:spPr>
          <a:xfrm>
            <a:off x="1203960" y="3051810"/>
            <a:ext cx="3216275" cy="35998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006597 0.011296 L 0.014097 0.021296 L 0.023472 0.022593 L 0.031042 0.022593 L 0.041319 0.023796 L 0.048889 0.023796 L 0.058264 0.023796 L 0.068611 0.021296 L 0.078958 0.018796 L 0.088333 0.015000 L 0.095833 0.012500 L 0.102431 0.002500 L 0.106181 -0.011296 L 0.109931 -0.025093 L 0.111806 -0.038889 L 0.115625 -0.055185 L 0.116528 -0.067685 L 0.116528 -0.077685 L 0.116528 -0.093981 L 0.116528 -0.103981 L 0.115625 -0.125278 L 0.110903 -0.141574 L 0.105278 -0.152870 L 0.099583 -0.165463 L 0.096806 -0.175463 L 0.091181 -0.186759 L 0.084583 -0.197963 L 0.075208 -0.208056 L 0.063889 -0.214259 L 0.053542 -0.219352 L 0.043194 -0.220556 L 0.032917 -0.220556 L 0.024444 -0.220556 L 0.015000 -0.220556 L 0.007500 -0.210556 L 0.006597 -0.199259 L 0.006597 -0.181667 L 0.009375 -0.169167 L 0.015972 -0.154167 L 0.022569 -0.144074 L 0.032917 -0.132870 L 0.041319 -0.125278 L 0.048889 -0.121574 L 0.058264 -0.120278 L 0.070486 -0.120278 L 0.083611 -0.120278 L 0.093056 -0.125278 L 0.103403 -0.134074 L 0.114653 -0.145370 L 0.125903 -0.155370 L 0.133472 -0.161667 L 0.143819 -0.175463 L 0.152222 -0.190463 L 0.156944 -0.203056 L 0.161667 -0.219352 L 0.164444 -0.234352 L 0.167292 -0.244352 L 0.172014 -0.264444 L 0.172014 -0.274444 L 0.172917 -0.284444 L 0.172917 -0.302037 L 0.172917 -0.318333 L 0.172014 -0.334630 L 0.168194 -0.348333 L 0.164444 -0.360926 L 0.159792 -0.370926 L 0.150347 -0.382222 L 0.142847 -0.386019 L 0.133472 -0.387222 L 0.123125 -0.384722 L 0.114653 -0.378426 L 0.105278 -0.369722 L 0.099583 -0.357130 L 0.099583 -0.343333 L 0.100556 -0.332130 L 0.106181 -0.320833 L 0.114653 -0.312037 L 0.124028 -0.305741 L 0.134375 -0.302037 L 0.142847 -0.298241 L 0.150347 -0.298241 L 0.162569 -0.298241 L 0.171042 -0.298241 L 0.179514 -0.299537 L 0.189861 -0.305741 L 0.201111 -0.309537 L 0.214306 -0.315833 L 0.223681 -0.322037 L 0.232153 -0.327037 L 0.240625 -0.334630 L 0.250000 -0.345833 L 0.256597 -0.365926 L 0.259375 -0.380926 L 0.262222 -0.391019 L 0.265972 -0.408519 L 0.269722 -0.428611 L 0.272569 -0.438611 L 0.272569 -0.451111 L 0.272569 -0.464907 L 0.272569 -0.478704 L 0.272569 -0.490000 L 0.272569 -0.500000 L 0.272569 -0.511296 L 0.271597 -0.526296 L 0.269722 -0.536389 L 0.265972 -0.546389 L 0.258472 -0.556389 L 0.252847 -0.566389 L 0.245278 -0.568889 L 0.236806 -0.568889 L 0.228403 -0.568889 L 0.220833 -0.566389 L 0.209583 -0.558889 L 0.202083 -0.550093 L 0.198333 -0.540093 L 0.198333 -0.527593 L 0.198333 -0.516296 L 0.202986 -0.506296 L 0.211458 -0.492500 L 0.220833 -0.482500 L 0.231181 -0.476204 L 0.239653 -0.473704 L 0.252847 -0.467407 L 0.262222 -0.463704 L 0.269722 -0.462407 L 0.279097 -0.461204 L 0.292292 -0.461204 L 0.299792 -0.461204 L 0.308264 -0.464907 L 0.324236 -0.477407 L 0.336458 -0.488704 L 0.348681 -0.502500 L 0.355278 -0.516296 L 0.359931 -0.533796 L 0.364653 -0.548889 L 0.367500 -0.566389 L 0.372153 -0.583981 L 0.374028 -0.595278 L 0.376875 -0.615278 L 0.377847 -0.626574 L 0.379722 -0.639074 L 0.380625 -0.651667 L 0.380625 -0.661667 L 0.380625 -0.671667 L 0.379722 -0.682963 L 0.374028 -0.697963 L 0.369375 -0.708056 L 0.360903 -0.718056 L 0.352431 -0.721852 L 0.344931 -0.721852 L 0.337431 -0.719352 L 0.328958 -0.710556 L 0.320486 -0.696759 L 0.317639 -0.686759 L 0.317639 -0.674167 L 0.320486 -0.657870 L 0.330833 -0.647870 L 0.343056 -0.644074 L 0.352431 -0.641574 L 0.359931 -0.636574 L 0.370278 -0.635370 L 0.383472 -0.634074 L 0.393819 -0.632870 L 0.401319 -0.629074 L 0.411667 -0.629074 L 0.420139 -0.626574 L 0.429514 -0.621574 L 0.437986 -0.621574 L 0.448333 -0.621574 L 0.459583 -0.626574 L 0.471806 -0.632870 L 0.482153 -0.640370 L 0.489653 -0.646667 L 0.498125 -0.660370 L 0.504722 -0.672963 L 0.515972 -0.691759 L 0.520694 -0.706759 L 0.525347 -0.723056 L 0.530069 -0.735556 L 0.532917 -0.746852 L 0.536667 -0.758148 L 0.539444 -0.768148 L 0.543194 -0.779444 L 0.547014 -0.793241 L 0.549792 -0.803241 " pathEditMode="relative" ptsTypes="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 build="p"/>
      <p:bldP spid="6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alphaModFix amt="9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15717"/>
            <a:ext cx="6114553" cy="1036651"/>
          </a:xfrm>
        </p:spPr>
        <p:txBody>
          <a:bodyPr>
            <a:normAutofit/>
          </a:bodyPr>
          <a:lstStyle/>
          <a:p>
            <a:pPr algn="ctr"/>
            <a:r>
              <a:rPr lang="zh-CN" altLang="en-US" sz="4000" b="1" i="1" dirty="0" smtClean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猪肉价格为何如此之贵？</a:t>
            </a:r>
            <a:endParaRPr lang="zh-CN" altLang="en-US" sz="4000" b="1" i="1" dirty="0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流程图: 文档 7"/>
          <p:cNvSpPr/>
          <p:nvPr/>
        </p:nvSpPr>
        <p:spPr>
          <a:xfrm>
            <a:off x="5724939" y="0"/>
            <a:ext cx="3419061" cy="1113183"/>
          </a:xfrm>
          <a:prstGeom prst="flowChartDocument">
            <a:avLst/>
          </a:prstGeom>
          <a:gradFill>
            <a:gsLst>
              <a:gs pos="0">
                <a:srgbClr val="14CD68"/>
              </a:gs>
              <a:gs pos="100000">
                <a:srgbClr val="035C7D"/>
              </a:gs>
            </a:gsLst>
            <a:lin ang="5400000" scaled="0"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问题引出</a:t>
            </a:r>
            <a:r>
              <a:rPr lang="en-US" altLang="zh-CN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——</a:t>
            </a:r>
            <a:endParaRPr lang="zh-CN" altLang="zh-CN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折角形 5"/>
          <p:cNvSpPr/>
          <p:nvPr/>
        </p:nvSpPr>
        <p:spPr>
          <a:xfrm>
            <a:off x="575944" y="286496"/>
            <a:ext cx="3701857" cy="1343521"/>
          </a:xfrm>
          <a:prstGeom prst="foldedCorner">
            <a:avLst>
              <a:gd name="adj" fmla="val 30266"/>
            </a:avLst>
          </a:prstGeom>
          <a:solidFill>
            <a:schemeClr val="accent6">
              <a:lumMod val="20000"/>
              <a:lumOff val="80000"/>
              <a:alpha val="70000"/>
            </a:schemeClr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>
            <a:outerShdw blurRad="127000" dist="127000" dir="9900000" sx="102000" sy="102000" algn="r" rotWithShape="0">
              <a:schemeClr val="tx1"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  <a:p>
            <a:pPr algn="ctr"/>
            <a:r>
              <a:rPr lang="zh-CN" altLang="en-US" sz="4000" b="1" dirty="0">
                <a:solidFill>
                  <a:srgbClr val="FF0000"/>
                </a:solidFill>
                <a:effectLst/>
              </a:rPr>
              <a:t>原理</a:t>
            </a:r>
            <a:r>
              <a:rPr lang="zh-CN" altLang="en-US" sz="4000" b="1" dirty="0" smtClean="0">
                <a:solidFill>
                  <a:srgbClr val="FF0000"/>
                </a:solidFill>
                <a:effectLst/>
              </a:rPr>
              <a:t>应用</a:t>
            </a:r>
            <a:r>
              <a:rPr lang="en-US" altLang="zh-CN" sz="4000" b="1" dirty="0" smtClean="0">
                <a:solidFill>
                  <a:srgbClr val="FF0000"/>
                </a:solidFill>
                <a:effectLst/>
              </a:rPr>
              <a:t>——</a:t>
            </a:r>
            <a:endParaRPr lang="zh-CN" altLang="en-US" sz="4000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9370" y="2122998"/>
            <a:ext cx="804588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供求定理</a:t>
            </a:r>
            <a:endParaRPr lang="en-US" altLang="zh-CN" sz="4000" b="1" dirty="0" smtClean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endParaRPr lang="zh-CN" altLang="en-US" sz="3200" dirty="0" smtClean="0"/>
          </a:p>
          <a:p>
            <a:pPr algn="ctr">
              <a:lnSpc>
                <a:spcPct val="200000"/>
              </a:lnSpc>
            </a:pPr>
            <a:r>
              <a:rPr lang="zh-CN" altLang="en-US" sz="2800" b="1" kern="0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       在</a:t>
            </a:r>
            <a:r>
              <a:rPr lang="zh-CN" altLang="en-US" sz="2800" b="1" kern="0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其他条件不变的情况下，当需求不变，供给减少，均衡价格</a:t>
            </a:r>
            <a:r>
              <a:rPr lang="zh-CN" altLang="en-US" sz="2800" b="1" kern="0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上升，也就是</a:t>
            </a:r>
            <a:r>
              <a:rPr lang="zh-CN" altLang="en-US" sz="2800" b="1" kern="0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市场价格会上升。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600" decel="100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decel="100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100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100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000"/>
                <a:lumOff val="92000"/>
              </a:schemeClr>
            </a:gs>
            <a:gs pos="54000">
              <a:schemeClr val="accent1">
                <a:lumMod val="45000"/>
                <a:lumOff val="55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93000">
              <a:schemeClr val="accent1">
                <a:lumMod val="30000"/>
                <a:lumOff val="7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242517" y="1232451"/>
            <a:ext cx="4937759" cy="1749287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altLang="zh-CN" sz="2000" b="1" dirty="0" smtClean="0">
                <a:solidFill>
                  <a:srgbClr val="0000FF"/>
                </a:solidFill>
              </a:rPr>
              <a:t>1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、非洲猪瘟导致</a:t>
            </a:r>
            <a:r>
              <a:rPr lang="zh-CN" altLang="en-US" sz="20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生猪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存栏</a:t>
            </a:r>
            <a:r>
              <a:rPr lang="zh-CN" altLang="en-US" sz="20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量枯竭</a:t>
            </a:r>
            <a:endParaRPr lang="zh-CN" altLang="en-US" sz="20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楷体" panose="02010609060101010101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1500" dirty="0" smtClean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        </a:t>
            </a:r>
            <a:r>
              <a:rPr lang="en-US" altLang="zh-CN" sz="1500" b="1" dirty="0" smtClean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2018</a:t>
            </a:r>
            <a:r>
              <a:rPr lang="zh-CN" altLang="en-US" sz="1500" b="1" dirty="0" smtClean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年</a:t>
            </a:r>
            <a:r>
              <a:rPr lang="en-US" altLang="zh-CN" sz="1500" b="1" dirty="0" smtClean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8</a:t>
            </a:r>
            <a:r>
              <a:rPr lang="zh-CN" altLang="en-US" sz="1500" b="1" dirty="0" smtClean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月以来，我国多地出现非洲猪瘟，给养殖户造成巨大经济损失</a:t>
            </a:r>
            <a:r>
              <a:rPr lang="zh-CN" altLang="en-US" sz="15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，</a:t>
            </a:r>
            <a:r>
              <a:rPr lang="zh-CN" altLang="en-US" sz="1500" b="1" dirty="0" smtClean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从而引起生猪</a:t>
            </a:r>
            <a:r>
              <a:rPr lang="zh-CN" altLang="en-US" sz="1500" b="1" dirty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存栏量的枯竭</a:t>
            </a:r>
            <a:r>
              <a:rPr lang="zh-CN" altLang="en-US" sz="1500" b="1" dirty="0" smtClean="0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。</a:t>
            </a:r>
            <a:endParaRPr lang="zh-CN" altLang="en-US" sz="1500" b="1" dirty="0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cs typeface="楷体" panose="02010609060101010101" charset="-122"/>
            </a:endParaRPr>
          </a:p>
          <a:p>
            <a:pPr marL="0" indent="0">
              <a:lnSpc>
                <a:spcPct val="300000"/>
              </a:lnSpc>
              <a:buNone/>
            </a:pPr>
            <a:endParaRPr lang="zh-CN" altLang="en-US" sz="1700" dirty="0">
              <a:solidFill>
                <a:srgbClr val="002060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" name="图片 1" descr="C:/Users/admin/AppData/Local/Temp/kaimatting_20191118160155/output_20191118160205..pngoutput_20191118160205.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8989" y="1380932"/>
            <a:ext cx="2614134" cy="2009287"/>
          </a:xfrm>
          <a:prstGeom prst="rect">
            <a:avLst/>
          </a:prstGeom>
        </p:spPr>
      </p:pic>
      <p:sp>
        <p:nvSpPr>
          <p:cNvPr id="5" name="流程图: 文档 4"/>
          <p:cNvSpPr/>
          <p:nvPr/>
        </p:nvSpPr>
        <p:spPr>
          <a:xfrm>
            <a:off x="6692265" y="0"/>
            <a:ext cx="2449195" cy="1048385"/>
          </a:xfrm>
          <a:prstGeom prst="flowChartDocument">
            <a:avLst/>
          </a:prstGeom>
          <a:gradFill>
            <a:gsLst>
              <a:gs pos="0">
                <a:srgbClr val="14CD68"/>
              </a:gs>
              <a:gs pos="100000">
                <a:srgbClr val="035C7D"/>
              </a:gs>
            </a:gsLst>
            <a:lin ang="5400000" scaled="0"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供给</a:t>
            </a:r>
            <a:r>
              <a:rPr lang="zh-CN" altLang="zh-CN" sz="36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分</a:t>
            </a:r>
            <a:r>
              <a:rPr lang="zh-CN" altLang="zh-CN" sz="36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析</a:t>
            </a:r>
          </a:p>
        </p:txBody>
      </p:sp>
      <p:sp>
        <p:nvSpPr>
          <p:cNvPr id="8" name="内容占位符 5"/>
          <p:cNvSpPr txBox="1"/>
          <p:nvPr>
            <p:custDataLst>
              <p:tags r:id="rId2"/>
            </p:custDataLst>
          </p:nvPr>
        </p:nvSpPr>
        <p:spPr>
          <a:xfrm>
            <a:off x="286248" y="2730260"/>
            <a:ext cx="4746928" cy="27539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R="0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r>
              <a:rPr lang="en-US" altLang="zh-CN" sz="2000" b="1" dirty="0">
                <a:solidFill>
                  <a:srgbClr val="0000FF"/>
                </a:solidFill>
              </a:rPr>
              <a:t>2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、“禁养令”使生猪数量锐减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  <a:spcBef>
                <a:spcPts val="1000"/>
              </a:spcBef>
              <a:defRPr/>
            </a:pPr>
            <a:r>
              <a:rPr lang="zh-CN" altLang="en-US" sz="1600" b="1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      早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在</a:t>
            </a:r>
            <a:r>
              <a:rPr lang="en-US" altLang="zh-CN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2014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年施行的国家第一部专门针对畜禽养殖污染防治的法规性文件，以及</a:t>
            </a:r>
            <a:r>
              <a:rPr lang="en-US" altLang="zh-CN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2015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年施行的新</a:t>
            </a:r>
            <a:r>
              <a:rPr lang="en-US" altLang="zh-CN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环保法</a:t>
            </a:r>
            <a:r>
              <a:rPr lang="en-US" altLang="zh-CN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，均以养殖污染环境之名，出台了相关“禁养令”；多地生猪养殖场、生猪栏舍被依法强制性拆除，大部分没有规范化的养猪场勒令停止生猪养殖，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使生猪数量</a:t>
            </a:r>
            <a:r>
              <a:rPr lang="zh-CN" altLang="en-US" sz="1600" b="1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锐减</a:t>
            </a:r>
            <a:r>
              <a:rPr lang="zh-CN" altLang="en-US" sz="1600" b="1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。</a:t>
            </a:r>
            <a:endParaRPr lang="zh-CN" altLang="en-US" sz="160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cs typeface="楷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10" name="图片 9" descr="C:/Users/admin/AppData/Local/Temp/kaimatting_20191122130418/output_20191122130428..pngoutput_20191122130428.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21107" y="3760802"/>
            <a:ext cx="2635789" cy="23833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8397" y="340499"/>
            <a:ext cx="3166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原理分析</a:t>
            </a:r>
            <a:r>
              <a:rPr lang="en-US" altLang="zh-CN" sz="4000" b="1" dirty="0" smtClean="0">
                <a:solidFill>
                  <a:srgbClr val="C00000"/>
                </a:solidFill>
              </a:rPr>
              <a:t>——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0537" y="576684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故：供给减少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4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150" decel="50000" autoRev="1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150" decel="100000" autoRev="1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150" decel="100000" autoRev="1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uiExpand="1" build="p"/>
      <p:bldP spid="5" grpId="0" animBg="1"/>
      <p:bldP spid="8" grpId="0" uiExpand="1" build="p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932" y="524192"/>
            <a:ext cx="8014418" cy="236213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zh-CN" altLang="en-US" sz="1400" dirty="0">
              <a:effectLst/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</a:rPr>
              <a:t>传统</a:t>
            </a:r>
            <a:r>
              <a:rPr lang="zh-CN" altLang="en-US" b="1" dirty="0" smtClean="0">
                <a:solidFill>
                  <a:srgbClr val="C00000"/>
                </a:solidFill>
              </a:rPr>
              <a:t>的饮食习惯</a:t>
            </a:r>
            <a:r>
              <a:rPr lang="en-US" altLang="zh-CN" b="1" dirty="0" smtClean="0">
                <a:solidFill>
                  <a:srgbClr val="C00000"/>
                </a:solidFill>
              </a:rPr>
              <a:t>——</a:t>
            </a:r>
            <a:endParaRPr lang="zh-CN" alt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zh-CN" altLang="en-US" sz="1600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1400" dirty="0" smtClean="0">
                <a:latin typeface="+mn-ea"/>
              </a:rPr>
              <a:t>      </a:t>
            </a:r>
            <a:r>
              <a:rPr lang="zh-CN" altLang="en-US" sz="1600" b="1" dirty="0" smtClean="0">
                <a:solidFill>
                  <a:srgbClr val="002060"/>
                </a:solidFill>
                <a:latin typeface="+mn-ea"/>
              </a:rPr>
              <a:t>中国人以</a:t>
            </a:r>
            <a:r>
              <a:rPr lang="zh-CN" altLang="en-US" sz="1600" b="1" dirty="0">
                <a:solidFill>
                  <a:srgbClr val="002060"/>
                </a:solidFill>
                <a:latin typeface="+mn-ea"/>
              </a:rPr>
              <a:t>汉族为主，汉族食肉则以猪肉为主。在中国的主要菜系中，猪肉无不占有着非常重要的地位。虽然近年来国人饮食结构有所变化，但是猪肉作为主要肉食</a:t>
            </a:r>
            <a:r>
              <a:rPr lang="zh-CN" altLang="en-US" sz="1600" b="1" dirty="0" smtClean="0">
                <a:solidFill>
                  <a:srgbClr val="002060"/>
                </a:solidFill>
                <a:latin typeface="+mn-ea"/>
              </a:rPr>
              <a:t>的传统地位</a:t>
            </a:r>
            <a:r>
              <a:rPr lang="zh-CN" altLang="en-US" sz="1600" b="1" dirty="0">
                <a:solidFill>
                  <a:srgbClr val="002060"/>
                </a:solidFill>
                <a:latin typeface="+mn-ea"/>
              </a:rPr>
              <a:t>，仍然是</a:t>
            </a:r>
            <a:r>
              <a:rPr lang="zh-CN" altLang="en-US" sz="1600" b="1" dirty="0" smtClean="0">
                <a:solidFill>
                  <a:srgbClr val="002060"/>
                </a:solidFill>
                <a:latin typeface="+mn-ea"/>
              </a:rPr>
              <a:t>不可动摇</a:t>
            </a:r>
            <a:r>
              <a:rPr lang="zh-CN" altLang="en-US" sz="1600" b="1" dirty="0">
                <a:solidFill>
                  <a:srgbClr val="002060"/>
                </a:solidFill>
                <a:latin typeface="+mn-ea"/>
              </a:rPr>
              <a:t>的</a:t>
            </a:r>
            <a:r>
              <a:rPr lang="zh-CN" altLang="en-US" sz="1600" b="1" dirty="0" smtClean="0">
                <a:solidFill>
                  <a:srgbClr val="002060"/>
                </a:solidFill>
                <a:latin typeface="+mn-ea"/>
              </a:rPr>
              <a:t>。</a:t>
            </a:r>
            <a:endParaRPr lang="en-US" altLang="zh-CN" sz="1600" b="1" dirty="0" smtClean="0">
              <a:solidFill>
                <a:srgbClr val="002060"/>
              </a:solidFill>
              <a:latin typeface="+mn-ea"/>
            </a:endParaRPr>
          </a:p>
        </p:txBody>
      </p:sp>
      <p:pic>
        <p:nvPicPr>
          <p:cNvPr id="2" name="图片 1" descr="东坡肉"/>
          <p:cNvPicPr preferRelativeResize="0"/>
          <p:nvPr/>
        </p:nvPicPr>
        <p:blipFill>
          <a:blip r:embed="rId2" cstate="print"/>
          <a:stretch>
            <a:fillRect/>
          </a:stretch>
        </p:blipFill>
        <p:spPr>
          <a:xfrm>
            <a:off x="758826" y="4141470"/>
            <a:ext cx="1800000" cy="1800000"/>
          </a:xfrm>
          <a:prstGeom prst="rect">
            <a:avLst/>
          </a:prstGeom>
        </p:spPr>
      </p:pic>
      <p:pic>
        <p:nvPicPr>
          <p:cNvPr id="4" name="图片 3" descr="肥肠"/>
          <p:cNvPicPr preferRelativeResize="0"/>
          <p:nvPr/>
        </p:nvPicPr>
        <p:blipFill>
          <a:blip r:embed="rId3" cstate="print"/>
          <a:stretch>
            <a:fillRect/>
          </a:stretch>
        </p:blipFill>
        <p:spPr>
          <a:xfrm>
            <a:off x="6698599" y="4150360"/>
            <a:ext cx="1800000" cy="1800000"/>
          </a:xfrm>
          <a:prstGeom prst="rect">
            <a:avLst/>
          </a:prstGeom>
        </p:spPr>
      </p:pic>
      <p:pic>
        <p:nvPicPr>
          <p:cNvPr id="5" name="图片 4" descr="红烧肉"/>
          <p:cNvPicPr preferRelativeResize="0"/>
          <p:nvPr/>
        </p:nvPicPr>
        <p:blipFill>
          <a:blip r:embed="rId4" cstate="print"/>
          <a:stretch>
            <a:fillRect/>
          </a:stretch>
        </p:blipFill>
        <p:spPr>
          <a:xfrm>
            <a:off x="2745896" y="4141470"/>
            <a:ext cx="1800000" cy="1800000"/>
          </a:xfrm>
          <a:prstGeom prst="rect">
            <a:avLst/>
          </a:prstGeom>
        </p:spPr>
      </p:pic>
      <p:pic>
        <p:nvPicPr>
          <p:cNvPr id="6" name="图片 5" descr="猪肘子"/>
          <p:cNvPicPr preferRelativeResize="0"/>
          <p:nvPr/>
        </p:nvPicPr>
        <p:blipFill>
          <a:blip r:embed="rId5" cstate="print"/>
          <a:stretch>
            <a:fillRect/>
          </a:stretch>
        </p:blipFill>
        <p:spPr>
          <a:xfrm>
            <a:off x="4750435" y="4150360"/>
            <a:ext cx="1800000" cy="1800000"/>
          </a:xfrm>
          <a:prstGeom prst="rect">
            <a:avLst/>
          </a:prstGeom>
        </p:spPr>
      </p:pic>
      <p:sp>
        <p:nvSpPr>
          <p:cNvPr id="7" name="流程图: 文档 6"/>
          <p:cNvSpPr/>
          <p:nvPr/>
        </p:nvSpPr>
        <p:spPr>
          <a:xfrm>
            <a:off x="6692265" y="0"/>
            <a:ext cx="2449195" cy="1048385"/>
          </a:xfrm>
          <a:prstGeom prst="flowChartDocument">
            <a:avLst/>
          </a:prstGeom>
          <a:gradFill>
            <a:gsLst>
              <a:gs pos="0">
                <a:srgbClr val="14CD68"/>
              </a:gs>
              <a:gs pos="100000">
                <a:srgbClr val="035C7D"/>
              </a:gs>
            </a:gsLst>
            <a:lin ang="5400000" scaled="0"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需求</a:t>
            </a:r>
            <a:r>
              <a:rPr lang="zh-CN" altLang="zh-CN" sz="36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分</a:t>
            </a:r>
            <a:r>
              <a:rPr lang="zh-CN" altLang="zh-CN" sz="36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析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137" y="321232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故：需求不变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折角形 5"/>
          <p:cNvSpPr/>
          <p:nvPr/>
        </p:nvSpPr>
        <p:spPr>
          <a:xfrm>
            <a:off x="575945" y="236533"/>
            <a:ext cx="2578100" cy="1263015"/>
          </a:xfrm>
          <a:prstGeom prst="foldedCorner">
            <a:avLst>
              <a:gd name="adj" fmla="val 30266"/>
            </a:avLst>
          </a:prstGeom>
          <a:solidFill>
            <a:schemeClr val="accent6">
              <a:lumMod val="20000"/>
              <a:lumOff val="80000"/>
              <a:alpha val="70000"/>
            </a:schemeClr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>
            <a:outerShdw blurRad="127000" dist="127000" dir="9900000" sx="102000" sy="102000" algn="r" rotWithShape="0">
              <a:schemeClr val="tx1"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  <a:p>
            <a:pPr algn="ctr"/>
            <a:r>
              <a:rPr lang="zh-CN" altLang="en-US" sz="4000" b="1" dirty="0" smtClean="0">
                <a:solidFill>
                  <a:srgbClr val="FF0000"/>
                </a:solidFill>
              </a:rPr>
              <a:t>模型分析</a:t>
            </a:r>
            <a:endParaRPr lang="zh-CN" altLang="en-US" sz="4000" b="1" dirty="0">
              <a:solidFill>
                <a:srgbClr val="FF0000"/>
              </a:solidFill>
              <a:effectLst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940560" y="1850390"/>
            <a:ext cx="5006975" cy="4531995"/>
            <a:chOff x="1940560" y="1850390"/>
            <a:chExt cx="5006975" cy="4531995"/>
          </a:xfrm>
        </p:grpSpPr>
        <p:grpSp>
          <p:nvGrpSpPr>
            <p:cNvPr id="4" name="组合 3"/>
            <p:cNvGrpSpPr/>
            <p:nvPr/>
          </p:nvGrpSpPr>
          <p:grpSpPr>
            <a:xfrm>
              <a:off x="1940560" y="1850390"/>
              <a:ext cx="5006975" cy="4531995"/>
              <a:chOff x="1940560" y="1850390"/>
              <a:chExt cx="5006975" cy="4531995"/>
            </a:xfrm>
          </p:grpSpPr>
          <p:pic>
            <p:nvPicPr>
              <p:cNvPr id="2" name="图片 1" descr="c12a352812d1b2b4cb2a558e24c631e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40560" y="1850390"/>
                <a:ext cx="5006975" cy="4531995"/>
              </a:xfrm>
              <a:prstGeom prst="rect">
                <a:avLst/>
              </a:prstGeom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5158410" y="4373219"/>
                <a:ext cx="2832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D</a:t>
                </a:r>
              </a:p>
            </p:txBody>
          </p:sp>
        </p:grpSp>
        <p:cxnSp>
          <p:nvCxnSpPr>
            <p:cNvPr id="7" name="直接箭头连接符 6"/>
            <p:cNvCxnSpPr/>
            <p:nvPr/>
          </p:nvCxnSpPr>
          <p:spPr>
            <a:xfrm flipH="1" flipV="1">
              <a:off x="4731026" y="2852530"/>
              <a:ext cx="427386" cy="402541"/>
            </a:xfrm>
            <a:prstGeom prst="straightConnector1">
              <a:avLst/>
            </a:prstGeom>
            <a:ln w="127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1133062" y="2546002"/>
            <a:ext cx="1503402" cy="594763"/>
            <a:chOff x="1133062" y="2546002"/>
            <a:chExt cx="1503402" cy="594763"/>
          </a:xfrm>
        </p:grpSpPr>
        <p:sp>
          <p:nvSpPr>
            <p:cNvPr id="8" name="TextBox 7"/>
            <p:cNvSpPr txBox="1"/>
            <p:nvPr/>
          </p:nvSpPr>
          <p:spPr>
            <a:xfrm>
              <a:off x="1133062" y="2546002"/>
              <a:ext cx="1123122" cy="369332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猪肉涨价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35696" y="2839997"/>
              <a:ext cx="300768" cy="300768"/>
            </a:xfrm>
            <a:prstGeom prst="ellipse">
              <a:avLst/>
            </a:prstGeom>
            <a:noFill/>
            <a:ln w="19050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箭头连接符 10"/>
            <p:cNvCxnSpPr/>
            <p:nvPr/>
          </p:nvCxnSpPr>
          <p:spPr>
            <a:xfrm flipH="1" flipV="1">
              <a:off x="2161763" y="2792896"/>
              <a:ext cx="188842" cy="130796"/>
            </a:xfrm>
            <a:prstGeom prst="straightConnector1">
              <a:avLst/>
            </a:prstGeom>
            <a:ln w="19050" cmpd="sng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000"/>
                <a:lumOff val="92000"/>
              </a:schemeClr>
            </a:gs>
            <a:gs pos="63000">
              <a:schemeClr val="accent1">
                <a:lumMod val="45000"/>
                <a:lumOff val="55000"/>
                <a:alpha val="48000"/>
              </a:schemeClr>
            </a:gs>
            <a:gs pos="82000">
              <a:schemeClr val="accent1">
                <a:lumMod val="45000"/>
                <a:lumOff val="55000"/>
                <a:alpha val="71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1821" y="1268233"/>
            <a:ext cx="7980357" cy="3164619"/>
          </a:xfrm>
        </p:spPr>
        <p:txBody>
          <a:bodyPr>
            <a:normAutofit/>
          </a:bodyPr>
          <a:lstStyle/>
          <a:p>
            <a:pPr marL="0" lvl="0" indent="0">
              <a:lnSpc>
                <a:spcPct val="200000"/>
              </a:lnSpc>
              <a:buNone/>
            </a:pPr>
            <a:r>
              <a:rPr lang="zh-CN" altLang="en-US" sz="2400" b="1" dirty="0" smtClean="0">
                <a:solidFill>
                  <a:srgbClr val="002060"/>
                </a:solidFill>
              </a:rPr>
              <a:t>          由于</a:t>
            </a:r>
            <a:r>
              <a:rPr lang="zh-CN" altLang="en-US" sz="2400" b="1" dirty="0">
                <a:solidFill>
                  <a:srgbClr val="002060"/>
                </a:solidFill>
              </a:rPr>
              <a:t>非洲</a:t>
            </a:r>
            <a:r>
              <a:rPr lang="zh-CN" altLang="en-US" sz="2400" b="1" dirty="0" smtClean="0">
                <a:solidFill>
                  <a:srgbClr val="002060"/>
                </a:solidFill>
              </a:rPr>
              <a:t>猪瘟以及</a:t>
            </a:r>
            <a:r>
              <a:rPr lang="zh-CN" altLang="en-US" sz="2400" b="1" dirty="0">
                <a:solidFill>
                  <a:srgbClr val="002060"/>
                </a:solidFill>
              </a:rPr>
              <a:t>“禁养令” ，从而造成生猪存栏的快速减少，即供给减少；而猪肉作为中国老百姓餐桌上传统</a:t>
            </a:r>
            <a:r>
              <a:rPr lang="zh-CN" altLang="en-US" sz="2400" b="1" dirty="0" smtClean="0">
                <a:solidFill>
                  <a:srgbClr val="002060"/>
                </a:solidFill>
              </a:rPr>
              <a:t>的主要</a:t>
            </a:r>
            <a:r>
              <a:rPr lang="zh-CN" altLang="en-US" sz="2400" b="1" dirty="0">
                <a:solidFill>
                  <a:srgbClr val="002060"/>
                </a:solidFill>
              </a:rPr>
              <a:t>肉制品的</a:t>
            </a:r>
            <a:r>
              <a:rPr lang="zh-CN" altLang="en-US" sz="2400" b="1" dirty="0" smtClean="0">
                <a:solidFill>
                  <a:srgbClr val="002060"/>
                </a:solidFill>
              </a:rPr>
              <a:t>需求是不变的。因此</a:t>
            </a:r>
            <a:r>
              <a:rPr lang="zh-CN" altLang="en-US" sz="2400" b="1" dirty="0">
                <a:solidFill>
                  <a:srgbClr val="002060"/>
                </a:solidFill>
              </a:rPr>
              <a:t>，必然导致市场上猪肉价格的上涨。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14902" y="356939"/>
            <a:ext cx="5786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结 论</a:t>
            </a:r>
            <a:endParaRPr lang="zh-CN" altLang="en-US" sz="48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 descr="C:/Users/admin/AppData/Local/Temp/kaimatting_20191128141355/output_20191128141415..pngoutput_20191128141415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050" y="4335930"/>
            <a:ext cx="4245610" cy="2372984"/>
          </a:xfrm>
          <a:prstGeom prst="rect">
            <a:avLst/>
          </a:prstGeom>
        </p:spPr>
      </p:pic>
      <p:pic>
        <p:nvPicPr>
          <p:cNvPr id="4" name="图片 3" descr="C:/Users/admin/AppData/Local/Temp/kaimatting_20191128141420/output_20191128141427..pngoutput_20191128141427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18783" flipH="1">
            <a:off x="-3129021" y="6335034"/>
            <a:ext cx="3157890" cy="21121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pattern="rectangle"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22222E-6 L 1.27621 -1.18496 " pathEditMode="relative" rAng="0" ptsTypes="AA">
                                      <p:cBhvr>
                                        <p:cTn id="2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02" y="-59259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15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10000"/>
                    </a14:imgEffect>
                    <a14:imgEffect>
                      <a14:colorTemperature colorTemp="7000"/>
                    </a14:imgEffect>
                    <a14:imgEffect>
                      <a14:saturation sat="110000"/>
                    </a14:imgEffect>
                    <a14:imgEffect>
                      <a14:sharpenSoften amount="10000"/>
                    </a14:imgEffect>
                  </a14:imgLayer>
                </a14:imgProps>
              </a:ext>
            </a:extLst>
          </a:blip>
          <a:srcRect/>
          <a:stretch>
            <a:fillRect t="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5421" y="338230"/>
            <a:ext cx="2730776" cy="1325563"/>
          </a:xfrm>
          <a:effectLst/>
        </p:spPr>
        <p:txBody>
          <a:bodyPr>
            <a:norm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ts val="1000"/>
              </a:spcBef>
            </a:pPr>
            <a:r>
              <a:rPr lang="zh-CN" altLang="en-US" sz="3600" b="1" dirty="0" smtClean="0">
                <a:solidFill>
                  <a:srgbClr val="C00000"/>
                </a:solidFill>
                <a:latin typeface="+mn-lt"/>
                <a:ea typeface="+mn-ea"/>
                <a:cs typeface="+mn-cs"/>
                <a:sym typeface="+mn-ea"/>
              </a:rPr>
              <a:t>对策建议</a:t>
            </a:r>
            <a:r>
              <a:rPr lang="en-US" altLang="zh-CN" sz="2800" b="1" dirty="0" smtClean="0">
                <a:solidFill>
                  <a:srgbClr val="C00000"/>
                </a:solidFill>
                <a:latin typeface="+mn-lt"/>
                <a:ea typeface="+mn-ea"/>
                <a:cs typeface="+mn-cs"/>
                <a:sym typeface="+mn-ea"/>
              </a:rPr>
              <a:t>——</a:t>
            </a:r>
            <a:endParaRPr lang="zh-CN" altLang="en-US" sz="2800" b="1" dirty="0">
              <a:solidFill>
                <a:srgbClr val="0000FF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5421" y="1563988"/>
            <a:ext cx="7886700" cy="91376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（</a:t>
            </a:r>
            <a:r>
              <a:rPr lang="en-US" altLang="zh-CN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1</a:t>
            </a:r>
            <a:r>
              <a:rPr lang="zh-CN" altLang="en-US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）</a:t>
            </a:r>
            <a:r>
              <a:rPr lang="zh-CN" altLang="en-US" sz="1800" b="1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政府部门应把好质量关</a:t>
            </a:r>
            <a:r>
              <a:rPr lang="zh-CN" altLang="en-US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，严控猪肉进口</a:t>
            </a:r>
            <a:r>
              <a:rPr lang="zh-CN" altLang="en-US" sz="1800" b="1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质量，</a:t>
            </a:r>
            <a:r>
              <a:rPr lang="zh-CN" altLang="en-US" sz="1800" b="1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加强</a:t>
            </a:r>
            <a:r>
              <a:rPr lang="zh-CN" altLang="en-US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动物防疫体系</a:t>
            </a:r>
            <a:r>
              <a:rPr lang="zh-CN" altLang="en-US" sz="1800" b="1" dirty="0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建设；</a:t>
            </a:r>
            <a:endParaRPr lang="en-US" altLang="zh-CN" sz="1800" b="1" dirty="0" smtClean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cs typeface="楷体" panose="02010609060101010101" charset="-122"/>
              <a:sym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（</a:t>
            </a:r>
            <a:r>
              <a:rPr lang="en-US" altLang="zh-CN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2</a:t>
            </a:r>
            <a:r>
              <a:rPr lang="zh-CN" altLang="en-US" sz="18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</a:rPr>
              <a:t>）推动中央和地方政府冻猪肉储备收储，做好冻猪肉储备及市场调节工作；</a:t>
            </a:r>
          </a:p>
          <a:p>
            <a:pPr marL="0" indent="0">
              <a:buNone/>
            </a:pPr>
            <a:endParaRPr lang="zh-CN" altLang="en-US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5421" y="2635674"/>
            <a:ext cx="7872095" cy="874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zh-CN" altLang="en-US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3</a:t>
            </a:r>
            <a:r>
              <a:rPr lang="zh-CN" altLang="en-US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楷体" panose="02010609060101010101" charset="-122"/>
                <a:sym typeface="+mn-ea"/>
              </a:rPr>
              <a:t>）鼓励企业规模养殖、生态养殖，并给予相应的政府补贴，同时加大生猪防疫风险政策性保险投入力度。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79443" y="707597"/>
            <a:ext cx="2604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+mn-ea"/>
                <a:sym typeface="+mn-ea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+mn-ea"/>
                <a:sym typeface="+mn-ea"/>
              </a:rPr>
              <a:t>建议政府</a:t>
            </a:r>
            <a:endParaRPr lang="zh-CN" altLang="en-US" sz="2800" b="1" dirty="0">
              <a:solidFill>
                <a:srgbClr val="0000FF"/>
              </a:solidFill>
              <a:latin typeface="+mn-ea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2DCB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E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2DCB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E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1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2DCB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E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1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2" grpId="2"/>
      <p:bldP spid="3" grpId="0" uiExpand="1" build="p"/>
      <p:bldP spid="3" grpId="1" build="p"/>
      <p:bldP spid="5" grpId="0"/>
      <p:bldP spid="5" grpId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4299" y="747423"/>
            <a:ext cx="2824701" cy="663934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C00000"/>
                </a:solidFill>
                <a:cs typeface="+mj-cs"/>
                <a:sym typeface="+mn-ea"/>
              </a:rPr>
              <a:t>对策建议</a:t>
            </a:r>
            <a:r>
              <a:rPr lang="en-US" altLang="zh-CN" b="1" dirty="0" smtClean="0">
                <a:solidFill>
                  <a:srgbClr val="C00000"/>
                </a:solidFill>
                <a:cs typeface="+mj-cs"/>
                <a:sym typeface="+mn-ea"/>
              </a:rPr>
              <a:t>——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5922" y="1743323"/>
            <a:ext cx="76531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000" b="1" dirty="0">
                <a:solidFill>
                  <a:srgbClr val="002060"/>
                </a:solidFill>
              </a:rPr>
              <a:t> </a:t>
            </a:r>
            <a:r>
              <a:rPr lang="en-US" altLang="zh-CN" sz="2000" b="1" dirty="0" smtClean="0">
                <a:solidFill>
                  <a:srgbClr val="002060"/>
                </a:solidFill>
              </a:rPr>
              <a:t>        </a:t>
            </a:r>
            <a:r>
              <a:rPr lang="zh-CN" altLang="en-US" sz="2000" b="1" dirty="0" smtClean="0">
                <a:solidFill>
                  <a:srgbClr val="002060"/>
                </a:solidFill>
              </a:rPr>
              <a:t>摒弃</a:t>
            </a:r>
            <a:r>
              <a:rPr lang="zh-CN" altLang="en-US" sz="2000" b="1" dirty="0">
                <a:solidFill>
                  <a:srgbClr val="002060"/>
                </a:solidFill>
              </a:rPr>
              <a:t>传统养猪模式，开拓环保、安全的生态养猪新模式；向市场保障最好的天然、无污染、高品质的生猪供应渠道；打造养猪业可持续、健康发展的养殖新业态！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190462" y="818200"/>
            <a:ext cx="2604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建议养殖</a:t>
            </a:r>
            <a:r>
              <a:rPr lang="zh-CN" altLang="en-US" sz="2800" b="1" dirty="0" smtClean="0">
                <a:solidFill>
                  <a:srgbClr val="0000FF"/>
                </a:solidFill>
                <a:latin typeface="+mj-ea"/>
                <a:ea typeface="+mj-ea"/>
                <a:sym typeface="+mn-ea"/>
              </a:rPr>
              <a:t>户</a:t>
            </a:r>
            <a:endParaRPr lang="zh-CN" altLang="en-US" sz="2800" dirty="0">
              <a:latin typeface="+mj-ea"/>
              <a:ea typeface="+mj-ea"/>
            </a:endParaRPr>
          </a:p>
        </p:txBody>
      </p:sp>
      <p:pic>
        <p:nvPicPr>
          <p:cNvPr id="5" name="图片 4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0" y="4101284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FFFFFF"/>
            </a:solidFill>
            <a:miter lim="800000"/>
            <a:headEnd/>
            <a:tailEnd/>
          </a:ln>
          <a:effectLst/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图片 5"/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706" y="4101284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FFFFFF"/>
            </a:solidFill>
            <a:miter lim="800000"/>
            <a:headEnd/>
            <a:tailEnd/>
          </a:ln>
          <a:effectLst/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图片 6"/>
          <p:cNvPicPr preferRelativeResize="0"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637" y="4101284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FFFFFF"/>
            </a:solidFill>
            <a:miter lim="800000"/>
            <a:headEnd/>
            <a:tailEnd/>
          </a:ln>
          <a:effectLst/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9899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000"/>
                <a:lumOff val="92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772" y="623543"/>
            <a:ext cx="3068707" cy="857388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+mn-lt"/>
                <a:ea typeface="+mn-ea"/>
                <a:cs typeface="+mn-cs"/>
                <a:sym typeface="+mn-ea"/>
              </a:rPr>
              <a:t>对策建议</a:t>
            </a:r>
            <a:r>
              <a:rPr lang="en-US" altLang="zh-CN" sz="3600" b="1" dirty="0" smtClean="0">
                <a:solidFill>
                  <a:srgbClr val="C00000"/>
                </a:solidFill>
                <a:latin typeface="+mn-lt"/>
                <a:ea typeface="+mn-ea"/>
                <a:cs typeface="+mn-cs"/>
                <a:sym typeface="+mn-ea"/>
              </a:rPr>
              <a:t>——</a:t>
            </a:r>
            <a:endParaRPr lang="zh-CN" altLang="en-US" sz="2800" b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253490"/>
            <a:ext cx="7839489" cy="1837580"/>
          </a:xfrm>
        </p:spPr>
        <p:txBody>
          <a:bodyPr/>
          <a:lstStyle/>
          <a:p>
            <a:pPr marL="0" indent="0" algn="ctr">
              <a:buNone/>
            </a:pPr>
            <a:endParaRPr lang="zh-CN" alt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</a:rPr>
              <a:t>消费者可以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</a:rPr>
              <a:t>多吃鱼类、禽类等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</a:rPr>
              <a:t>替代品，</a:t>
            </a:r>
            <a:endParaRPr lang="en-US" altLang="zh-CN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</a:rPr>
              <a:t>         使膳食结构更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</a:rPr>
              <a:t>趋营养丰富</a:t>
            </a:r>
            <a:r>
              <a:rPr lang="zh-CN" altLang="en-US" sz="2400" dirty="0" smtClean="0">
                <a:solidFill>
                  <a:schemeClr val="accent6">
                    <a:lumMod val="50000"/>
                  </a:schemeClr>
                </a:solidFill>
              </a:rPr>
              <a:t>。</a:t>
            </a:r>
            <a:endParaRPr lang="zh-CN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95851" y="3197829"/>
            <a:ext cx="1980000" cy="1980000"/>
          </a:xfrm>
          <a:prstGeom prst="ellipse">
            <a:avLst/>
          </a:prstGeom>
          <a:blipFill rotWithShape="1">
            <a:blip r:embed="rId2" cstate="print"/>
            <a:stretch>
              <a:fillRect/>
            </a:stretch>
          </a:blipFill>
          <a:ln w="28575" cmpd="sng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555253" y="3197829"/>
            <a:ext cx="1980000" cy="1980000"/>
          </a:xfrm>
          <a:prstGeom prst="ellipse">
            <a:avLst/>
          </a:prstGeom>
          <a:blipFill rotWithShape="1">
            <a:blip r:embed="rId3" cstate="print"/>
            <a:stretch>
              <a:fillRect/>
            </a:stretch>
          </a:blipFill>
          <a:ln w="28575" cmpd="sng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37230" y="3198876"/>
            <a:ext cx="1980000" cy="1978953"/>
          </a:xfrm>
          <a:prstGeom prst="ellipse">
            <a:avLst/>
          </a:prstGeom>
          <a:blipFill rotWithShape="1">
            <a:blip r:embed="rId4" cstate="print"/>
            <a:stretch>
              <a:fillRect/>
            </a:stretch>
          </a:blipFill>
          <a:ln w="28575" cmpd="sng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377149" y="5242377"/>
            <a:ext cx="2836395" cy="2110760"/>
          </a:xfrm>
          <a:prstGeom prst="ellipse">
            <a:avLst/>
          </a:prstGeom>
          <a:noFill/>
          <a:ln w="28575" cmpd="sng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644582" y="3197829"/>
            <a:ext cx="1980000" cy="1980000"/>
          </a:xfrm>
          <a:prstGeom prst="ellipse">
            <a:avLst/>
          </a:prstGeom>
          <a:blipFill rotWithShape="1">
            <a:blip r:embed="rId5" cstate="print"/>
            <a:stretch>
              <a:fillRect/>
            </a:stretch>
          </a:blipFill>
          <a:ln w="28575" cmpd="sng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287069" y="788384"/>
            <a:ext cx="2398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+mn-ea"/>
                <a:sym typeface="+mn-ea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+mn-ea"/>
                <a:sym typeface="+mn-ea"/>
              </a:rPr>
              <a:t>建议</a:t>
            </a:r>
            <a:r>
              <a:rPr lang="zh-CN" altLang="en-US" sz="2800" b="1" dirty="0">
                <a:solidFill>
                  <a:srgbClr val="0000FF"/>
                </a:solidFill>
                <a:latin typeface="+mn-ea"/>
              </a:rPr>
              <a:t>消费者</a:t>
            </a:r>
            <a:endParaRPr lang="zh-CN" altLang="en-US" sz="2800" dirty="0">
              <a:latin typeface="+mn-ea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9749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2DCB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E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"/>
                            </p:stCondLst>
                            <p:childTnLst>
                              <p:par>
                                <p:cTn id="5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42DCB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E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7" grpId="0" animBg="1"/>
      <p:bldP spid="8" grpId="0" animBg="1"/>
      <p:bldP spid="9" grpId="0" animBg="1"/>
      <p:bldP spid="11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未来猪肉</a:t>
            </a:r>
            <a:r>
              <a:rPr lang="zh-CN" alt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价格</a:t>
            </a:r>
            <a:r>
              <a:rPr lang="zh-CN" alt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预期</a:t>
            </a:r>
            <a:r>
              <a:rPr lang="en-US" altLang="zh-CN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——</a:t>
            </a:r>
            <a:endParaRPr lang="zh-CN" altLang="en-US" b="1" dirty="0">
              <a:ln w="13462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437322" y="1507577"/>
            <a:ext cx="8078028" cy="389931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000" dirty="0" smtClean="0"/>
              <a:t>         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猪肉价格</a:t>
            </a:r>
            <a:r>
              <a:rPr lang="en-US" altLang="zh-CN" sz="1600" b="1" dirty="0" smtClean="0">
                <a:solidFill>
                  <a:srgbClr val="002060"/>
                </a:solidFill>
              </a:rPr>
              <a:t>2019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年年末到</a:t>
            </a:r>
            <a:r>
              <a:rPr lang="en-US" altLang="zh-CN" sz="1600" b="1" dirty="0" smtClean="0">
                <a:solidFill>
                  <a:srgbClr val="002060"/>
                </a:solidFill>
              </a:rPr>
              <a:t>2020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年初，</a:t>
            </a:r>
            <a:r>
              <a:rPr lang="zh-CN" altLang="en-US" sz="1600" b="1" dirty="0">
                <a:solidFill>
                  <a:srgbClr val="002060"/>
                </a:solidFill>
              </a:rPr>
              <a:t>不可能回到十几元时代，在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政府的调节下猪肉价格会有所回落，但</a:t>
            </a:r>
            <a:r>
              <a:rPr lang="zh-CN" altLang="en-US" sz="1600" b="1" dirty="0" smtClean="0">
                <a:solidFill>
                  <a:srgbClr val="FF0000"/>
                </a:solidFill>
              </a:rPr>
              <a:t>春节</a:t>
            </a:r>
            <a:r>
              <a:rPr lang="zh-CN" altLang="en-US" sz="1600" b="1" dirty="0">
                <a:solidFill>
                  <a:srgbClr val="FF0000"/>
                </a:solidFill>
              </a:rPr>
              <a:t>还会涨价</a:t>
            </a:r>
            <a:r>
              <a:rPr lang="zh-CN" altLang="en-US" sz="1600" b="1" dirty="0" smtClean="0">
                <a:solidFill>
                  <a:srgbClr val="FF0000"/>
                </a:solidFill>
              </a:rPr>
              <a:t>。</a:t>
            </a:r>
            <a:r>
              <a:rPr lang="zh-CN" altLang="en-US" sz="1600" b="1" dirty="0">
                <a:solidFill>
                  <a:srgbClr val="002060"/>
                </a:solidFill>
              </a:rPr>
              <a:t>我们认为可以从以下几点进行分析：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1600" b="1" dirty="0">
                <a:solidFill>
                  <a:srgbClr val="002060"/>
                </a:solidFill>
              </a:rPr>
              <a:t>1</a:t>
            </a:r>
            <a:r>
              <a:rPr lang="zh-CN" altLang="en-US" sz="1600" b="1" dirty="0">
                <a:solidFill>
                  <a:srgbClr val="002060"/>
                </a:solidFill>
              </a:rPr>
              <a:t>、猪仔到出栏需要大概半年时间，生长周期长。国内生猪产量不足，</a:t>
            </a:r>
            <a:r>
              <a:rPr lang="zh-CN" altLang="en-US" sz="1600" b="1" u="sng" dirty="0">
                <a:solidFill>
                  <a:srgbClr val="FF0000"/>
                </a:solidFill>
              </a:rPr>
              <a:t>供不应求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。</a:t>
            </a:r>
            <a:endParaRPr lang="zh-CN" altLang="en-US" sz="1600" b="1" dirty="0">
              <a:solidFill>
                <a:srgbClr val="00206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1600" b="1" dirty="0">
                <a:solidFill>
                  <a:srgbClr val="002060"/>
                </a:solidFill>
              </a:rPr>
              <a:t>2</a:t>
            </a:r>
            <a:r>
              <a:rPr lang="zh-CN" altLang="en-US" sz="1600" b="1" dirty="0">
                <a:solidFill>
                  <a:srgbClr val="002060"/>
                </a:solidFill>
              </a:rPr>
              <a:t>、一年中最重要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的节日春节即将来临</a:t>
            </a:r>
            <a:r>
              <a:rPr lang="zh-CN" altLang="en-US" sz="1600" b="1" dirty="0">
                <a:solidFill>
                  <a:srgbClr val="002060"/>
                </a:solidFill>
              </a:rPr>
              <a:t>，而猪肉作为国人餐桌上的主要肉食，加上祭祀、腌渍猪肉，对猪肉需求进一步增加，</a:t>
            </a:r>
            <a:r>
              <a:rPr lang="zh-CN" altLang="en-US" sz="1600" b="1" u="sng" dirty="0">
                <a:solidFill>
                  <a:srgbClr val="FF0000"/>
                </a:solidFill>
              </a:rPr>
              <a:t>供不应求</a:t>
            </a:r>
            <a:r>
              <a:rPr lang="zh-CN" altLang="en-US" sz="1600" b="1" dirty="0">
                <a:solidFill>
                  <a:srgbClr val="002060"/>
                </a:solidFill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1600" b="1" dirty="0">
                <a:solidFill>
                  <a:srgbClr val="002060"/>
                </a:solidFill>
              </a:rPr>
              <a:t>3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、据国家统计局统计，中国一年消费猪肉的数量在</a:t>
            </a:r>
            <a:r>
              <a:rPr lang="en-US" altLang="zh-CN" sz="1600" b="1" dirty="0" smtClean="0">
                <a:solidFill>
                  <a:srgbClr val="002060"/>
                </a:solidFill>
              </a:rPr>
              <a:t>5500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万吨左右，今年猪肉缺口达到</a:t>
            </a:r>
            <a:r>
              <a:rPr lang="en-US" altLang="zh-CN" sz="1600" b="1" dirty="0" smtClean="0">
                <a:solidFill>
                  <a:srgbClr val="002060"/>
                </a:solidFill>
              </a:rPr>
              <a:t>1600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万吨。</a:t>
            </a:r>
            <a:r>
              <a:rPr lang="en-US" altLang="zh-CN" sz="1600" b="1" dirty="0" smtClean="0">
                <a:solidFill>
                  <a:srgbClr val="002060"/>
                </a:solidFill>
              </a:rPr>
              <a:t>2019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年我国前三季度进口猪肉</a:t>
            </a:r>
            <a:r>
              <a:rPr lang="en-US" altLang="zh-CN" sz="1600" b="1" dirty="0" smtClean="0">
                <a:solidFill>
                  <a:srgbClr val="002060"/>
                </a:solidFill>
              </a:rPr>
              <a:t>132.6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万吨，进口量增加</a:t>
            </a:r>
            <a:r>
              <a:rPr lang="en-US" altLang="zh-CN" sz="1600" b="1" dirty="0" smtClean="0">
                <a:solidFill>
                  <a:srgbClr val="002060"/>
                </a:solidFill>
              </a:rPr>
              <a:t>43.6%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。即便把全球各国的</a:t>
            </a:r>
            <a:r>
              <a:rPr lang="zh-CN" altLang="en-US" sz="1600" b="1" dirty="0">
                <a:solidFill>
                  <a:srgbClr val="002060"/>
                </a:solidFill>
              </a:rPr>
              <a:t>猪肉出口配额全部供应给中国，也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远远</a:t>
            </a:r>
            <a:r>
              <a:rPr lang="zh-CN" altLang="en-US" sz="1600" b="1" dirty="0">
                <a:solidFill>
                  <a:srgbClr val="002060"/>
                </a:solidFill>
              </a:rPr>
              <a:t>无法填补国内的</a:t>
            </a:r>
            <a:r>
              <a:rPr lang="zh-CN" altLang="en-US" sz="1600" b="1" u="sng" dirty="0">
                <a:solidFill>
                  <a:srgbClr val="FF0000"/>
                </a:solidFill>
              </a:rPr>
              <a:t>供应缺</a:t>
            </a:r>
            <a:r>
              <a:rPr lang="zh-CN" altLang="en-US" sz="1600" b="1" u="sng" dirty="0" smtClean="0">
                <a:solidFill>
                  <a:srgbClr val="FF0000"/>
                </a:solidFill>
              </a:rPr>
              <a:t>口</a:t>
            </a:r>
            <a:r>
              <a:rPr lang="zh-CN" altLang="en-US" sz="1600" b="1" dirty="0" smtClean="0">
                <a:solidFill>
                  <a:srgbClr val="002060"/>
                </a:solidFill>
              </a:rPr>
              <a:t>。</a:t>
            </a:r>
            <a:endParaRPr lang="zh-CN" altLang="en-US" sz="1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uiExpand="1" build="p"/>
      <p:bldP spid="3" grpI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2554151" y="2332453"/>
            <a:ext cx="3886406" cy="84807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zh-CN" altLang="en-US" sz="5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谢谢</a:t>
            </a:r>
            <a:r>
              <a:rPr lang="zh-CN" altLang="en-US" sz="5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欣赏</a:t>
            </a:r>
            <a:r>
              <a:rPr lang="en-US" altLang="zh-CN" sz="5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!</a:t>
            </a:r>
            <a:endParaRPr lang="zh-CN" altLang="en-US" sz="54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DIAGRAM_MODELTYPE" val="dynamicNum"/>
  <p:tag name="KSO_WM_BEAUTIFY_FLAG" val="#wm#"/>
  <p:tag name="KSO_WM_UNIT_TYPE" val="ζ_h_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DIAGRAM_MODELTYPE" val="dynamicNum"/>
  <p:tag name="KSO_WM_BEAUTIFY_FLAG" val="#wm#"/>
  <p:tag name="KSO_WM_UNIT_TYPE" val="ζ_h_f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DIAGRAM_MODELTYPE" val="dynamicNum"/>
  <p:tag name="KSO_WM_BEAUTIFY_FLAG" val="#wm#"/>
  <p:tag name="KSO_WM_UNIT_TYPE" val="ζ_h_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DIAGRAM_MODELTYPE" val="dynamicNum"/>
  <p:tag name="KSO_WM_BEAUTIFY_FLAG" val="#wm#"/>
  <p:tag name="KSO_WM_UNIT_TYPE" val="ζ_h_f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</TotalTime>
  <Words>673</Words>
  <Application>Microsoft Office PowerPoint</Application>
  <PresentationFormat>全屏显示(4:3)</PresentationFormat>
  <Paragraphs>55</Paragraphs>
  <Slides>13</Slides>
  <Notes>1</Notes>
  <HiddenSlides>0</HiddenSlides>
  <MMClips>1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15" baseType="lpstr">
      <vt:lpstr>Office 主题</vt:lpstr>
      <vt:lpstr>自定义设计方案</vt:lpstr>
      <vt:lpstr>2019猪肉涨价引发的经济学思考</vt:lpstr>
      <vt:lpstr>现象阐述</vt:lpstr>
      <vt:lpstr>猪肉价格为何如此之贵？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对策建议——</vt:lpstr>
      <vt:lpstr>PowerPoint 演示文稿</vt:lpstr>
      <vt:lpstr>对策建议——</vt:lpstr>
      <vt:lpstr>未来猪肉价格预期——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2019猪肉涨价引发的经济学思考</dc:title>
  <dc:creator>Administrator</dc:creator>
  <cp:lastModifiedBy>XuZhao</cp:lastModifiedBy>
  <cp:revision>145</cp:revision>
  <dcterms:created xsi:type="dcterms:W3CDTF">2019-11-14T05:57:00Z</dcterms:created>
  <dcterms:modified xsi:type="dcterms:W3CDTF">2020-01-04T07:56:24Z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