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ppt/notesSlides/notesSlide2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66" r:id="rId4"/>
    <p:sldId id="259" r:id="rId5"/>
    <p:sldId id="260" r:id="rId6"/>
    <p:sldId id="267" r:id="rId7"/>
    <p:sldId id="261" r:id="rId8"/>
    <p:sldId id="262" r:id="rId9"/>
    <p:sldId id="263" r:id="rId10"/>
    <p:sldId id="265" r:id="rId11"/>
    <p:sldId id="264" r:id="rId12"/>
    <p:sldId id="268" r:id="rId13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48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FFFF"/>
    <a:srgbClr val="E40D08"/>
    <a:srgbClr val="00FF00"/>
    <a:srgbClr val="043D01"/>
    <a:srgbClr val="660066"/>
    <a:srgbClr val="F7F9F6"/>
    <a:srgbClr val="85FD9F"/>
    <a:srgbClr val="E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>
      <p:cViewPr>
        <p:scale>
          <a:sx n="70" d="100"/>
          <a:sy n="70" d="100"/>
        </p:scale>
        <p:origin x="2784" y="960"/>
      </p:cViewPr>
      <p:guideLst>
        <p:guide orient="horz" pos="2148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5" cy="72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/>
              <a:t>2021/12/14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433582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2021/12/14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46944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94867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837353-30EB-4A48-80EB-173D804AEF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49184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752602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135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grpSp>
        <p:nvGrpSpPr>
          <p:cNvPr id="2" name="组合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任意多边形 6"/>
            <p:cNvSpPr/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任意多边形 7"/>
            <p:cNvSpPr/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任意多边形 10"/>
            <p:cNvSpPr/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BFD1440-99A2-4908-829C-CA9E90C516D9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DE0BE-D830-479E-9043-7A62EBE669E5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5F9CEC-60DC-40C4-B9D4-FEBB17DAA71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燕尾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燕尾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81329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1329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1272D8-2FBA-4382-BA49-78F256A76C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1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8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444295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7" y="1444295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BAE2B7-108B-4115-8176-710B9BEDF74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CC1575-2C9F-4BB2-82A1-D312CF8D1160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24FF6D-670C-4DF5-87FF-8B4D35989CE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5355103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F59460-C31E-439B-B144-E3BECE075E4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5443403"/>
            <a:ext cx="7162800" cy="648232"/>
          </a:xfrm>
          <a:noFill/>
        </p:spPr>
        <p:txBody>
          <a:bodyPr lIns="91440" tIns="0" rIns="91440" anchor="t"/>
          <a:lstStyle>
            <a:lvl1pPr marL="0" marR="18415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80074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673B075A-DFA3-49CE-9E95-F5D2DB82635D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4865123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任意多边形 7"/>
          <p:cNvSpPr/>
          <p:nvPr/>
        </p:nvSpPr>
        <p:spPr bwMode="auto">
          <a:xfrm>
            <a:off x="499273" y="5944937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任意多边形 8"/>
          <p:cNvSpPr/>
          <p:nvPr/>
        </p:nvSpPr>
        <p:spPr bwMode="auto">
          <a:xfrm>
            <a:off x="485717" y="5939011"/>
            <a:ext cx="3690451" cy="93345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直角三角形 9"/>
          <p:cNvSpPr/>
          <p:nvPr/>
        </p:nvSpPr>
        <p:spPr bwMode="auto">
          <a:xfrm>
            <a:off x="-6042" y="5791254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-9237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燕尾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燕尾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81330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C300F1-4EC7-4183-A625-538A31DE2575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74641"/>
            <a:ext cx="1777470" cy="5592761"/>
          </a:xfrm>
        </p:spPr>
        <p:txBody>
          <a:bodyPr vert="eaVert"/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1CC40D-9D00-4076-89B4-F6E98DCBEE8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/>
          <p:nvPr/>
        </p:nvSpPr>
        <p:spPr bwMode="auto">
          <a:xfrm>
            <a:off x="499273" y="5944937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任意多边形 11"/>
          <p:cNvSpPr/>
          <p:nvPr/>
        </p:nvSpPr>
        <p:spPr bwMode="auto">
          <a:xfrm>
            <a:off x="485717" y="5939011"/>
            <a:ext cx="3690451" cy="93345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直角三角形 13"/>
          <p:cNvSpPr/>
          <p:nvPr/>
        </p:nvSpPr>
        <p:spPr bwMode="auto">
          <a:xfrm>
            <a:off x="-6042" y="5791254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-9237" y="5787739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481329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80074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481CC40D-9D00-4076-89B4-F6E98DCBEE8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65760" indent="-255905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 panose="05040102010807070707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665" indent="-228600" algn="l" rtl="0" eaLnBrk="1" latinLnBrk="0" hangingPunct="1">
        <a:spcBef>
          <a:spcPts val="325"/>
        </a:spcBef>
        <a:buClr>
          <a:schemeClr val="accent1"/>
        </a:buClr>
        <a:buFont typeface="Verdana" panose="020B0604030504040204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790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 panose="05020102010507070707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 panose="05020102010507070707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 panose="05020102010507070707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 panose="05020102010507070707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 panose="05020102010507070707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 panose="05020102010507070707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 panose="05020102010507070707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标题 3073"/>
          <p:cNvSpPr>
            <a:spLocks noGrp="1"/>
          </p:cNvSpPr>
          <p:nvPr>
            <p:ph type="ctrTitle"/>
          </p:nvPr>
        </p:nvSpPr>
        <p:spPr>
          <a:xfrm>
            <a:off x="629125" y="3371041"/>
            <a:ext cx="7884160" cy="1470025"/>
          </a:xfrm>
          <a:ln w="28575"/>
          <a:effectLst/>
        </p:spPr>
        <p:txBody>
          <a:bodyPr spcFirstLastPara="1" anchor="ctr">
            <a:prstTxWarp prst="textArchUp">
              <a:avLst>
                <a:gd name="adj" fmla="val 10766455"/>
              </a:avLst>
            </a:prstTxWarp>
            <a:normAutofit fontScale="90000"/>
            <a:scene3d>
              <a:camera prst="orthographicFront"/>
              <a:lightRig rig="threePt" dir="t"/>
            </a:scene3d>
          </a:bodyPr>
          <a:lstStyle/>
          <a:p>
            <a:pPr algn="ctr"/>
            <a:r>
              <a:rPr lang="zh-CN" altLang="zh-CN" sz="6000" b="1" noProof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自主创新中的</a:t>
            </a:r>
            <a:r>
              <a:rPr lang="zh-CN" altLang="zh-CN" sz="6000" b="1" noProof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C000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>经济分析</a:t>
            </a:r>
            <a:r>
              <a:rPr lang="en-US" altLang="zh-CN" sz="6000" b="1" noProof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  <a:t/>
            </a:r>
            <a:br>
              <a:rPr lang="en-US" altLang="zh-CN" sz="6000" b="1" noProof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0000FF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华文琥珀" panose="02010800040101010101" pitchFamily="2" charset="-122"/>
                <a:ea typeface="华文琥珀" panose="02010800040101010101" pitchFamily="2" charset="-122"/>
              </a:rPr>
            </a:br>
            <a:r>
              <a:rPr lang="zh-CN" altLang="en-US" sz="3600" noProof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660066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华文彩云" panose="02010800040101010101" charset="-122"/>
                <a:ea typeface="华文彩云" panose="02010800040101010101" charset="-122"/>
              </a:rPr>
              <a:t>用机会成本的思维看</a:t>
            </a:r>
            <a:r>
              <a:rPr lang="en-US" altLang="zh-CN" sz="3600" noProof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660066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华文彩云" panose="02010800040101010101" charset="-122"/>
                <a:ea typeface="华文彩云" panose="02010800040101010101" charset="-122"/>
              </a:rPr>
              <a:t/>
            </a:r>
            <a:br>
              <a:rPr lang="en-US" altLang="zh-CN" sz="3600" noProof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660066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华文彩云" panose="02010800040101010101" charset="-122"/>
                <a:ea typeface="华文彩云" panose="02010800040101010101" charset="-122"/>
              </a:rPr>
            </a:br>
            <a:r>
              <a:rPr lang="zh-CN" altLang="en-US" sz="3600" b="1" noProof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660066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华文彩云" panose="02010800040101010101" charset="-122"/>
                <a:ea typeface="华文彩云" panose="02010800040101010101" charset="-122"/>
              </a:rPr>
              <a:t>华</a:t>
            </a:r>
            <a:r>
              <a:rPr lang="zh-CN" altLang="en-US" sz="3600" b="1" noProof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660066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华文彩云" panose="02010800040101010101" charset="-122"/>
                <a:ea typeface="华文彩云" panose="02010800040101010101" charset="-122"/>
              </a:rPr>
              <a:t>为应对</a:t>
            </a:r>
            <a:r>
              <a:rPr lang="zh-CN" altLang="en-US" sz="3600" b="1" noProof="1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660066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华文彩云" panose="02010800040101010101" charset="-122"/>
                <a:ea typeface="华文彩云" panose="02010800040101010101" charset="-122"/>
              </a:rPr>
              <a:t>美国的</a:t>
            </a:r>
            <a:r>
              <a:rPr lang="zh-CN" altLang="en-US" sz="3600" b="1" noProof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660066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华文彩云" panose="02010800040101010101" charset="-122"/>
                <a:ea typeface="华文彩云" panose="02010800040101010101" charset="-122"/>
              </a:rPr>
              <a:t>技术封锁</a:t>
            </a:r>
            <a:endParaRPr lang="zh-CN" altLang="zh-CN" sz="6000" b="1" noProof="1">
              <a:ln w="9525" cmpd="sng">
                <a:solidFill>
                  <a:schemeClr val="accent1"/>
                </a:solidFill>
                <a:prstDash val="solid"/>
              </a:ln>
              <a:solidFill>
                <a:srgbClr val="660066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华文彩云" panose="02010800040101010101" charset="-122"/>
              <a:ea typeface="华文彩云" panose="02010800040101010101" charset="-122"/>
            </a:endParaRPr>
          </a:p>
        </p:txBody>
      </p:sp>
      <p:sp>
        <p:nvSpPr>
          <p:cNvPr id="2050" name="标题 3073"/>
          <p:cNvSpPr>
            <a:spLocks noGrp="1" noChangeArrowheads="1"/>
          </p:cNvSpPr>
          <p:nvPr/>
        </p:nvSpPr>
        <p:spPr bwMode="auto">
          <a:xfrm>
            <a:off x="3241673" y="4133041"/>
            <a:ext cx="2659063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zh-CN" sz="26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方正姚体" panose="02010601030101010101" pitchFamily="2" charset="-122"/>
                <a:ea typeface="方正姚体" panose="02010601030101010101" pitchFamily="2" charset="-122"/>
              </a:rPr>
              <a:t>指导老师：陈军</a:t>
            </a:r>
          </a:p>
        </p:txBody>
      </p:sp>
      <p:sp>
        <p:nvSpPr>
          <p:cNvPr id="2051" name="标题 3073"/>
          <p:cNvSpPr>
            <a:spLocks noGrp="1" noChangeArrowheads="1"/>
          </p:cNvSpPr>
          <p:nvPr/>
        </p:nvSpPr>
        <p:spPr bwMode="auto">
          <a:xfrm>
            <a:off x="1342548" y="5457189"/>
            <a:ext cx="6457315" cy="1223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en-US" altLang="zh-CN" sz="2000" b="1" dirty="0">
                <a:solidFill>
                  <a:schemeClr val="accent4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19</a:t>
            </a:r>
            <a:r>
              <a:rPr lang="zh-CN" altLang="en-US" sz="2000" b="1" dirty="0">
                <a:solidFill>
                  <a:schemeClr val="accent4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级</a:t>
            </a:r>
            <a:r>
              <a:rPr lang="zh-CN" altLang="en-US" sz="2000" b="1">
                <a:solidFill>
                  <a:schemeClr val="accent4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工商</a:t>
            </a:r>
            <a:r>
              <a:rPr lang="zh-CN" altLang="en-US" sz="2000" b="1" smtClean="0">
                <a:solidFill>
                  <a:schemeClr val="accent4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管理</a:t>
            </a:r>
            <a:endParaRPr lang="zh-CN" altLang="en-US" sz="2000" b="1" dirty="0">
              <a:solidFill>
                <a:schemeClr val="accent4">
                  <a:lumMod val="7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algn="ctr"/>
            <a:r>
              <a:rPr lang="zh-CN" altLang="en-US" sz="2000" b="1" dirty="0">
                <a:solidFill>
                  <a:schemeClr val="accent4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课题组成员：</a:t>
            </a:r>
            <a:r>
              <a:rPr lang="zh-CN" altLang="en-US" sz="2000" b="1" dirty="0" smtClean="0">
                <a:solidFill>
                  <a:schemeClr val="accent4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宋绍伟  </a:t>
            </a:r>
            <a:r>
              <a:rPr lang="zh-CN" altLang="en-US" sz="2000" b="1" dirty="0">
                <a:solidFill>
                  <a:schemeClr val="accent4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颜宗湘 </a:t>
            </a:r>
            <a:r>
              <a:rPr lang="zh-CN" altLang="en-US" sz="2000" b="1" dirty="0" smtClean="0">
                <a:solidFill>
                  <a:schemeClr val="accent4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朱张奎 赵</a:t>
            </a:r>
            <a:r>
              <a:rPr lang="zh-CN" altLang="en-US" sz="2000" b="1" dirty="0">
                <a:solidFill>
                  <a:schemeClr val="accent4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腾飞</a:t>
            </a:r>
          </a:p>
        </p:txBody>
      </p:sp>
      <p:pic>
        <p:nvPicPr>
          <p:cNvPr id="2" name="纯音乐 - 磅礴大气振奋人心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028240" y="116770"/>
            <a:ext cx="609600" cy="609600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2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2049" grpId="0" animBg="1"/>
      <p:bldP spid="2050" grpId="0"/>
      <p:bldP spid="205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内容占位符 4"/>
          <p:cNvSpPr>
            <a:spLocks noGrp="1"/>
          </p:cNvSpPr>
          <p:nvPr>
            <p:ph idx="1"/>
          </p:nvPr>
        </p:nvSpPr>
        <p:spPr>
          <a:xfrm>
            <a:off x="179695" y="3717020"/>
            <a:ext cx="4258810" cy="211682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  <a:buSzPct val="100000"/>
              <a:buFont typeface="Wingdings" panose="05000000000000000000" pitchFamily="2" charset="2"/>
              <a:buChar char="l"/>
            </a:pPr>
            <a:r>
              <a:rPr lang="en-US" altLang="zh-CN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2019</a:t>
            </a:r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年</a:t>
            </a:r>
            <a:r>
              <a:rPr lang="en-US" altLang="zh-CN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5</a:t>
            </a:r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月</a:t>
            </a:r>
            <a:r>
              <a:rPr lang="en-US" altLang="zh-CN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16</a:t>
            </a:r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日，根据总统特朗普签署的行政命令，美国商务部将华为公司列入</a:t>
            </a:r>
            <a:r>
              <a:rPr lang="zh-CN" altLang="en-US" sz="1600" b="1" dirty="0">
                <a:latin typeface="微软雅黑" panose="020B0503020204020204" charset="-122"/>
                <a:ea typeface="微软雅黑" panose="020B0503020204020204" charset="-122"/>
              </a:rPr>
              <a:t>”黑名单“</a:t>
            </a:r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</a:rPr>
              <a:t>，以国家安全为由禁止美国企业对华为出售相关产品和技术，意图切断华为生产供应链！</a:t>
            </a:r>
          </a:p>
        </p:txBody>
      </p:sp>
      <p:sp>
        <p:nvSpPr>
          <p:cNvPr id="3073" name="标题 1"/>
          <p:cNvSpPr>
            <a:spLocks noGrp="1"/>
          </p:cNvSpPr>
          <p:nvPr>
            <p:ph type="title"/>
          </p:nvPr>
        </p:nvSpPr>
        <p:spPr>
          <a:xfrm>
            <a:off x="457202" y="274955"/>
            <a:ext cx="3382645" cy="1143000"/>
          </a:xfrm>
        </p:spPr>
        <p:txBody>
          <a:bodyPr>
            <a:normAutofit/>
            <a:scene3d>
              <a:camera prst="perspectiveFront"/>
              <a:lightRig rig="threePt" dir="t"/>
            </a:scene3d>
          </a:bodyPr>
          <a:lstStyle/>
          <a:p>
            <a:pPr algn="l"/>
            <a:r>
              <a:rPr lang="zh-CN" altLang="en-US" sz="4800" noProof="1">
                <a:ln w="9525">
                  <a:solidFill>
                    <a:schemeClr val="bg1"/>
                  </a:solidFill>
                  <a:prstDash val="solid"/>
                </a:ln>
                <a:solidFill>
                  <a:srgbClr val="E40000"/>
                </a:solidFill>
                <a:effectLst/>
                <a:latin typeface="微软雅黑" panose="020B0503020204020204" pitchFamily="34" charset="-122"/>
                <a:ea typeface="微软雅黑" panose="020B0503020204020204" pitchFamily="34" charset="-122"/>
              </a:rPr>
              <a:t>现象阐述</a:t>
            </a:r>
          </a:p>
        </p:txBody>
      </p:sp>
      <p:pic>
        <p:nvPicPr>
          <p:cNvPr id="3077" name="图片 3" descr="C:/Users/admin/AppData/Local/Temp/kaimatting_20191122153616/output_20191122153646..pngoutput_20191122153646."/>
          <p:cNvPicPr preferRelativeResize="0"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222" y="260531"/>
            <a:ext cx="4176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/>
          <p:cNvPicPr preferRelativeResize="0"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71"/>
          <a:stretch>
            <a:fillRect/>
          </a:stretch>
        </p:blipFill>
        <p:spPr>
          <a:xfrm>
            <a:off x="4796222" y="4077045"/>
            <a:ext cx="4176000" cy="2520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323706" y="1484865"/>
            <a:ext cx="3888272" cy="2055746"/>
          </a:xfrm>
          <a:prstGeom prst="rect">
            <a:avLst/>
          </a:prstGeom>
        </p:spPr>
        <p:txBody>
          <a:bodyPr wrap="square" rtlCol="0">
            <a:noAutofit/>
          </a:bodyPr>
          <a:lstStyle/>
          <a:p>
            <a:pPr marL="285750" lvl="0" indent="-285750" algn="l">
              <a:lnSpc>
                <a:spcPct val="150000"/>
              </a:lnSpc>
              <a:buFont typeface="Wingdings" panose="05000000000000000000" pitchFamily="2" charset="2"/>
              <a:buChar char="l"/>
            </a:pPr>
            <a:r>
              <a:rPr lang="en-US" altLang="zh-CN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2018</a:t>
            </a:r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年</a:t>
            </a:r>
            <a:r>
              <a:rPr lang="en-US" altLang="zh-CN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4</a:t>
            </a:r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月</a:t>
            </a:r>
            <a:r>
              <a:rPr lang="en-US" altLang="zh-CN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16</a:t>
            </a:r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日，美国商务部工业与安全局（</a:t>
            </a:r>
            <a:r>
              <a:rPr lang="en-US" altLang="zh-CN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BIS</a:t>
            </a:r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）下令拒绝中国电信设备制造商中兴通讯的出口特权，禁止美国公司向中兴通讯出口电讯零部件产品。期限为</a:t>
            </a:r>
            <a:r>
              <a:rPr lang="en-US" altLang="zh-CN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7</a:t>
            </a:r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年。</a:t>
            </a:r>
            <a:r>
              <a:rPr lang="zh-CN" altLang="en-US" sz="1600" dirty="0" smtClean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  <a:sym typeface="+mn-ea"/>
              </a:rPr>
              <a:t>中兴倒下了！</a:t>
            </a:r>
            <a:endParaRPr lang="en-US" altLang="zh-CN" sz="1600" dirty="0" smtClean="0">
              <a:solidFill>
                <a:srgbClr val="FF0000"/>
              </a:solidFill>
              <a:latin typeface="华文琥珀" panose="02010800040101010101" pitchFamily="2" charset="-122"/>
              <a:ea typeface="华文琥珀" panose="02010800040101010101" pitchFamily="2" charset="-122"/>
              <a:sym typeface="+mn-ea"/>
            </a:endParaRPr>
          </a:p>
        </p:txBody>
      </p:sp>
      <p:pic>
        <p:nvPicPr>
          <p:cNvPr id="4" name="图片 3" descr="C:/Users/admin/AppData/Local/Temp/kaimatting_20191129110913/output_20191129110939..pngoutput_20191129110939."/>
          <p:cNvPicPr preferRelativeResize="0"/>
          <p:nvPr/>
        </p:nvPicPr>
        <p:blipFill>
          <a:blip r:embed="rId4"/>
          <a:stretch>
            <a:fillRect/>
          </a:stretch>
        </p:blipFill>
        <p:spPr>
          <a:xfrm>
            <a:off x="4922979" y="2128503"/>
            <a:ext cx="3905250" cy="2160000"/>
          </a:xfrm>
          <a:prstGeom prst="rect">
            <a:avLst/>
          </a:prstGeom>
        </p:spPr>
      </p:pic>
    </p:spTree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"/>
                                        <p:tgtEl>
                                          <p:spTgt spid="30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3073" grpId="0"/>
      <p:bldP spid="3" grpId="1"/>
      <p:bldP spid="3" grpId="2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9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1700" y="764814"/>
            <a:ext cx="48963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E40000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问题</a:t>
            </a:r>
            <a:r>
              <a:rPr lang="zh-CN" altLang="en-US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E40000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引出</a:t>
            </a:r>
            <a:r>
              <a:rPr lang="en-US" altLang="zh-CN" sz="54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E40000"/>
                </a:solidFill>
                <a:effectLst>
                  <a:outerShdw blurRad="50800" dist="38100" dir="16200000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——</a:t>
            </a:r>
            <a:endParaRPr lang="zh-CN" altLang="en-US" sz="5400" b="1" dirty="0">
              <a:ln w="9525">
                <a:solidFill>
                  <a:schemeClr val="bg1"/>
                </a:solidFill>
                <a:prstDash val="solid"/>
              </a:ln>
              <a:solidFill>
                <a:srgbClr val="E40000"/>
              </a:solidFill>
              <a:effectLst>
                <a:outerShdw blurRad="50800" dist="38100" dir="16200000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cs typeface="+mj-cs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00982" y="2348925"/>
            <a:ext cx="4875053" cy="646331"/>
          </a:xfrm>
          <a:prstGeom prst="rect">
            <a:avLst/>
          </a:prstGeom>
          <a:noFill/>
        </p:spPr>
        <p:txBody>
          <a:bodyPr vert="horz" wrap="none" numCol="1" rtlCol="0" anchor="ctr" anchorCtr="0">
            <a:spAutoFit/>
          </a:bodyPr>
          <a:lstStyle/>
          <a:p>
            <a:r>
              <a:rPr lang="zh-CN" altLang="en-US" sz="36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华为</a:t>
            </a:r>
            <a:r>
              <a:rPr lang="en-US" altLang="zh-CN" sz="36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3600" b="1" dirty="0" smtClean="0"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该何去何从？</a:t>
            </a:r>
            <a:endParaRPr lang="zh-CN" altLang="en-US" sz="3600" b="1" dirty="0">
              <a:solidFill>
                <a:srgbClr val="0000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644005" y="975738"/>
            <a:ext cx="3888269" cy="573706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lvl="0" algn="l">
              <a:buClrTx/>
              <a:buSzTx/>
              <a:buFontTx/>
            </a:pPr>
            <a:r>
              <a:rPr lang="zh-CN" altLang="en-US" sz="3600" b="1" dirty="0" smtClean="0"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面对美帝无耻行径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2" grpId="0" build="allAtOnce" bldLvl="0"/>
      <p:bldP spid="2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297" y="2780955"/>
            <a:ext cx="6161905" cy="37523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122" name="内容占位符 2"/>
          <p:cNvSpPr>
            <a:spLocks noGrp="1" noChangeArrowheads="1"/>
          </p:cNvSpPr>
          <p:nvPr>
            <p:ph idx="1"/>
          </p:nvPr>
        </p:nvSpPr>
        <p:spPr>
          <a:xfrm>
            <a:off x="467715" y="1556870"/>
            <a:ext cx="5759207" cy="4944170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FontTx/>
              <a:buNone/>
            </a:pPr>
            <a:r>
              <a:rPr lang="zh-CN" altLang="en-US" sz="2400" b="1" dirty="0" smtClean="0">
                <a:latin typeface="微软雅黑" panose="020B0503020204020204" charset="-122"/>
                <a:ea typeface="微软雅黑" panose="020B0503020204020204" charset="-122"/>
              </a:rPr>
              <a:t>机会成本是指：资源是稀缺的，面对稀缺资源，必须做出一定的选择，为此选择而失去的另一选择所能带来的价值，即所做选择而得到的收益的机会成本。</a:t>
            </a:r>
            <a:endParaRPr lang="zh-CN" altLang="en-US" sz="2400" dirty="0" smtClean="0"/>
          </a:p>
        </p:txBody>
      </p:sp>
      <p:sp>
        <p:nvSpPr>
          <p:cNvPr id="5121" name="标题 1"/>
          <p:cNvSpPr>
            <a:spLocks noGrp="1"/>
          </p:cNvSpPr>
          <p:nvPr>
            <p:ph type="title"/>
          </p:nvPr>
        </p:nvSpPr>
        <p:spPr>
          <a:xfrm>
            <a:off x="467715" y="620805"/>
            <a:ext cx="5328370" cy="1143000"/>
          </a:xfrm>
        </p:spPr>
        <p:txBody>
          <a:bodyPr>
            <a:normAutofit fontScale="90000"/>
          </a:bodyPr>
          <a:lstStyle/>
          <a:p>
            <a:r>
              <a:rPr lang="zh-CN" altLang="en-US" sz="4800" b="1" noProof="1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经济学原理</a:t>
            </a:r>
            <a:r>
              <a:rPr lang="zh-CN" altLang="en-US" sz="4800" b="1" noProof="1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应用</a:t>
            </a:r>
            <a:r>
              <a:rPr lang="en-US" altLang="zh-CN" sz="4800" b="1" noProof="1" smtClean="0">
                <a:solidFill>
                  <a:srgbClr val="002060"/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2800" dirty="0"/>
              <a:t/>
            </a:r>
            <a:br>
              <a:rPr lang="zh-CN" altLang="en-US" sz="2800" dirty="0"/>
            </a:br>
            <a:endParaRPr lang="zh-CN" altLang="en-US" sz="4800" b="1" noProof="1">
              <a:solidFill>
                <a:srgbClr val="002060"/>
              </a:solidFill>
              <a:effectLst>
                <a:reflection blurRad="6350" stA="50000" endA="300" endPos="50000" dist="29997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566422" y="489566"/>
            <a:ext cx="2592180" cy="75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3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机会成本</a:t>
            </a:r>
            <a:endParaRPr lang="zh-CN" altLang="en-US" sz="43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vortex dir="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5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1" grpId="0"/>
      <p:bldP spid="5121" grpId="2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内容占位符 2"/>
          <p:cNvSpPr>
            <a:spLocks noGrp="1"/>
          </p:cNvSpPr>
          <p:nvPr>
            <p:ph idx="1"/>
          </p:nvPr>
        </p:nvSpPr>
        <p:spPr>
          <a:xfrm>
            <a:off x="395710" y="1556870"/>
            <a:ext cx="7488520" cy="2304162"/>
          </a:xfrm>
        </p:spPr>
        <p:txBody>
          <a:bodyPr>
            <a:normAutofit fontScale="92500"/>
          </a:bodyPr>
          <a:lstStyle/>
          <a:p>
            <a:pPr marL="0" indent="0">
              <a:lnSpc>
                <a:spcPct val="150000"/>
              </a:lnSpc>
              <a:buFontTx/>
              <a:buNone/>
            </a:pPr>
            <a:r>
              <a:rPr lang="zh-CN" altLang="en-US" sz="2000" b="1" noProof="1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       华为面对</a:t>
            </a:r>
            <a:r>
              <a:rPr lang="zh-CN" altLang="en-US" sz="2000" b="1" noProof="1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稀缺资源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（这里是指企业的有限资源），</a:t>
            </a:r>
            <a:r>
              <a:rPr lang="zh-CN" altLang="en-US" sz="2000" b="1" noProof="1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必须做出一定的选择</a:t>
            </a:r>
            <a:r>
              <a:rPr lang="zh-CN" altLang="en-US" sz="2000" b="1" noProof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（是选择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加强自身</a:t>
            </a:r>
            <a:r>
              <a:rPr lang="zh-CN" altLang="en-US" sz="2000" b="1" noProof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研发，摆脱技术依赖？还是选择依赖美国的技术，继续开拓市场获利？）</a:t>
            </a:r>
            <a:r>
              <a:rPr lang="zh-CN" altLang="en-US" sz="2000" b="1" noProof="1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为此</a:t>
            </a:r>
            <a:r>
              <a:rPr lang="zh-CN" altLang="en-US" sz="2000" b="1" noProof="1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选择</a:t>
            </a:r>
            <a:r>
              <a:rPr lang="zh-CN" altLang="en-US" sz="2000" b="1" noProof="1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（</a:t>
            </a:r>
            <a:r>
              <a:rPr lang="zh-CN" altLang="en-US" sz="2000" b="1" noProof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这里指加强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自主</a:t>
            </a:r>
            <a:r>
              <a:rPr lang="zh-CN" altLang="en-US" sz="2000" b="1" noProof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研发，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摆脱技术依赖</a:t>
            </a:r>
            <a:r>
              <a:rPr lang="zh-CN" altLang="en-US" sz="2000" b="1" noProof="1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）而放弃的收益（即</a:t>
            </a:r>
            <a:r>
              <a:rPr lang="zh-CN" altLang="en-US" sz="2000" b="1" noProof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依赖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美国的技术，继续开拓</a:t>
            </a:r>
            <a:r>
              <a:rPr lang="zh-CN" altLang="en-US" sz="2000" b="1" noProof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市场的</a:t>
            </a:r>
            <a:r>
              <a:rPr lang="zh-CN" altLang="en-US" sz="2100" b="1" noProof="1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获利）</a:t>
            </a:r>
            <a:r>
              <a:rPr lang="zh-CN" altLang="en-US" sz="2000" b="1" noProof="1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就是华为为所做的选择而</a:t>
            </a:r>
            <a:r>
              <a:rPr lang="zh-CN" altLang="en-US" sz="2000" b="1" noProof="1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得到的</a:t>
            </a:r>
            <a:r>
              <a:rPr lang="zh-CN" altLang="en-US" sz="2000" b="1" noProof="1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收益（</a:t>
            </a:r>
            <a:r>
              <a:rPr lang="zh-CN" altLang="en-US" sz="2000" b="1" noProof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独立技术</a:t>
            </a:r>
            <a:r>
              <a:rPr lang="zh-CN" altLang="en-US" sz="2000" b="1" noProof="1" smtClean="0">
                <a:solidFill>
                  <a:srgbClr val="00206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）的</a:t>
            </a:r>
            <a:r>
              <a:rPr lang="zh-CN" altLang="en-US" sz="2000" b="1" noProof="1" smtClean="0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机会</a:t>
            </a:r>
            <a:r>
              <a:rPr lang="zh-CN" altLang="en-US" sz="2000" b="1" noProof="1">
                <a:solidFill>
                  <a:srgbClr val="FF0000"/>
                </a:solidFill>
                <a:latin typeface="微软雅黑" panose="020B0503020204020204" charset="-122"/>
                <a:ea typeface="微软雅黑" panose="020B0503020204020204" charset="-122"/>
                <a:sym typeface="+mn-ea"/>
              </a:rPr>
              <a:t>成本。</a:t>
            </a:r>
            <a:endParaRPr lang="zh-CN" altLang="en-US" sz="2000" b="1" noProof="1">
              <a:solidFill>
                <a:srgbClr val="FF0000"/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 marL="0" indent="0">
              <a:buFontTx/>
              <a:buNone/>
            </a:pPr>
            <a:endParaRPr lang="zh-CN" altLang="en-US" noProof="1"/>
          </a:p>
        </p:txBody>
      </p:sp>
      <p:sp>
        <p:nvSpPr>
          <p:cNvPr id="6145" name="标题 1"/>
          <p:cNvSpPr>
            <a:spLocks noGrp="1"/>
          </p:cNvSpPr>
          <p:nvPr>
            <p:ph type="title"/>
          </p:nvPr>
        </p:nvSpPr>
        <p:spPr>
          <a:xfrm>
            <a:off x="457200" y="274955"/>
            <a:ext cx="3641090" cy="1143000"/>
          </a:xfrm>
        </p:spPr>
        <p:txBody>
          <a:bodyPr>
            <a:normAutofit/>
          </a:bodyPr>
          <a:lstStyle/>
          <a:p>
            <a:pPr algn="l"/>
            <a:r>
              <a:rPr lang="zh-CN" altLang="en-US" sz="4400" b="1" noProof="1">
                <a:solidFill>
                  <a:schemeClr val="accent4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原理</a:t>
            </a:r>
            <a:r>
              <a:rPr lang="zh-CN" altLang="en-US" sz="4400" b="1" noProof="1" smtClean="0">
                <a:solidFill>
                  <a:schemeClr val="accent4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分析</a:t>
            </a:r>
            <a:r>
              <a:rPr lang="en-US" altLang="zh-CN" sz="4400" b="1" noProof="1" smtClean="0">
                <a:solidFill>
                  <a:schemeClr val="accent4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endParaRPr lang="zh-CN" altLang="en-US" sz="4400" b="1" noProof="1">
              <a:solidFill>
                <a:schemeClr val="accent4">
                  <a:lumMod val="75000"/>
                </a:schemeClr>
              </a:solidFill>
              <a:effectLst>
                <a:reflection blurRad="6350" stA="50000" endA="300" endPos="50000" dist="29997" dir="5400000" sy="-100000" algn="bl" rotWithShape="0"/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150" name="图片 5" descr="华为研发投入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3"/>
          <a:stretch>
            <a:fillRect/>
          </a:stretch>
        </p:blipFill>
        <p:spPr bwMode="auto">
          <a:xfrm>
            <a:off x="5284381" y="3861031"/>
            <a:ext cx="3597574" cy="27960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图片 1" descr="C:/Users/admin/AppData/Local/Temp/kaimatting_20191129111245/output_20191129111311..pngoutput_20191129111311.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130" y="116771"/>
            <a:ext cx="2623123" cy="1485326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809" t="14656" r="26690" b="2684"/>
          <a:stretch>
            <a:fillRect/>
          </a:stretch>
        </p:blipFill>
        <p:spPr>
          <a:xfrm>
            <a:off x="2915885" y="4411522"/>
            <a:ext cx="2276569" cy="18384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" dur="1000"/>
                                        <p:tgtEl>
                                          <p:spTgt spid="6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1" build="p"/>
      <p:bldP spid="614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23705" y="548801"/>
            <a:ext cx="4392305" cy="12960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 b="1" noProof="1">
                <a:solidFill>
                  <a:schemeClr val="accent4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原理</a:t>
            </a:r>
            <a:r>
              <a:rPr lang="zh-CN" altLang="en-US" sz="4400" b="1" noProof="1" smtClean="0">
                <a:solidFill>
                  <a:schemeClr val="accent4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分析</a:t>
            </a:r>
            <a:r>
              <a:rPr lang="en-US" altLang="zh-CN" sz="4400" b="1" noProof="1" smtClean="0">
                <a:solidFill>
                  <a:schemeClr val="accent4">
                    <a:lumMod val="75000"/>
                  </a:schemeClr>
                </a:solidFill>
                <a:effectLst>
                  <a:reflection blurRad="6350" stA="50000" endA="300" endPos="50000" dist="29997" dir="5400000" sy="-100000" algn="bl" rotWithShape="0"/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+mj-cs"/>
              </a:rPr>
              <a:t>2</a:t>
            </a:r>
          </a:p>
        </p:txBody>
      </p:sp>
      <p:sp>
        <p:nvSpPr>
          <p:cNvPr id="6" name="文本框 5"/>
          <p:cNvSpPr txBox="1"/>
          <p:nvPr/>
        </p:nvSpPr>
        <p:spPr>
          <a:xfrm>
            <a:off x="539720" y="2122867"/>
            <a:ext cx="8064560" cy="4042323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marL="285750" lvl="0" indent="-285750" algn="l">
              <a:buFont typeface="Wingdings" panose="05000000000000000000" pitchFamily="2" charset="2"/>
              <a:buChar char="l"/>
            </a:pPr>
            <a:r>
              <a:rPr lang="zh-CN" altLang="en-US" b="1" dirty="0" smtClean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经济学告诉我们：要选择机会成本小的事情去做！</a:t>
            </a:r>
            <a:endParaRPr lang="en-US" altLang="zh-CN" b="1" dirty="0" smtClean="0">
              <a:solidFill>
                <a:srgbClr val="002060"/>
              </a:solidFill>
            </a:endParaRPr>
          </a:p>
          <a:p>
            <a:pPr marL="285750" lvl="0" indent="-285750" algn="l">
              <a:buFont typeface="Wingdings" panose="05000000000000000000" pitchFamily="2" charset="2"/>
              <a:buChar char="l"/>
            </a:pPr>
            <a:endParaRPr lang="en-US" altLang="zh-CN" b="1" dirty="0">
              <a:solidFill>
                <a:srgbClr val="002060"/>
              </a:solidFill>
            </a:endParaRPr>
          </a:p>
          <a:p>
            <a:pPr marL="285750" lvl="0" indent="-285750" algn="l">
              <a:buFont typeface="Wingdings" panose="05000000000000000000" pitchFamily="2" charset="2"/>
              <a:buChar char="l"/>
            </a:pPr>
            <a:r>
              <a:rPr lang="zh-CN" altLang="en-US" b="1" dirty="0" smtClean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华为若是选择了对美国的技术依赖，它获得的只是一个产品的“</a:t>
            </a:r>
            <a:r>
              <a:rPr lang="zh-CN" altLang="en-US" b="1" dirty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制造</a:t>
            </a:r>
            <a:r>
              <a:rPr lang="zh-CN" altLang="en-US" b="1" dirty="0" smtClean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” 利润，而不是技术的“创造” 利润！（这之间的差距是显而易见的！）</a:t>
            </a:r>
            <a:endParaRPr lang="en-US" altLang="zh-CN" b="1" dirty="0" smtClean="0">
              <a:solidFill>
                <a:srgbClr val="002060"/>
              </a:solidFill>
            </a:endParaRPr>
          </a:p>
          <a:p>
            <a:pPr marL="285750" lvl="0" indent="-285750" algn="l">
              <a:buFont typeface="Wingdings" panose="05000000000000000000" pitchFamily="2" charset="2"/>
              <a:buChar char="l"/>
            </a:pPr>
            <a:endParaRPr lang="en-US" altLang="zh-CN" b="1" dirty="0">
              <a:solidFill>
                <a:srgbClr val="002060"/>
              </a:solidFill>
            </a:endParaRPr>
          </a:p>
          <a:p>
            <a:pPr marL="285750" lvl="0" indent="-285750" algn="l">
              <a:buFont typeface="Wingdings" panose="05000000000000000000" pitchFamily="2" charset="2"/>
              <a:buChar char="l"/>
            </a:pPr>
            <a:r>
              <a:rPr lang="zh-CN" altLang="en-US" b="1" dirty="0" smtClean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然而，华为选择了自主</a:t>
            </a:r>
            <a:r>
              <a:rPr lang="zh-CN" altLang="en-US" b="1" dirty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研发，摆脱技术</a:t>
            </a:r>
            <a:r>
              <a:rPr lang="zh-CN" altLang="en-US" b="1" dirty="0" smtClean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依赖！其结果是：华为的</a:t>
            </a:r>
            <a:r>
              <a:rPr lang="en-US" altLang="zh-CN" b="1" dirty="0" smtClean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5G</a:t>
            </a:r>
            <a:r>
              <a:rPr lang="zh-CN" altLang="en-US" b="1" dirty="0" smtClean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技术领先了美国</a:t>
            </a:r>
            <a:r>
              <a:rPr lang="en-US" altLang="zh-CN" b="1" dirty="0" smtClean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3</a:t>
            </a:r>
            <a:r>
              <a:rPr lang="zh-CN" altLang="en-US" b="1" dirty="0" smtClean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年，领先了欧洲</a:t>
            </a:r>
            <a:r>
              <a:rPr lang="en-US" altLang="zh-CN" b="1" dirty="0" smtClean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5</a:t>
            </a:r>
            <a:r>
              <a:rPr lang="zh-CN" altLang="en-US" b="1" dirty="0" smtClean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年！这既是华为的重大成果，更是中国“</a:t>
            </a:r>
            <a:r>
              <a:rPr lang="zh-CN" altLang="en-US" b="1" dirty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创造</a:t>
            </a:r>
            <a:r>
              <a:rPr lang="zh-CN" altLang="en-US" b="1" dirty="0" smtClean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” 的成就！</a:t>
            </a:r>
            <a:endParaRPr lang="en-US" altLang="zh-CN" b="1" dirty="0">
              <a:solidFill>
                <a:srgbClr val="002060"/>
              </a:solidFill>
            </a:endParaRPr>
          </a:p>
          <a:p>
            <a:pPr marL="285750" lvl="0" indent="-285750" algn="l">
              <a:buFont typeface="Wingdings" panose="05000000000000000000" pitchFamily="2" charset="2"/>
              <a:buChar char="l"/>
            </a:pPr>
            <a:endParaRPr lang="en-US" altLang="zh-CN" b="1" dirty="0" smtClean="0">
              <a:solidFill>
                <a:srgbClr val="002060"/>
              </a:solidFill>
            </a:endParaRPr>
          </a:p>
          <a:p>
            <a:pPr marL="285750" lvl="0" indent="-285750" algn="l">
              <a:buFont typeface="Wingdings" panose="05000000000000000000" pitchFamily="2" charset="2"/>
              <a:buChar char="l"/>
            </a:pPr>
            <a:r>
              <a:rPr lang="zh-CN" altLang="en-US" b="1" dirty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这</a:t>
            </a:r>
            <a:r>
              <a:rPr lang="zh-CN" altLang="en-US" b="1" dirty="0" smtClean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是</a:t>
            </a:r>
            <a:r>
              <a:rPr lang="en-US" altLang="zh-CN" b="1" dirty="0" smtClean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1840</a:t>
            </a:r>
            <a:r>
              <a:rPr lang="zh-CN" altLang="en-US" b="1" dirty="0" smtClean="0">
                <a:solidFill>
                  <a:srgbClr val="002060"/>
                </a:solidFill>
                <a:latin typeface="+mn-lt"/>
                <a:ea typeface="+mn-ea"/>
                <a:sym typeface="+mn-ea"/>
              </a:rPr>
              <a:t>年以来，我国第一次在一项技术领域（通信）获得的世界领先！西方技术的城墙被华为公司撕开了一个巨大的缺口！</a:t>
            </a:r>
            <a:endParaRPr lang="en-US" altLang="zh-CN" b="1" dirty="0" smtClean="0">
              <a:solidFill>
                <a:srgbClr val="002060"/>
              </a:solidFill>
            </a:endParaRPr>
          </a:p>
          <a:p>
            <a:pPr marL="285750" lvl="0" indent="-285750" algn="l">
              <a:buFont typeface="Wingdings" panose="05000000000000000000" pitchFamily="2" charset="2"/>
              <a:buChar char="l"/>
            </a:pPr>
            <a:endParaRPr lang="en-US" altLang="zh-CN" b="1" dirty="0" smtClean="0">
              <a:solidFill>
                <a:srgbClr val="002060"/>
              </a:solidFill>
            </a:endParaRPr>
          </a:p>
          <a:p>
            <a:pPr marL="285750" lvl="0" indent="-285750">
              <a:buFont typeface="Wingdings" panose="05000000000000000000" pitchFamily="2" charset="2"/>
              <a:buChar char="l"/>
            </a:pPr>
            <a:r>
              <a:rPr lang="zh-CN" altLang="en-US" b="1" dirty="0" smtClean="0">
                <a:solidFill>
                  <a:srgbClr val="FF0000"/>
                </a:solidFill>
                <a:latin typeface="+mn-lt"/>
                <a:ea typeface="+mn-ea"/>
                <a:sym typeface="+mn-ea"/>
              </a:rPr>
              <a:t>两相比较，华为</a:t>
            </a:r>
            <a:r>
              <a:rPr lang="en-US" altLang="zh-CN" b="1" dirty="0" smtClean="0">
                <a:solidFill>
                  <a:srgbClr val="FF0000"/>
                </a:solidFill>
                <a:latin typeface="+mn-lt"/>
                <a:ea typeface="+mn-ea"/>
                <a:sym typeface="+mn-ea"/>
              </a:rPr>
              <a:t>——</a:t>
            </a:r>
            <a:r>
              <a:rPr lang="zh-CN" altLang="en-US" b="1" dirty="0">
                <a:solidFill>
                  <a:srgbClr val="FF0000"/>
                </a:solidFill>
                <a:latin typeface="+mn-lt"/>
                <a:ea typeface="+mn-ea"/>
                <a:sym typeface="+mn-ea"/>
              </a:rPr>
              <a:t>无疑</a:t>
            </a:r>
            <a:r>
              <a:rPr lang="zh-CN" altLang="en-US" b="1" dirty="0" smtClean="0">
                <a:solidFill>
                  <a:srgbClr val="FF0000"/>
                </a:solidFill>
                <a:latin typeface="+mn-lt"/>
                <a:ea typeface="+mn-ea"/>
                <a:sym typeface="+mn-ea"/>
              </a:rPr>
              <a:t>是</a:t>
            </a:r>
            <a:r>
              <a:rPr lang="zh-CN" altLang="en-US" b="1" dirty="0">
                <a:solidFill>
                  <a:srgbClr val="FF0000"/>
                </a:solidFill>
                <a:latin typeface="+mn-lt"/>
                <a:ea typeface="+mn-ea"/>
                <a:sym typeface="+mn-ea"/>
              </a:rPr>
              <a:t>明智的</a:t>
            </a:r>
            <a:r>
              <a:rPr lang="zh-CN" altLang="en-US" b="1" dirty="0" smtClean="0">
                <a:solidFill>
                  <a:srgbClr val="FF0000"/>
                </a:solidFill>
                <a:latin typeface="+mn-lt"/>
                <a:ea typeface="+mn-ea"/>
                <a:sym typeface="+mn-ea"/>
              </a:rPr>
              <a:t>抉择！</a:t>
            </a:r>
          </a:p>
        </p:txBody>
      </p:sp>
      <p:pic>
        <p:nvPicPr>
          <p:cNvPr id="2" name="图片 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8171" y="15294"/>
            <a:ext cx="3563930" cy="2004319"/>
          </a:xfrm>
          <a:prstGeom prst="snip2DiagRect">
            <a:avLst>
              <a:gd name="adj1" fmla="val 17506"/>
              <a:gd name="adj2" fmla="val 16667"/>
            </a:avLst>
          </a:prstGeom>
          <a:solidFill>
            <a:srgbClr val="FFFFFF">
              <a:shade val="85000"/>
            </a:srgbClr>
          </a:solidFill>
          <a:ln w="28575" cap="sq">
            <a:solidFill>
              <a:srgbClr val="FFFFFF"/>
            </a:solidFill>
            <a:miter lim="800000"/>
            <a:headEnd/>
            <a:tailEnd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pSp>
        <p:nvGrpSpPr>
          <p:cNvPr id="8" name="组合 7"/>
          <p:cNvGrpSpPr/>
          <p:nvPr/>
        </p:nvGrpSpPr>
        <p:grpSpPr>
          <a:xfrm>
            <a:off x="5901386" y="4991844"/>
            <a:ext cx="3236402" cy="1860528"/>
            <a:chOff x="5901386" y="4991844"/>
            <a:chExt cx="3236402" cy="1860528"/>
          </a:xfrm>
        </p:grpSpPr>
        <p:pic>
          <p:nvPicPr>
            <p:cNvPr id="5" name="图片 4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901386" y="5242391"/>
              <a:ext cx="1428750" cy="1428750"/>
            </a:xfrm>
            <a:prstGeom prst="rect">
              <a:avLst/>
            </a:prstGeom>
          </p:spPr>
        </p:pic>
        <p:pic>
          <p:nvPicPr>
            <p:cNvPr id="7" name="图片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1758" y="4991844"/>
              <a:ext cx="1796030" cy="1860528"/>
            </a:xfrm>
            <a:prstGeom prst="rect">
              <a:avLst/>
            </a:prstGeom>
          </p:spPr>
        </p:pic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6" dur="5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uiExpand="1" build="p"/>
      <p:bldP spid="6" grpId="1"/>
      <p:bldP spid="6" grpId="2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  <a:scene3d>
              <a:camera prst="orthographicFront"/>
              <a:lightRig rig="threePt" dir="t"/>
            </a:scene3d>
          </a:bodyPr>
          <a:lstStyle/>
          <a:p>
            <a:pPr algn="l"/>
            <a:r>
              <a:rPr lang="zh-CN" altLang="en-US" sz="4400" noProof="1" smtClean="0"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结论</a:t>
            </a:r>
            <a:r>
              <a:rPr lang="en-US" altLang="zh-CN" sz="4400" noProof="1">
                <a:solidFill>
                  <a:srgbClr val="C0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endParaRPr lang="zh-CN" altLang="en-US" sz="4400" noProof="1">
              <a:solidFill>
                <a:srgbClr val="C0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457200" y="1412860"/>
            <a:ext cx="8229600" cy="1800125"/>
          </a:xfrm>
          <a:prstGeom prst="rect">
            <a:avLst/>
          </a:prstGeom>
        </p:spPr>
        <p:txBody>
          <a:bodyPr vert="horz" wrap="square" rtlCol="0">
            <a:noAutofit/>
          </a:bodyPr>
          <a:lstStyle/>
          <a:p>
            <a:pPr lvl="0" algn="l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</a:pPr>
            <a:r>
              <a:rPr lang="en-US" altLang="zh-CN" sz="2700" dirty="0" smtClean="0">
                <a:solidFill>
                  <a:srgbClr val="00B050"/>
                </a:solidFill>
                <a:latin typeface="+mn-lt"/>
                <a:ea typeface="+mn-ea"/>
                <a:sym typeface="+mn-ea"/>
              </a:rPr>
              <a:t>	</a:t>
            </a:r>
            <a:r>
              <a:rPr lang="zh-CN" altLang="en-US" sz="2400" b="1" dirty="0" smtClean="0">
                <a:solidFill>
                  <a:schemeClr val="accent4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自主创新是一个企业的竞争力的核心。企业拥有了自己的知识产权才能在不断变化的市场中赢得主动，企业的强大才能使国家在激烈的国际竞争中把握先机、赢得主动！     </a:t>
            </a:r>
            <a:endParaRPr lang="en-US" altLang="zh-CN" sz="2400" b="1" dirty="0" smtClean="0">
              <a:solidFill>
                <a:schemeClr val="accent4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7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32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9" grpId="0"/>
      <p:bldP spid="5" grpId="0" build="p"/>
      <p:bldP spid="5" grpId="1"/>
      <p:bldP spid="5" grpId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695" y="2428650"/>
            <a:ext cx="8784456" cy="3592530"/>
          </a:xfrm>
          <a:prstGeom prst="roundRect">
            <a:avLst>
              <a:gd name="adj" fmla="val 40516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8194" name="标题 1"/>
          <p:cNvSpPr>
            <a:spLocks noGrp="1" noChangeArrowheads="1"/>
          </p:cNvSpPr>
          <p:nvPr>
            <p:ph type="title"/>
          </p:nvPr>
        </p:nvSpPr>
        <p:spPr>
          <a:xfrm>
            <a:off x="493125" y="332785"/>
            <a:ext cx="3286820" cy="859028"/>
          </a:xfrm>
        </p:spPr>
        <p:txBody>
          <a:bodyPr>
            <a:normAutofit fontScale="90000"/>
          </a:bodyPr>
          <a:lstStyle/>
          <a:p>
            <a:pPr lvl="0"/>
            <a:r>
              <a:rPr lang="zh-CN" altLang="en-US" sz="4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对策建议</a:t>
            </a:r>
            <a:r>
              <a:rPr lang="en-US" altLang="zh-CN" sz="40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1——</a:t>
            </a:r>
            <a:endParaRPr lang="zh-CN" altLang="en-US" sz="3600" dirty="0" smtClean="0">
              <a:solidFill>
                <a:srgbClr val="FF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51623" y="1164946"/>
            <a:ext cx="8712528" cy="1584110"/>
          </a:xfrm>
          <a:prstGeom prst="rect">
            <a:avLst/>
          </a:prstGeom>
        </p:spPr>
        <p:txBody>
          <a:bodyPr vert="horz" wrap="square" rtlCol="0">
            <a:noAutofit/>
          </a:bodyPr>
          <a:lstStyle/>
          <a:p>
            <a:pPr lvl="0" algn="l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</a:pPr>
            <a:r>
              <a:rPr lang="zh-CN" altLang="en-US" sz="2400" b="1" dirty="0" smtClean="0">
                <a:ln w="10541" cmpd="sng">
                  <a:noFill/>
                  <a:prstDash val="solid"/>
                </a:ln>
                <a:latin typeface="+mn-lt"/>
                <a:ea typeface="+mn-ea"/>
                <a:sym typeface="+mn-ea"/>
              </a:rPr>
              <a:t>      </a:t>
            </a:r>
            <a:r>
              <a:rPr lang="zh-CN" altLang="en-US" sz="2400" b="1" dirty="0" smtClean="0">
                <a:ln w="10541" cmpd="sng">
                  <a:noFill/>
                  <a:prstDash val="solid"/>
                </a:ln>
                <a:solidFill>
                  <a:srgbClr val="002060"/>
                </a:solidFill>
                <a:latin typeface="+mn-lt"/>
                <a:ea typeface="+mn-ea"/>
                <a:sym typeface="+mn-ea"/>
              </a:rPr>
              <a:t>政府应加大</a:t>
            </a:r>
            <a:r>
              <a:rPr lang="zh-CN" altLang="en-US" sz="2400" b="1" dirty="0">
                <a:ln w="10541" cmpd="sng">
                  <a:noFill/>
                  <a:prstDash val="solid"/>
                </a:ln>
                <a:solidFill>
                  <a:srgbClr val="002060"/>
                </a:solidFill>
                <a:latin typeface="+mn-lt"/>
                <a:ea typeface="+mn-ea"/>
                <a:sym typeface="+mn-ea"/>
              </a:rPr>
              <a:t>对自主研发企业在</a:t>
            </a:r>
            <a:r>
              <a:rPr lang="zh-CN" altLang="en-US" sz="2400" b="1" dirty="0" smtClean="0">
                <a:ln w="10541" cmpd="sng">
                  <a:noFill/>
                  <a:prstDash val="solid"/>
                </a:ln>
                <a:solidFill>
                  <a:srgbClr val="002060"/>
                </a:solidFill>
                <a:latin typeface="+mn-lt"/>
                <a:ea typeface="+mn-ea"/>
                <a:sym typeface="+mn-ea"/>
              </a:rPr>
              <a:t>各方面的政策优惠</a:t>
            </a:r>
            <a:r>
              <a:rPr lang="zh-CN" altLang="en-US" sz="2400" b="1" dirty="0">
                <a:ln w="10541" cmpd="sng">
                  <a:noFill/>
                  <a:prstDash val="solid"/>
                </a:ln>
                <a:solidFill>
                  <a:srgbClr val="002060"/>
                </a:solidFill>
                <a:latin typeface="+mn-lt"/>
                <a:ea typeface="+mn-ea"/>
                <a:sym typeface="+mn-ea"/>
              </a:rPr>
              <a:t>力度，通过资源</a:t>
            </a:r>
            <a:r>
              <a:rPr lang="zh-CN" altLang="en-US" sz="2400" b="1" dirty="0" smtClean="0">
                <a:ln w="10541" cmpd="sng">
                  <a:noFill/>
                  <a:prstDash val="solid"/>
                </a:ln>
                <a:solidFill>
                  <a:srgbClr val="002060"/>
                </a:solidFill>
                <a:latin typeface="+mn-lt"/>
                <a:ea typeface="+mn-ea"/>
                <a:sym typeface="+mn-ea"/>
              </a:rPr>
              <a:t>调配，帮助</a:t>
            </a:r>
            <a:r>
              <a:rPr lang="zh-CN" altLang="en-US" sz="2400" b="1" dirty="0">
                <a:ln w="10541" cmpd="sng">
                  <a:noFill/>
                  <a:prstDash val="solid"/>
                </a:ln>
                <a:solidFill>
                  <a:srgbClr val="002060"/>
                </a:solidFill>
                <a:latin typeface="+mn-lt"/>
                <a:ea typeface="+mn-ea"/>
                <a:sym typeface="+mn-ea"/>
              </a:rPr>
              <a:t>企业降低研发成本。</a:t>
            </a:r>
            <a:endParaRPr lang="zh-CN" altLang="en-US" sz="2400" b="1" noProof="1">
              <a:ln w="10541" cmpd="sng">
                <a:noFill/>
                <a:prstDash val="solid"/>
              </a:ln>
              <a:solidFill>
                <a:srgbClr val="002060"/>
              </a:solidFill>
            </a:endParaRPr>
          </a:p>
          <a:p>
            <a:pPr lvl="0" algn="l">
              <a:lnSpc>
                <a:spcPct val="15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</a:pPr>
            <a:endParaRPr lang="en-US" altLang="zh-CN" sz="2400" b="1" dirty="0" smtClean="0">
              <a:ln w="10541" cmpd="sng">
                <a:noFill/>
                <a:prstDash val="solid"/>
              </a:ln>
              <a:latin typeface="+mn-lt"/>
              <a:ea typeface="+mn-ea"/>
              <a:sym typeface="+mn-ea"/>
            </a:endParaRPr>
          </a:p>
          <a:p>
            <a:pPr lv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</a:pPr>
            <a:endParaRPr lang="en-US" altLang="zh-CN" sz="2400" b="1" dirty="0">
              <a:ln w="10541" cmpd="sng">
                <a:noFill/>
                <a:prstDash val="solid"/>
              </a:ln>
              <a:latin typeface="+mn-lt"/>
              <a:ea typeface="+mn-ea"/>
              <a:sym typeface="+mn-ea"/>
            </a:endParaRPr>
          </a:p>
          <a:p>
            <a:pPr lv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</a:pPr>
            <a:endParaRPr lang="en-US" altLang="zh-CN" sz="2400" b="1" dirty="0" smtClean="0">
              <a:ln w="10541" cmpd="sng">
                <a:noFill/>
                <a:prstDash val="solid"/>
              </a:ln>
              <a:latin typeface="+mn-lt"/>
              <a:ea typeface="+mn-ea"/>
              <a:sym typeface="+mn-ea"/>
            </a:endParaRPr>
          </a:p>
          <a:p>
            <a:pPr lv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</a:pPr>
            <a:endParaRPr lang="en-US" altLang="zh-CN" sz="2400" b="1" dirty="0">
              <a:ln w="10541" cmpd="sng">
                <a:noFill/>
                <a:prstDash val="solid"/>
              </a:ln>
              <a:latin typeface="+mn-lt"/>
              <a:ea typeface="+mn-ea"/>
              <a:sym typeface="+mn-ea"/>
            </a:endParaRPr>
          </a:p>
          <a:p>
            <a:pPr lv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</a:pPr>
            <a:endParaRPr lang="en-US" altLang="zh-CN" sz="2400" b="1" dirty="0" smtClean="0">
              <a:ln w="10541" cmpd="sng">
                <a:noFill/>
                <a:prstDash val="solid"/>
              </a:ln>
              <a:latin typeface="+mn-lt"/>
              <a:ea typeface="+mn-ea"/>
              <a:sym typeface="+mn-ea"/>
            </a:endParaRPr>
          </a:p>
          <a:p>
            <a:pPr lvl="0" algn="l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Tx/>
              <a:buNone/>
            </a:pPr>
            <a:endParaRPr lang="en-US" altLang="zh-CN" sz="2400" b="1" dirty="0" smtClean="0">
              <a:ln w="10541" cmpd="sng">
                <a:noFill/>
                <a:prstDash val="solid"/>
              </a:ln>
              <a:latin typeface="+mn-lt"/>
              <a:ea typeface="+mn-ea"/>
              <a:sym typeface="+mn-ea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707940" y="465485"/>
            <a:ext cx="31682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n w="10541" cmpd="sng">
                  <a:noFill/>
                  <a:prstDash val="solid"/>
                </a:ln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建议</a:t>
            </a:r>
            <a:r>
              <a:rPr lang="zh-CN" altLang="en-US" sz="36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政府</a:t>
            </a:r>
            <a:endParaRPr lang="zh-CN" altLang="en-US" sz="3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52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/>
      <p:bldP spid="2" grpId="1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标题 1"/>
          <p:cNvSpPr>
            <a:spLocks noGrp="1" noChangeArrowheads="1"/>
          </p:cNvSpPr>
          <p:nvPr>
            <p:ph type="title"/>
          </p:nvPr>
        </p:nvSpPr>
        <p:spPr>
          <a:xfrm>
            <a:off x="457199" y="332785"/>
            <a:ext cx="3754776" cy="1084854"/>
          </a:xfrm>
        </p:spPr>
        <p:txBody>
          <a:bodyPr>
            <a:normAutofit fontScale="90000"/>
          </a:bodyPr>
          <a:lstStyle/>
          <a:p>
            <a:r>
              <a:rPr lang="en-US" altLang="zh-CN" sz="4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sz="4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4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对策建议</a:t>
            </a:r>
            <a:r>
              <a:rPr lang="en-US" altLang="zh-CN" sz="4400" dirty="0" smtClean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2——</a:t>
            </a:r>
            <a:r>
              <a:rPr lang="zh-CN" altLang="en-US" sz="4000" noProof="1">
                <a:ln w="10541" cmpd="sng">
                  <a:noFill/>
                  <a:prstDash val="solid"/>
                </a:ln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zh-CN" altLang="en-US" sz="4000" noProof="1">
                <a:ln w="10541" cmpd="sng">
                  <a:noFill/>
                  <a:prstDash val="solid"/>
                </a:ln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endParaRPr lang="zh-CN" altLang="en-US" sz="6000" dirty="0" smtClean="0">
              <a:solidFill>
                <a:srgbClr val="FF0000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5" y="1158608"/>
            <a:ext cx="4499997" cy="56993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27740" y="1340855"/>
            <a:ext cx="3384235" cy="4248295"/>
          </a:xfrm>
        </p:spPr>
        <p:txBody>
          <a:bodyPr/>
          <a:lstStyle/>
          <a:p>
            <a:pPr marL="0" lvl="0" indent="0" fontAlgn="base">
              <a:lnSpc>
                <a:spcPct val="150000"/>
              </a:lnSpc>
              <a:buClr>
                <a:srgbClr val="2DA2BF"/>
              </a:buClr>
              <a:buNone/>
            </a:pPr>
            <a:r>
              <a:rPr lang="zh-CN" altLang="en-US" sz="2400" b="1" dirty="0" smtClean="0">
                <a:ln w="10541" cmpd="sng">
                  <a:noFill/>
                  <a:prstDash val="solid"/>
                </a:ln>
                <a:solidFill>
                  <a:srgbClr val="002060"/>
                </a:solidFill>
                <a:sym typeface="+mn-ea"/>
              </a:rPr>
              <a:t>      企业</a:t>
            </a:r>
            <a:r>
              <a:rPr lang="zh-CN" altLang="en-US" sz="2400" b="1" dirty="0">
                <a:ln w="10541" cmpd="sng">
                  <a:noFill/>
                  <a:prstDash val="solid"/>
                </a:ln>
                <a:solidFill>
                  <a:srgbClr val="002060"/>
                </a:solidFill>
                <a:sym typeface="+mn-ea"/>
              </a:rPr>
              <a:t>要有忧患意识，要勇于突破外来的技术瓶颈，通过理念</a:t>
            </a:r>
            <a:r>
              <a:rPr lang="zh-CN" altLang="en-US" sz="2400" b="1" dirty="0" smtClean="0">
                <a:ln w="10541" cmpd="sng">
                  <a:noFill/>
                  <a:prstDash val="solid"/>
                </a:ln>
                <a:solidFill>
                  <a:srgbClr val="002060"/>
                </a:solidFill>
                <a:sym typeface="+mn-ea"/>
              </a:rPr>
              <a:t>创新、管理</a:t>
            </a:r>
            <a:r>
              <a:rPr lang="zh-CN" altLang="en-US" sz="2400" b="1" dirty="0">
                <a:ln w="10541" cmpd="sng">
                  <a:noFill/>
                  <a:prstDash val="solid"/>
                </a:ln>
                <a:solidFill>
                  <a:srgbClr val="002060"/>
                </a:solidFill>
                <a:sym typeface="+mn-ea"/>
              </a:rPr>
              <a:t>创新</a:t>
            </a:r>
            <a:r>
              <a:rPr lang="zh-CN" altLang="en-US" sz="2400" b="1" dirty="0" smtClean="0">
                <a:ln w="10541" cmpd="sng">
                  <a:noFill/>
                  <a:prstDash val="solid"/>
                </a:ln>
                <a:solidFill>
                  <a:srgbClr val="002060"/>
                </a:solidFill>
                <a:sym typeface="+mn-ea"/>
              </a:rPr>
              <a:t>、</a:t>
            </a:r>
            <a:r>
              <a:rPr lang="zh-CN" altLang="en-US" sz="2400" b="1" dirty="0">
                <a:ln w="10541" cmpd="sng">
                  <a:noFill/>
                  <a:prstDash val="solid"/>
                </a:ln>
                <a:solidFill>
                  <a:srgbClr val="002060"/>
                </a:solidFill>
                <a:sym typeface="+mn-ea"/>
              </a:rPr>
              <a:t>技术创新</a:t>
            </a:r>
            <a:r>
              <a:rPr lang="zh-CN" altLang="en-US" sz="2400" b="1" dirty="0" smtClean="0">
                <a:ln w="10541" cmpd="sng">
                  <a:noFill/>
                  <a:prstDash val="solid"/>
                </a:ln>
                <a:solidFill>
                  <a:srgbClr val="002060"/>
                </a:solidFill>
                <a:sym typeface="+mn-ea"/>
              </a:rPr>
              <a:t>，</a:t>
            </a:r>
            <a:r>
              <a:rPr lang="zh-CN" altLang="en-US" sz="2400" b="1" dirty="0">
                <a:ln w="10541" cmpd="sng">
                  <a:noFill/>
                  <a:prstDash val="solid"/>
                </a:ln>
                <a:solidFill>
                  <a:srgbClr val="002060"/>
                </a:solidFill>
                <a:sym typeface="+mn-ea"/>
              </a:rPr>
              <a:t>增强核心竞争力，实现企业强劲有力的可持续发展！</a:t>
            </a:r>
          </a:p>
          <a:p>
            <a:endParaRPr lang="zh-CN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4067965" y="523526"/>
            <a:ext cx="302421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ln w="10541" cmpd="sng">
                  <a:noFill/>
                  <a:prstDash val="solid"/>
                </a:ln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建议</a:t>
            </a:r>
            <a:r>
              <a:rPr lang="zh-CN" altLang="en-US" sz="3600" b="1" dirty="0">
                <a:ln w="10541" cmpd="sng">
                  <a:noFill/>
                  <a:prstDash val="solid"/>
                </a:ln>
                <a:solidFill>
                  <a:srgbClr val="0000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企业</a:t>
            </a:r>
            <a:endParaRPr lang="zh-CN" altLang="en-US" sz="3600" b="1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3" grpId="0" build="p"/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45" y="3356995"/>
            <a:ext cx="3985327" cy="35070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395710" y="116770"/>
            <a:ext cx="8291090" cy="1289438"/>
          </a:xfrm>
        </p:spPr>
        <p:txBody>
          <a:bodyPr>
            <a:normAutofit fontScale="90000"/>
          </a:bodyPr>
          <a:lstStyle/>
          <a:p>
            <a:r>
              <a:rPr lang="zh-CN" altLang="en-US" sz="8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启示</a:t>
            </a:r>
            <a:r>
              <a:rPr lang="en-US" altLang="zh-CN" sz="80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anose="02010800040101010101" pitchFamily="2" charset="-122"/>
                <a:ea typeface="华文新魏" panose="02010800040101010101" pitchFamily="2" charset="-122"/>
              </a:rPr>
              <a:t>—</a:t>
            </a:r>
            <a:endParaRPr lang="zh-CN" altLang="en-US" sz="80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 useBgFill="1">
        <p:nvSpPr>
          <p:cNvPr id="5" name="云形标注 4"/>
          <p:cNvSpPr/>
          <p:nvPr/>
        </p:nvSpPr>
        <p:spPr>
          <a:xfrm>
            <a:off x="107690" y="908825"/>
            <a:ext cx="6624460" cy="3890603"/>
          </a:xfrm>
          <a:prstGeom prst="cloudCallout">
            <a:avLst>
              <a:gd name="adj1" fmla="val 51270"/>
              <a:gd name="adj2" fmla="val 2956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>
              <a:buNone/>
            </a:pPr>
            <a:r>
              <a:rPr lang="zh-CN" altLang="en-US" sz="2400" b="1" dirty="0">
                <a:solidFill>
                  <a:schemeClr val="accent4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机会成本告诉我们</a:t>
            </a:r>
            <a:r>
              <a:rPr lang="zh-CN" altLang="en-US" sz="2400" b="1" dirty="0" smtClean="0">
                <a:solidFill>
                  <a:schemeClr val="accent4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：</a:t>
            </a:r>
            <a:endParaRPr lang="en-US" altLang="zh-CN" sz="2400" b="1" dirty="0" smtClean="0">
              <a:solidFill>
                <a:schemeClr val="accent4">
                  <a:lumMod val="7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pPr marL="0" indent="0">
              <a:buNone/>
            </a:pPr>
            <a:r>
              <a:rPr lang="zh-CN" altLang="en-US" sz="2400" b="1" dirty="0" smtClean="0">
                <a:solidFill>
                  <a:schemeClr val="accent4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 当</a:t>
            </a:r>
            <a:r>
              <a:rPr lang="zh-CN" altLang="en-US" sz="2400" b="1" dirty="0">
                <a:solidFill>
                  <a:schemeClr val="accent4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你得到什么的时候，一定要考虑你会为此失去什么。如果失去的比得到的还多，那就不是明智的选择</a:t>
            </a:r>
            <a:r>
              <a:rPr lang="zh-CN" altLang="en-US" sz="2400" b="1" dirty="0" smtClean="0">
                <a:solidFill>
                  <a:schemeClr val="accent4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。面对美帝无耻行径，华为选择了自主创新，这便是理性而明智的选择</a:t>
            </a:r>
            <a:r>
              <a:rPr lang="zh-CN" altLang="en-US" sz="2400" dirty="0" smtClean="0">
                <a:solidFill>
                  <a:schemeClr val="accent4">
                    <a:lumMod val="7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！</a:t>
            </a:r>
            <a:endParaRPr lang="zh-CN" altLang="en-US" sz="2400" dirty="0">
              <a:solidFill>
                <a:schemeClr val="accent4">
                  <a:lumMod val="7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内容占位符 2"/>
          <p:cNvSpPr>
            <a:spLocks noGrp="1"/>
          </p:cNvSpPr>
          <p:nvPr>
            <p:ph idx="1"/>
          </p:nvPr>
        </p:nvSpPr>
        <p:spPr>
          <a:xfrm>
            <a:off x="395710" y="2132910"/>
            <a:ext cx="8229600" cy="2160150"/>
          </a:xfrm>
        </p:spPr>
        <p:txBody>
          <a:bodyPr/>
          <a:lstStyle/>
          <a:p>
            <a:pPr marL="0" indent="0" algn="ctr">
              <a:buFontTx/>
              <a:buNone/>
            </a:pPr>
            <a:r>
              <a:rPr lang="zh-CN" altLang="en-US" sz="4000" b="1" spc="50" noProof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华文彩云" panose="02010800040101010101" charset="-122"/>
                <a:ea typeface="华文彩云" panose="02010800040101010101" charset="-122"/>
                <a:cs typeface="华文彩云" panose="02010800040101010101" charset="-122"/>
              </a:rPr>
              <a:t>祝</a:t>
            </a:r>
            <a:r>
              <a:rPr lang="zh-CN" altLang="en-US" sz="4000" b="1" spc="50" noProof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华文彩云" panose="02010800040101010101" charset="-122"/>
                <a:ea typeface="华文彩云" panose="02010800040101010101" charset="-122"/>
                <a:cs typeface="华文彩云" panose="02010800040101010101" charset="-122"/>
              </a:rPr>
              <a:t>我们的</a:t>
            </a:r>
            <a:r>
              <a:rPr lang="zh-CN" altLang="en-US" sz="4000" b="1" spc="50" noProof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华文彩云" panose="02010800040101010101" charset="-122"/>
                <a:ea typeface="华文彩云" panose="02010800040101010101" charset="-122"/>
                <a:cs typeface="华文彩云" panose="02010800040101010101" charset="-122"/>
              </a:rPr>
              <a:t>祖国</a:t>
            </a:r>
            <a:endParaRPr lang="en-US" altLang="zh-CN" sz="4000" b="1" spc="50" noProof="1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C0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华文彩云" panose="02010800040101010101" charset="-122"/>
              <a:ea typeface="华文彩云" panose="02010800040101010101" charset="-122"/>
              <a:cs typeface="华文彩云" panose="02010800040101010101" charset="-122"/>
            </a:endParaRPr>
          </a:p>
          <a:p>
            <a:pPr marL="0" indent="0" algn="ctr">
              <a:buFontTx/>
              <a:buNone/>
            </a:pPr>
            <a:r>
              <a:rPr lang="zh-CN" altLang="en-US" sz="4000" b="1" spc="50" noProof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华文彩云" panose="02010800040101010101" charset="-122"/>
                <a:ea typeface="华文彩云" panose="02010800040101010101" charset="-122"/>
                <a:cs typeface="华文彩云" panose="02010800040101010101" charset="-122"/>
              </a:rPr>
              <a:t>在</a:t>
            </a:r>
            <a:r>
              <a:rPr lang="en-US" altLang="zh-CN" sz="4000" b="1" spc="50" noProof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华文彩云" panose="02010800040101010101" charset="-122"/>
                <a:ea typeface="华文彩云" panose="02010800040101010101" charset="-122"/>
                <a:cs typeface="华文彩云" panose="02010800040101010101" charset="-122"/>
              </a:rPr>
              <a:t>2025</a:t>
            </a:r>
            <a:r>
              <a:rPr lang="zh-CN" altLang="en-US" sz="4000" b="1" spc="50" noProof="1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华文彩云" panose="02010800040101010101" charset="-122"/>
                <a:ea typeface="华文彩云" panose="02010800040101010101" charset="-122"/>
                <a:cs typeface="华文彩云" panose="02010800040101010101" charset="-122"/>
              </a:rPr>
              <a:t>之前</a:t>
            </a:r>
            <a:r>
              <a:rPr lang="zh-CN" altLang="en-US" sz="4000" b="1" spc="50" noProof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华文彩云" panose="02010800040101010101" charset="-122"/>
                <a:ea typeface="华文彩云" panose="02010800040101010101" charset="-122"/>
                <a:cs typeface="华文彩云" panose="02010800040101010101" charset="-122"/>
              </a:rPr>
              <a:t>实现由</a:t>
            </a:r>
            <a:endParaRPr lang="en-US" altLang="zh-CN" sz="4000" b="1" spc="50" noProof="1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rgbClr val="FFC000">
                  <a:alpha val="95000"/>
                </a:srgb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华文彩云" panose="02010800040101010101" charset="-122"/>
              <a:ea typeface="华文彩云" panose="02010800040101010101" charset="-122"/>
              <a:cs typeface="华文彩云" panose="02010800040101010101" charset="-122"/>
            </a:endParaRPr>
          </a:p>
          <a:p>
            <a:pPr marL="0" indent="0" algn="ctr">
              <a:buFontTx/>
              <a:buNone/>
            </a:pPr>
            <a:r>
              <a:rPr lang="zh-CN" altLang="en-US" sz="4000" b="1" spc="50" noProof="1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000">
                    <a:alpha val="95000"/>
                  </a:srgb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华文彩云" panose="02010800040101010101" charset="-122"/>
                <a:ea typeface="华文彩云" panose="02010800040101010101" charset="-122"/>
                <a:cs typeface="华文彩云" panose="02010800040101010101" charset="-122"/>
              </a:rPr>
              <a:t>中国制造走向中国创造</a:t>
            </a:r>
          </a:p>
          <a:p>
            <a:pPr marL="0" indent="0" algn="ctr">
              <a:buFontTx/>
              <a:buNone/>
            </a:pPr>
            <a:endParaRPr lang="zh-CN" altLang="en-US" noProof="1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altLang="zh-CN" b="1" noProof="1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ripple dir="r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50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50" fill="hold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fill="hold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50" fill="hold"/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250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250" fill="hold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250" fill="hold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250" fill="hold"/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fill="hold"/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uild="p"/>
      <p:bldP spid="11266" grpId="1" build="p"/>
      <p:bldP spid="11266" grpId="2"/>
      <p:bldP spid="11266" grpId="3"/>
      <p:bldP spid="11266" grpId="4"/>
      <p:bldP spid="11266" grpId="5" uiExpand="1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 idx="1"/>
          </p:nvPr>
        </p:nvSpPr>
        <p:spPr>
          <a:xfrm>
            <a:off x="1835810" y="2636945"/>
            <a:ext cx="5122870" cy="1011606"/>
          </a:xfrm>
        </p:spPr>
        <p:txBody>
          <a:bodyPr>
            <a:normAutofit/>
          </a:bodyPr>
          <a:lstStyle/>
          <a:p>
            <a:pPr marL="109855" indent="0" algn="ctr">
              <a:buNone/>
            </a:pPr>
            <a:r>
              <a:rPr lang="zh-CN" altLang="en-US" sz="5400" b="1" dirty="0" smtClean="0">
                <a:solidFill>
                  <a:srgbClr val="C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感谢聆听</a:t>
            </a:r>
            <a:endParaRPr lang="zh-CN" altLang="en-US" sz="5400" b="1" dirty="0">
              <a:solidFill>
                <a:srgbClr val="C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5457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3156.4078740157479,&quot;width&quot;:5612.4881889763783}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DECORATE_SHAPE_ID" val="234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聚合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232</TotalTime>
  <Words>583</Words>
  <Application>Microsoft Office PowerPoint</Application>
  <PresentationFormat>全屏显示(4:3)</PresentationFormat>
  <Paragraphs>46</Paragraphs>
  <Slides>12</Slides>
  <Notes>2</Notes>
  <HiddenSlides>0</HiddenSlides>
  <MMClips>1</MMClips>
  <ScaleCrop>false</ScaleCrop>
  <HeadingPairs>
    <vt:vector size="6" baseType="variant">
      <vt:variant>
        <vt:lpstr>已用的字体</vt:lpstr>
      </vt:variant>
      <vt:variant>
        <vt:i4>15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28" baseType="lpstr">
      <vt:lpstr>方正姚体</vt:lpstr>
      <vt:lpstr>黑体</vt:lpstr>
      <vt:lpstr>华文彩云</vt:lpstr>
      <vt:lpstr>华文行楷</vt:lpstr>
      <vt:lpstr>华文琥珀</vt:lpstr>
      <vt:lpstr>华文新魏</vt:lpstr>
      <vt:lpstr>宋体</vt:lpstr>
      <vt:lpstr>微软雅黑</vt:lpstr>
      <vt:lpstr>Arial</vt:lpstr>
      <vt:lpstr>Calibri</vt:lpstr>
      <vt:lpstr>Lucida Sans Unicode</vt:lpstr>
      <vt:lpstr>Verdana</vt:lpstr>
      <vt:lpstr>Wingdings</vt:lpstr>
      <vt:lpstr>Wingdings 2</vt:lpstr>
      <vt:lpstr>Wingdings 3</vt:lpstr>
      <vt:lpstr>聚合</vt:lpstr>
      <vt:lpstr>自主创新中的经济分析 用机会成本的思维看 华为应对美国的技术封锁</vt:lpstr>
      <vt:lpstr>现象阐述</vt:lpstr>
      <vt:lpstr>PowerPoint 演示文稿</vt:lpstr>
      <vt:lpstr>经济学原理应用—— </vt:lpstr>
      <vt:lpstr>原理分析1</vt:lpstr>
      <vt:lpstr>PowerPoint 演示文稿</vt:lpstr>
      <vt:lpstr>结论——</vt:lpstr>
      <vt:lpstr>对策建议1——</vt:lpstr>
      <vt:lpstr> 对策建议2—— </vt:lpstr>
      <vt:lpstr>启示—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自主创新中的经济分析</dc:title>
  <dc:creator>Administrator</dc:creator>
  <cp:lastModifiedBy>hp</cp:lastModifiedBy>
  <cp:revision>144</cp:revision>
  <dcterms:created xsi:type="dcterms:W3CDTF">2019-11-07T12:45:00Z</dcterms:created>
  <dcterms:modified xsi:type="dcterms:W3CDTF">2021-12-14T05:49:55Z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