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88" r:id="rId2"/>
    <p:sldId id="289" r:id="rId3"/>
    <p:sldId id="290" r:id="rId4"/>
    <p:sldId id="291" r:id="rId5"/>
    <p:sldId id="292" r:id="rId6"/>
    <p:sldId id="294" r:id="rId7"/>
    <p:sldId id="295" r:id="rId8"/>
    <p:sldId id="296" r:id="rId9"/>
    <p:sldId id="297" r:id="rId10"/>
    <p:sldId id="298" r:id="rId11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rgbClr val="000000"/>
        </a:solidFill>
        <a:latin typeface="Calibri" charset="0"/>
        <a:ea typeface="宋体" charset="0"/>
        <a:cs typeface="宋体" charset="0"/>
        <a:sym typeface="Calibri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000000"/>
        </a:solidFill>
        <a:latin typeface="Calibri" charset="0"/>
        <a:ea typeface="宋体" charset="0"/>
        <a:cs typeface="宋体" charset="0"/>
        <a:sym typeface="Calibri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000000"/>
        </a:solidFill>
        <a:latin typeface="Calibri" charset="0"/>
        <a:ea typeface="宋体" charset="0"/>
        <a:cs typeface="宋体" charset="0"/>
        <a:sym typeface="Calibri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000000"/>
        </a:solidFill>
        <a:latin typeface="Calibri" charset="0"/>
        <a:ea typeface="宋体" charset="0"/>
        <a:cs typeface="宋体" charset="0"/>
        <a:sym typeface="Calibri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000000"/>
        </a:solidFill>
        <a:latin typeface="Calibri" charset="0"/>
        <a:ea typeface="宋体" charset="0"/>
        <a:cs typeface="宋体" charset="0"/>
        <a:sym typeface="Calibri" charset="0"/>
      </a:defRPr>
    </a:lvl5pPr>
    <a:lvl6pPr marL="2286000" algn="l" defTabSz="457200" rtl="0" eaLnBrk="1" latinLnBrk="0" hangingPunct="1">
      <a:defRPr sz="2400" kern="1200">
        <a:solidFill>
          <a:srgbClr val="000000"/>
        </a:solidFill>
        <a:latin typeface="Calibri" charset="0"/>
        <a:ea typeface="宋体" charset="0"/>
        <a:cs typeface="宋体" charset="0"/>
        <a:sym typeface="Calibri" charset="0"/>
      </a:defRPr>
    </a:lvl6pPr>
    <a:lvl7pPr marL="2743200" algn="l" defTabSz="457200" rtl="0" eaLnBrk="1" latinLnBrk="0" hangingPunct="1">
      <a:defRPr sz="2400" kern="1200">
        <a:solidFill>
          <a:srgbClr val="000000"/>
        </a:solidFill>
        <a:latin typeface="Calibri" charset="0"/>
        <a:ea typeface="宋体" charset="0"/>
        <a:cs typeface="宋体" charset="0"/>
        <a:sym typeface="Calibri" charset="0"/>
      </a:defRPr>
    </a:lvl7pPr>
    <a:lvl8pPr marL="3200400" algn="l" defTabSz="457200" rtl="0" eaLnBrk="1" latinLnBrk="0" hangingPunct="1">
      <a:defRPr sz="2400" kern="1200">
        <a:solidFill>
          <a:srgbClr val="000000"/>
        </a:solidFill>
        <a:latin typeface="Calibri" charset="0"/>
        <a:ea typeface="宋体" charset="0"/>
        <a:cs typeface="宋体" charset="0"/>
        <a:sym typeface="Calibri" charset="0"/>
      </a:defRPr>
    </a:lvl8pPr>
    <a:lvl9pPr marL="3657600" algn="l" defTabSz="457200" rtl="0" eaLnBrk="1" latinLnBrk="0" hangingPunct="1">
      <a:defRPr sz="2400" kern="1200">
        <a:solidFill>
          <a:srgbClr val="000000"/>
        </a:solidFill>
        <a:latin typeface="Calibri" charset="0"/>
        <a:ea typeface="宋体" charset="0"/>
        <a:cs typeface="宋体" charset="0"/>
        <a:sym typeface="Calibri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-1234" y="2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9" d="100"/>
        <a:sy n="11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Rectangle 5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100"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48629" name="Rectangle 5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8" name="Rectangle 54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048631" name="Rectangle 5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>
                <a:sym typeface="Calibri" charset="0"/>
              </a:rPr>
              <a:t>Click to edit Master text styles</a:t>
            </a:r>
            <a:endParaRPr lang="en-US">
              <a:sym typeface="Calibri" charset="0"/>
            </a:endParaRPr>
          </a:p>
          <a:p>
            <a:pPr lvl="1"/>
            <a:r>
              <a:rPr lang="en-US" altLang="zh-CN">
                <a:sym typeface="Calibri" charset="0"/>
              </a:rPr>
              <a:t>Second level</a:t>
            </a:r>
            <a:endParaRPr lang="en-US">
              <a:sym typeface="Calibri" charset="0"/>
            </a:endParaRPr>
          </a:p>
          <a:p>
            <a:pPr lvl="2"/>
            <a:r>
              <a:rPr lang="en-US" altLang="zh-CN">
                <a:sym typeface="Calibri" charset="0"/>
              </a:rPr>
              <a:t>Third level</a:t>
            </a:r>
            <a:endParaRPr lang="en-US">
              <a:sym typeface="Calibri" charset="0"/>
            </a:endParaRPr>
          </a:p>
          <a:p>
            <a:pPr lvl="3"/>
            <a:r>
              <a:rPr lang="en-US" altLang="zh-CN">
                <a:sym typeface="Calibri" charset="0"/>
              </a:rPr>
              <a:t>Fourth level</a:t>
            </a:r>
            <a:endParaRPr lang="en-US">
              <a:sym typeface="Calibri" charset="0"/>
            </a:endParaRPr>
          </a:p>
          <a:p>
            <a:pPr lvl="4"/>
            <a:r>
              <a:rPr lang="en-US" altLang="zh-CN">
                <a:sym typeface="Calibri" charset="0"/>
              </a:rPr>
              <a:t>Fifth level</a:t>
            </a:r>
            <a:endParaRPr lang="en-US">
              <a:sym typeface="Calibri" charset="0"/>
            </a:endParaRPr>
          </a:p>
        </p:txBody>
      </p:sp>
      <p:sp>
        <p:nvSpPr>
          <p:cNvPr id="1048632" name="Rectangle 5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100"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48633" name="Rectangle 5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/>
            </a:lvl1pPr>
          </a:lstStyle>
          <a:p>
            <a:fld id="{7FDDC200-DBE2-A140-BBED-60DB969FCB4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426250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宋体" charset="0"/>
        <a:sym typeface="Calibri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  <a:sym typeface="Calibri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  <a:sym typeface="Calibri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  <a:sym typeface="Calibri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  <a:sym typeface="Calibri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zh-CN" altLang="en-US">
              <a:latin typeface="Arial" charset="0"/>
              <a:ea typeface="宋体" charset="0"/>
            </a:endParaRPr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rgbClr val="000000"/>
                </a:solidFill>
                <a:latin typeface="Calibri" charset="0"/>
                <a:ea typeface="宋体" charset="0"/>
                <a:cs typeface="宋体" charset="0"/>
                <a:sym typeface="Calibri" charset="0"/>
              </a:defRPr>
            </a:lvl1pPr>
            <a:lvl2pPr marL="742950" indent="-285750"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9pPr>
          </a:lstStyle>
          <a:p>
            <a:fld id="{CC963AF5-B9E5-1640-A712-94D9773CEBA4}" type="slidenum">
              <a:rPr lang="en-US" altLang="zh-CN" sz="1100"/>
              <a:pPr/>
              <a:t>2</a:t>
            </a:fld>
            <a:endParaRPr lang="en-US" altLang="zh-CN" sz="11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zh-CN" altLang="en-US">
              <a:latin typeface="Arial" charset="0"/>
              <a:ea typeface="宋体" charset="0"/>
            </a:endParaRPr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rgbClr val="000000"/>
                </a:solidFill>
                <a:latin typeface="Calibri" charset="0"/>
                <a:ea typeface="宋体" charset="0"/>
                <a:cs typeface="宋体" charset="0"/>
                <a:sym typeface="Calibri" charset="0"/>
              </a:defRPr>
            </a:lvl1pPr>
            <a:lvl2pPr marL="742950" indent="-285750"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9pPr>
          </a:lstStyle>
          <a:p>
            <a:fld id="{C5CF2307-875E-FB49-956F-D5F606EB6E82}" type="slidenum">
              <a:rPr lang="en-US" altLang="zh-CN" sz="1100"/>
              <a:pPr/>
              <a:t>3</a:t>
            </a:fld>
            <a:endParaRPr lang="en-US" altLang="zh-CN" sz="11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DDC200-DBE2-A140-BBED-60DB969FCB4B}" type="slidenum">
              <a:rPr lang="en-US" altLang="zh-CN" smtClean="0"/>
              <a:pPr/>
              <a:t>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2639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zh-CN" altLang="en-US">
              <a:latin typeface="Arial" charset="0"/>
              <a:ea typeface="宋体" charset="0"/>
            </a:endParaRPr>
          </a:p>
        </p:txBody>
      </p:sp>
      <p:sp>
        <p:nvSpPr>
          <p:cNvPr id="14340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rgbClr val="000000"/>
                </a:solidFill>
                <a:latin typeface="Calibri" charset="0"/>
                <a:ea typeface="宋体" charset="0"/>
                <a:cs typeface="宋体" charset="0"/>
                <a:sym typeface="Calibri" charset="0"/>
              </a:defRPr>
            </a:lvl1pPr>
            <a:lvl2pPr marL="742950" indent="-285750"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libri" charset="0"/>
                <a:ea typeface="宋体" charset="0"/>
                <a:sym typeface="Calibri" charset="0"/>
              </a:defRPr>
            </a:lvl9pPr>
          </a:lstStyle>
          <a:p>
            <a:fld id="{18296A06-1341-4543-A991-B0B3413A0BF6}" type="slidenum">
              <a:rPr lang="en-US" altLang="zh-CN" sz="1100"/>
              <a:pPr/>
              <a:t>6</a:t>
            </a:fld>
            <a:endParaRPr lang="en-US" altLang="zh-CN" sz="11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10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8F33A0-A0B5-5B4F-B89E-D88B313D5F1D}" type="datetimeFigureOut">
              <a:rPr lang="zh-CN" altLang="en-US"/>
              <a:pPr/>
              <a:t>2019/10/21</a:t>
            </a:fld>
            <a:endParaRPr lang="zh-CN" altLang="en-US" b="1"/>
          </a:p>
        </p:txBody>
      </p:sp>
      <p:sp>
        <p:nvSpPr>
          <p:cNvPr id="5" name="Rectangle 10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10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F4262-76DF-BC4F-9451-24561ACB291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611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10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06CE82-7ABB-F24C-BB0A-793BA6F41756}" type="datetimeFigureOut">
              <a:rPr lang="zh-CN" altLang="en-US"/>
              <a:pPr/>
              <a:t>2019/10/21</a:t>
            </a:fld>
            <a:endParaRPr lang="zh-CN" altLang="en-US" b="1"/>
          </a:p>
        </p:txBody>
      </p:sp>
      <p:sp>
        <p:nvSpPr>
          <p:cNvPr id="5" name="Rectangle 10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10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E6734F-D4F6-0B4B-8F23-02F6FF2C83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1207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10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A8ED15-F2A1-9C45-8A43-964EE9299C9D}" type="datetimeFigureOut">
              <a:rPr lang="zh-CN" altLang="en-US"/>
              <a:pPr/>
              <a:t>2019/10/21</a:t>
            </a:fld>
            <a:endParaRPr lang="zh-CN" altLang="en-US" b="1"/>
          </a:p>
        </p:txBody>
      </p:sp>
      <p:sp>
        <p:nvSpPr>
          <p:cNvPr id="5" name="Rectangle 10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10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36101C-923A-6648-824F-9D1CA06D797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644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10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A13928-8522-2A48-9B0C-324AED4FFB67}" type="datetimeFigureOut">
              <a:rPr lang="zh-CN" altLang="en-US"/>
              <a:pPr/>
              <a:t>2019/10/21</a:t>
            </a:fld>
            <a:endParaRPr lang="zh-CN" altLang="en-US" b="1"/>
          </a:p>
        </p:txBody>
      </p:sp>
      <p:sp>
        <p:nvSpPr>
          <p:cNvPr id="6" name="Rectangle 10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10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86BE47-8633-3043-A39E-1B0605E97C5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6610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10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C5D14-3829-224F-92FD-BC63CDA739EA}" type="datetimeFigureOut">
              <a:rPr lang="zh-CN" altLang="en-US"/>
              <a:pPr/>
              <a:t>2019/10/21</a:t>
            </a:fld>
            <a:endParaRPr lang="zh-CN" altLang="en-US" b="1"/>
          </a:p>
        </p:txBody>
      </p:sp>
      <p:sp>
        <p:nvSpPr>
          <p:cNvPr id="8" name="Rectangle 10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Rectangle 10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B2796F-10E4-7649-ADEE-77EFF924016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227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10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EFA5A0-29FF-1043-9220-50AD7237BAE6}" type="datetimeFigureOut">
              <a:rPr lang="zh-CN" altLang="en-US"/>
              <a:pPr/>
              <a:t>2019/10/21</a:t>
            </a:fld>
            <a:endParaRPr lang="zh-CN" altLang="en-US" b="1"/>
          </a:p>
        </p:txBody>
      </p:sp>
      <p:sp>
        <p:nvSpPr>
          <p:cNvPr id="4" name="Rectangle 10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10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A93572-031C-454A-B09C-497F3DB530E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513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150922-3498-0347-BB5C-7999F48040A8}" type="datetimeFigureOut">
              <a:rPr lang="zh-CN" altLang="en-US"/>
              <a:pPr/>
              <a:t>2019/10/21</a:t>
            </a:fld>
            <a:endParaRPr lang="zh-CN" altLang="en-US" b="1"/>
          </a:p>
        </p:txBody>
      </p:sp>
      <p:sp>
        <p:nvSpPr>
          <p:cNvPr id="3" name="Rectangle 10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10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578EF6-5EB9-4F47-A56B-BEBE940B405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8137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0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CF3C2F-DF37-804E-BC33-EFAD806E2E05}" type="datetimeFigureOut">
              <a:rPr lang="zh-CN" altLang="en-US"/>
              <a:pPr/>
              <a:t>2019/10/21</a:t>
            </a:fld>
            <a:endParaRPr lang="zh-CN" altLang="en-US" b="1"/>
          </a:p>
        </p:txBody>
      </p:sp>
      <p:sp>
        <p:nvSpPr>
          <p:cNvPr id="6" name="Rectangle 10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10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AE379D-82AC-4F42-A76E-CFB9BAE58AB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787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0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182F1-7B57-784D-B00F-FFB46EFD27FC}" type="datetimeFigureOut">
              <a:rPr lang="zh-CN" altLang="en-US"/>
              <a:pPr/>
              <a:t>2019/10/21</a:t>
            </a:fld>
            <a:endParaRPr lang="zh-CN" altLang="en-US" b="1"/>
          </a:p>
        </p:txBody>
      </p:sp>
      <p:sp>
        <p:nvSpPr>
          <p:cNvPr id="6" name="Rectangle 10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10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7FC9BA-CDA8-6B41-8689-A99337EAD72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3592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10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335F8D-8050-3F45-BAF0-08C4CFFF541B}" type="datetimeFigureOut">
              <a:rPr lang="zh-CN" altLang="en-US"/>
              <a:pPr/>
              <a:t>2019/10/21</a:t>
            </a:fld>
            <a:endParaRPr lang="zh-CN" altLang="en-US" b="1"/>
          </a:p>
        </p:txBody>
      </p:sp>
      <p:sp>
        <p:nvSpPr>
          <p:cNvPr id="5" name="Rectangle 10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10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C6B05E-0FD4-BC40-9999-5408E78E454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360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10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BBBA14-7AA4-7644-917F-D03422A052AA}" type="datetimeFigureOut">
              <a:rPr lang="zh-CN" altLang="en-US"/>
              <a:pPr/>
              <a:t>2019/10/21</a:t>
            </a:fld>
            <a:endParaRPr lang="zh-CN" altLang="en-US" b="1"/>
          </a:p>
        </p:txBody>
      </p:sp>
      <p:sp>
        <p:nvSpPr>
          <p:cNvPr id="5" name="Rectangle 10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10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8D3BAD-B4E6-B94C-9829-8B0F9715EA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29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024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1027" name="Rectangle 10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  <a:endParaRPr lang="en-US"/>
          </a:p>
          <a:p>
            <a:pPr lvl="1"/>
            <a:r>
              <a:rPr lang="zh-CN" altLang="en-US"/>
              <a:t>第二级</a:t>
            </a:r>
            <a:endParaRPr lang="en-US"/>
          </a:p>
          <a:p>
            <a:pPr lvl="2"/>
            <a:r>
              <a:rPr lang="zh-CN" altLang="en-US"/>
              <a:t>第三级</a:t>
            </a:r>
            <a:endParaRPr lang="en-US"/>
          </a:p>
          <a:p>
            <a:pPr lvl="3"/>
            <a:r>
              <a:rPr lang="zh-CN" altLang="en-US"/>
              <a:t>第四级</a:t>
            </a:r>
            <a:endParaRPr lang="en-US"/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1048578" name="Rectangle 102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D433F2C7-3263-9E4E-A822-1CEFD6400040}" type="datetimeFigureOut">
              <a:rPr lang="zh-CN" altLang="en-US"/>
              <a:pPr/>
              <a:t>2019/10/21</a:t>
            </a:fld>
            <a:endParaRPr lang="zh-CN" altLang="en-US" b="1"/>
          </a:p>
        </p:txBody>
      </p:sp>
      <p:sp>
        <p:nvSpPr>
          <p:cNvPr id="1048579" name="Rectangle 102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 i="1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Calibri" panose="020F050202020403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48580" name="Rectangle 102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b="1" i="1">
                <a:solidFill>
                  <a:srgbClr val="898989"/>
                </a:solidFill>
              </a:defRPr>
            </a:lvl1pPr>
          </a:lstStyle>
          <a:p>
            <a:fld id="{79CC4B68-4D2C-6442-AE1B-FE2ACDDED84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rgbClr val="000000"/>
          </a:solidFill>
          <a:latin typeface="+mj-lt"/>
          <a:ea typeface="+mj-ea"/>
          <a:cs typeface="宋体" charset="0"/>
        </a:defRPr>
      </a:lvl1pPr>
      <a:lvl2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  <a:cs typeface="宋体" charset="0"/>
        </a:defRPr>
      </a:lvl2pPr>
      <a:lvl3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  <a:cs typeface="宋体" charset="0"/>
        </a:defRPr>
      </a:lvl3pPr>
      <a:lvl4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  <a:cs typeface="宋体" charset="0"/>
        </a:defRPr>
      </a:lvl4pPr>
      <a:lvl5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  <a:cs typeface="宋体" charset="0"/>
        </a:defRPr>
      </a:lvl5pPr>
      <a:lvl6pPr marL="4572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latinLnBrk="1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rgbClr val="000000"/>
          </a:solidFill>
          <a:latin typeface="+mn-lt"/>
          <a:ea typeface="+mn-ea"/>
          <a:cs typeface="宋体" charset="0"/>
        </a:defRPr>
      </a:lvl1pPr>
      <a:lvl2pPr marL="6858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9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/>
          <a:p>
            <a:pPr algn="ctr" eaLnBrk="1" latinLnBrk="0" hangingPunct="1"/>
            <a:endParaRPr lang="zh-CN" altLang="en-US" sz="6000">
              <a:latin typeface="Calibri Light" charset="0"/>
              <a:ea typeface="宋体" charset="0"/>
            </a:endParaRPr>
          </a:p>
        </p:txBody>
      </p:sp>
      <p:sp>
        <p:nvSpPr>
          <p:cNvPr id="2051" name="Rectangle 61"/>
          <p:cNvSpPr>
            <a:spLocks noGrp="1" noChangeArrowheads="1"/>
          </p:cNvSpPr>
          <p:nvPr>
            <p:ph type="subTitle" idx="4294967295"/>
          </p:nvPr>
        </p:nvSpPr>
        <p:spPr>
          <a:xfrm>
            <a:off x="1143000" y="3602038"/>
            <a:ext cx="6858000" cy="1655762"/>
          </a:xfrm>
        </p:spPr>
        <p:txBody>
          <a:bodyPr/>
          <a:lstStyle/>
          <a:p>
            <a:pPr marL="0" indent="0" algn="ctr" eaLnBrk="1" latinLnBrk="0" hangingPunct="1">
              <a:buFontTx/>
              <a:buNone/>
            </a:pPr>
            <a:endParaRPr lang="zh-CN" altLang="en-US" sz="2400">
              <a:latin typeface="Calibri" charset="0"/>
              <a:ea typeface="宋体" charset="0"/>
            </a:endParaRPr>
          </a:p>
        </p:txBody>
      </p:sp>
      <p:pic>
        <p:nvPicPr>
          <p:cNvPr id="2052" name="Picture 2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400"/>
            <a:ext cx="9144000" cy="678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639" name="Rectangle 63"/>
          <p:cNvSpPr>
            <a:spLocks noChangeArrowheads="1"/>
          </p:cNvSpPr>
          <p:nvPr/>
        </p:nvSpPr>
        <p:spPr bwMode="auto">
          <a:xfrm>
            <a:off x="0" y="1258357"/>
            <a:ext cx="914400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lnSpc>
                <a:spcPct val="200000"/>
              </a:lnSpc>
            </a:pPr>
            <a:r>
              <a:rPr lang="en-US" altLang="zh-CN" sz="4800" dirty="0">
                <a:solidFill>
                  <a:srgbClr val="FF0000"/>
                </a:solidFill>
                <a:latin typeface="华文琥珀" charset="0"/>
                <a:ea typeface="华文琥珀" charset="0"/>
                <a:cs typeface="华文琥珀" charset="0"/>
              </a:rPr>
              <a:t>2019</a:t>
            </a:r>
            <a:r>
              <a:rPr lang="zh-CN" altLang="en-US" sz="4800" dirty="0">
                <a:solidFill>
                  <a:srgbClr val="FF0000"/>
                </a:solidFill>
                <a:latin typeface="华文琥珀" charset="0"/>
                <a:ea typeface="华文琥珀" charset="0"/>
                <a:cs typeface="华文琥珀" charset="0"/>
              </a:rPr>
              <a:t>奢侈品火热消费在中国</a:t>
            </a:r>
            <a:endParaRPr lang="en-US" altLang="zh-CN" sz="4800" dirty="0">
              <a:solidFill>
                <a:srgbClr val="FF0000"/>
              </a:solidFill>
              <a:latin typeface="华文琥珀" charset="0"/>
              <a:ea typeface="华文琥珀" charset="0"/>
              <a:cs typeface="华文琥珀" charset="0"/>
            </a:endParaRPr>
          </a:p>
          <a:p>
            <a:pPr algn="ctr" eaLnBrk="1" hangingPunct="1">
              <a:lnSpc>
                <a:spcPct val="200000"/>
              </a:lnSpc>
            </a:pPr>
            <a:r>
              <a:rPr lang="en-US" altLang="zh-CN" sz="4800" b="1" dirty="0">
                <a:latin typeface="微软雅黑" charset="0"/>
                <a:ea typeface="微软雅黑" charset="0"/>
                <a:cs typeface="微软雅黑" charset="0"/>
              </a:rPr>
              <a:t> </a:t>
            </a:r>
            <a:r>
              <a:rPr lang="zh-CN" sz="4800" dirty="0">
                <a:solidFill>
                  <a:srgbClr val="003366"/>
                </a:solidFill>
                <a:latin typeface="华文琥珀" charset="0"/>
                <a:ea typeface="华文琥珀" charset="0"/>
                <a:cs typeface="华文琥珀" charset="0"/>
              </a:rPr>
              <a:t>之经济学探析</a:t>
            </a:r>
          </a:p>
        </p:txBody>
      </p:sp>
      <p:pic>
        <p:nvPicPr>
          <p:cNvPr id="3" name="Schwarz &amp; Funk - Keep On (Original Mix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4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4489" y="5788378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48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8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643" name="Rectangle 67"/>
          <p:cNvSpPr>
            <a:spLocks noChangeArrowheads="1"/>
          </p:cNvSpPr>
          <p:nvPr/>
        </p:nvSpPr>
        <p:spPr bwMode="auto">
          <a:xfrm>
            <a:off x="211138" y="1347788"/>
            <a:ext cx="8388350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b="1">
                <a:latin typeface="方正姚体" charset="0"/>
                <a:ea typeface="方正姚体" charset="0"/>
                <a:cs typeface="方正姚体" charset="0"/>
              </a:rPr>
              <a:t>        </a:t>
            </a:r>
            <a:r>
              <a:rPr lang="zh-CN" altLang="en-US" sz="2200" b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随着中国经济的迅猛发展，居民收入水平大幅增长，中国的富裕人群快速涌现。</a:t>
            </a:r>
            <a:r>
              <a:rPr lang="zh-CN" altLang="en-US" sz="2200" b="1">
                <a:solidFill>
                  <a:srgbClr val="FF0000"/>
                </a:solidFill>
                <a:latin typeface="方正姚体" charset="0"/>
                <a:ea typeface="方正姚体" charset="0"/>
                <a:cs typeface="方正姚体" charset="0"/>
              </a:rPr>
              <a:t>中国已成为全球奢侈品行业中的最大市场，并将成为奢侈品消费总量最大的国家。</a:t>
            </a:r>
            <a:r>
              <a:rPr lang="zh-CN" sz="2200" b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  <a:sym typeface="宋体" charset="0"/>
              </a:rPr>
              <a:t>中国市场已经成为各大</a:t>
            </a:r>
            <a:r>
              <a:rPr lang="zh-CN" altLang="en-US" sz="2200" b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  <a:sym typeface="宋体" charset="0"/>
              </a:rPr>
              <a:t>奢侈</a:t>
            </a:r>
            <a:r>
              <a:rPr lang="zh-CN" sz="2200" b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  <a:sym typeface="宋体" charset="0"/>
              </a:rPr>
              <a:t>品牌兵家必争之地</a:t>
            </a:r>
            <a:r>
              <a:rPr lang="zh-CN" altLang="en-US" sz="2200" b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  <a:sym typeface="宋体" charset="0"/>
              </a:rPr>
              <a:t>！</a:t>
            </a:r>
            <a:r>
              <a:rPr lang="en-US" altLang="zh-CN" sz="2200" b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  <a:sym typeface="宋体" charset="0"/>
              </a:rPr>
              <a:t>2019</a:t>
            </a:r>
            <a:r>
              <a:rPr lang="zh-CN" altLang="en-US" sz="2200" b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  <a:sym typeface="宋体" charset="0"/>
              </a:rPr>
              <a:t>奢侈品在中国大地火热消费！</a:t>
            </a:r>
            <a:r>
              <a:rPr lang="zh-CN" sz="2200" b="1">
                <a:latin typeface="华文新魏" charset="0"/>
                <a:ea typeface="华文新魏" charset="0"/>
                <a:cs typeface="华文新魏" charset="0"/>
                <a:sym typeface="宋体" charset="0"/>
              </a:rPr>
              <a:t/>
            </a:r>
            <a:br>
              <a:rPr lang="zh-CN" sz="2200" b="1">
                <a:latin typeface="华文新魏" charset="0"/>
                <a:ea typeface="华文新魏" charset="0"/>
                <a:cs typeface="华文新魏" charset="0"/>
                <a:sym typeface="宋体" charset="0"/>
              </a:rPr>
            </a:br>
            <a:endParaRPr lang="zh-CN" sz="2200" b="1">
              <a:latin typeface="华文新魏" charset="0"/>
              <a:ea typeface="华文新魏" charset="0"/>
              <a:cs typeface="华文新魏" charset="0"/>
              <a:sym typeface="宋体" charset="0"/>
            </a:endParaRPr>
          </a:p>
        </p:txBody>
      </p:sp>
      <p:sp>
        <p:nvSpPr>
          <p:cNvPr id="1048645" name="Rectangle 69"/>
          <p:cNvSpPr>
            <a:spLocks noChangeArrowheads="1"/>
          </p:cNvSpPr>
          <p:nvPr/>
        </p:nvSpPr>
        <p:spPr bwMode="auto">
          <a:xfrm>
            <a:off x="377825" y="195263"/>
            <a:ext cx="54308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4800">
                <a:solidFill>
                  <a:srgbClr val="FF0000"/>
                </a:solidFill>
                <a:latin typeface="华文琥珀" charset="0"/>
                <a:ea typeface="华文琥珀" charset="0"/>
                <a:cs typeface="华文琥珀" charset="0"/>
              </a:rPr>
              <a:t>现象阐述</a:t>
            </a:r>
            <a:endParaRPr lang="zh-CN" sz="4800">
              <a:latin typeface="华文琥珀" charset="0"/>
              <a:ea typeface="华文琥珀" charset="0"/>
              <a:cs typeface="华文琥珀" charset="0"/>
            </a:endParaRPr>
          </a:p>
        </p:txBody>
      </p:sp>
      <p:pic>
        <p:nvPicPr>
          <p:cNvPr id="2097184" name="Picture 3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8" y="3892550"/>
            <a:ext cx="4308475" cy="293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7186" name="Picture 3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13" y="3892550"/>
            <a:ext cx="4641850" cy="293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48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48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9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971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8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647" name="Rectangle 71"/>
          <p:cNvSpPr>
            <a:spLocks noChangeArrowheads="1"/>
          </p:cNvSpPr>
          <p:nvPr/>
        </p:nvSpPr>
        <p:spPr bwMode="auto">
          <a:xfrm>
            <a:off x="385763" y="1990725"/>
            <a:ext cx="838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4000" b="1" i="1" dirty="0">
                <a:solidFill>
                  <a:srgbClr val="003366"/>
                </a:solidFill>
                <a:latin typeface="华文新魏" charset="0"/>
                <a:ea typeface="华文新魏" charset="0"/>
                <a:cs typeface="华文新魏" charset="0"/>
              </a:rPr>
              <a:t>为什么在中国，奢侈品消费如此火热？</a:t>
            </a:r>
            <a:endParaRPr lang="zh-CN" sz="4000" i="1" dirty="0">
              <a:solidFill>
                <a:srgbClr val="003366"/>
              </a:solidFill>
              <a:latin typeface="华文新魏" charset="0"/>
              <a:ea typeface="华文新魏" charset="0"/>
              <a:cs typeface="华文新魏" charset="0"/>
            </a:endParaRPr>
          </a:p>
        </p:txBody>
      </p:sp>
      <p:pic>
        <p:nvPicPr>
          <p:cNvPr id="2097190" name="Picture 38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3363913"/>
            <a:ext cx="4186237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7192" name="Picture 40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63913"/>
            <a:ext cx="4186238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73"/>
          <p:cNvSpPr>
            <a:spLocks noChangeArrowheads="1"/>
          </p:cNvSpPr>
          <p:nvPr/>
        </p:nvSpPr>
        <p:spPr bwMode="auto">
          <a:xfrm>
            <a:off x="604838" y="504825"/>
            <a:ext cx="756443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  <a:latin typeface="华文琥珀" charset="0"/>
                <a:ea typeface="华文琥珀" charset="0"/>
                <a:cs typeface="华文琥珀" charset="0"/>
              </a:rPr>
              <a:t>问题引出</a:t>
            </a:r>
            <a:r>
              <a:rPr lang="en-US" altLang="zh-CN" sz="4800" dirty="0">
                <a:solidFill>
                  <a:srgbClr val="FF0000"/>
                </a:solidFill>
                <a:latin typeface="华文琥珀" charset="0"/>
                <a:ea typeface="华文琥珀" charset="0"/>
                <a:cs typeface="华文琥珀" charset="0"/>
              </a:rPr>
              <a:t>——</a:t>
            </a:r>
            <a:endParaRPr lang="zh-CN" sz="4800" dirty="0">
              <a:latin typeface="华文琥珀" charset="0"/>
              <a:ea typeface="华文琥珀" charset="0"/>
              <a:cs typeface="华文琥珀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6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6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486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48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09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09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47" grpId="0"/>
      <p:bldP spid="410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8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651" name="Rectangle 75"/>
          <p:cNvSpPr>
            <a:spLocks noChangeArrowheads="1"/>
          </p:cNvSpPr>
          <p:nvPr/>
        </p:nvSpPr>
        <p:spPr bwMode="auto">
          <a:xfrm>
            <a:off x="125413" y="134938"/>
            <a:ext cx="762635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4000" b="1"/>
              <a:t> </a:t>
            </a:r>
            <a:r>
              <a:rPr lang="zh-CN" altLang="en-US" sz="3600">
                <a:solidFill>
                  <a:srgbClr val="003366"/>
                </a:solidFill>
                <a:latin typeface="华文琥珀" charset="0"/>
                <a:ea typeface="华文琥珀" charset="0"/>
                <a:cs typeface="华文琥珀" charset="0"/>
              </a:rPr>
              <a:t>对奢侈品消费的经济学分析</a:t>
            </a:r>
            <a:r>
              <a:rPr lang="zh-CN" sz="3600">
                <a:solidFill>
                  <a:srgbClr val="003366"/>
                </a:solidFill>
                <a:latin typeface="华文琥珀" charset="0"/>
                <a:ea typeface="华文琥珀" charset="0"/>
                <a:cs typeface="华文琥珀" charset="0"/>
              </a:rPr>
              <a:t> </a:t>
            </a:r>
            <a:r>
              <a:rPr lang="zh-CN" sz="4400" b="1"/>
              <a:t>
</a:t>
            </a:r>
            <a:endParaRPr lang="zh-CN"/>
          </a:p>
        </p:txBody>
      </p:sp>
      <p:sp>
        <p:nvSpPr>
          <p:cNvPr id="1048653" name="Rectangle 77"/>
          <p:cNvSpPr>
            <a:spLocks noChangeArrowheads="1"/>
          </p:cNvSpPr>
          <p:nvPr/>
        </p:nvSpPr>
        <p:spPr bwMode="auto">
          <a:xfrm>
            <a:off x="862013" y="2084388"/>
            <a:ext cx="7253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 eaLnBrk="1" hangingPunct="1">
              <a:lnSpc>
                <a:spcPct val="150000"/>
              </a:lnSpc>
              <a:buFont typeface="Wingdings" charset="0"/>
              <a:buChar char="l"/>
            </a:pPr>
            <a:r>
              <a:rPr lang="zh-CN" altLang="en-US" sz="2200" b="1">
                <a:solidFill>
                  <a:srgbClr val="FF0000"/>
                </a:solidFill>
                <a:latin typeface="方正姚体" charset="0"/>
                <a:ea typeface="方正姚体" charset="0"/>
                <a:cs typeface="方正姚体" charset="0"/>
              </a:rPr>
              <a:t>消费者的收入水平    </a:t>
            </a:r>
            <a:r>
              <a:rPr lang="zh-CN" altLang="en-US" sz="2200" b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当经济状况良好、人们收入增加时，需求量就会增加。而我国经济迅猛发展，我国居民收入水平大增，便拉动了奢侈品消费市场。</a:t>
            </a:r>
            <a:endParaRPr lang="zh-CN" sz="2200">
              <a:solidFill>
                <a:srgbClr val="003366"/>
              </a:solidFill>
              <a:latin typeface="方正姚体" charset="0"/>
              <a:ea typeface="方正姚体" charset="0"/>
              <a:cs typeface="方正姚体" charset="0"/>
            </a:endParaRPr>
          </a:p>
        </p:txBody>
      </p:sp>
      <p:sp>
        <p:nvSpPr>
          <p:cNvPr id="1048655" name="Rectangle 79"/>
          <p:cNvSpPr>
            <a:spLocks noChangeArrowheads="1"/>
          </p:cNvSpPr>
          <p:nvPr/>
        </p:nvSpPr>
        <p:spPr bwMode="auto">
          <a:xfrm>
            <a:off x="719138" y="1062038"/>
            <a:ext cx="76644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4400">
                <a:solidFill>
                  <a:srgbClr val="FF0000"/>
                </a:solidFill>
                <a:latin typeface="华文琥珀" charset="0"/>
                <a:ea typeface="华文琥珀" charset="0"/>
                <a:cs typeface="华文琥珀" charset="0"/>
              </a:rPr>
              <a:t>原理应用</a:t>
            </a:r>
            <a:r>
              <a:rPr lang="en-US" altLang="zh-CN" sz="4400">
                <a:solidFill>
                  <a:srgbClr val="FF0000"/>
                </a:solidFill>
                <a:latin typeface="华文琥珀" charset="0"/>
                <a:ea typeface="华文琥珀" charset="0"/>
                <a:cs typeface="华文琥珀" charset="0"/>
              </a:rPr>
              <a:t>——</a:t>
            </a:r>
            <a:r>
              <a:rPr lang="zh-CN" altLang="en-US" sz="3200" b="1">
                <a:solidFill>
                  <a:srgbClr val="003366"/>
                </a:solidFill>
                <a:latin typeface="黑体" charset="0"/>
                <a:ea typeface="黑体" charset="0"/>
                <a:cs typeface="黑体" charset="0"/>
              </a:rPr>
              <a:t>影响需求的因素的原理</a:t>
            </a:r>
            <a:endParaRPr lang="zh-CN" sz="3200" b="1">
              <a:solidFill>
                <a:srgbClr val="003366"/>
              </a:solidFill>
              <a:latin typeface="黑体" charset="0"/>
              <a:ea typeface="黑体" charset="0"/>
              <a:cs typeface="黑体" charset="0"/>
            </a:endParaRPr>
          </a:p>
        </p:txBody>
      </p:sp>
      <p:pic>
        <p:nvPicPr>
          <p:cNvPr id="2097196" name="Picture 44" descr="9ddd07845cb214fdf133761f22354d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75" y="3935413"/>
            <a:ext cx="4970463" cy="272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8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48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486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48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048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09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657" name="Rectangle 81"/>
          <p:cNvSpPr>
            <a:spLocks noChangeArrowheads="1"/>
          </p:cNvSpPr>
          <p:nvPr/>
        </p:nvSpPr>
        <p:spPr bwMode="auto">
          <a:xfrm>
            <a:off x="561975" y="273050"/>
            <a:ext cx="8226425" cy="429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>
              <a:lnSpc>
                <a:spcPct val="150000"/>
              </a:lnSpc>
              <a:buFont typeface="Wingdings" charset="0"/>
              <a:buChar char="l"/>
            </a:pPr>
            <a:r>
              <a:rPr lang="en-US" sz="2200" b="1" dirty="0" err="1">
                <a:solidFill>
                  <a:srgbClr val="FF0000"/>
                </a:solidFill>
                <a:latin typeface="方正姚体" charset="0"/>
                <a:ea typeface="方正姚体" charset="0"/>
                <a:cs typeface="方正姚体" charset="0"/>
              </a:rPr>
              <a:t>消费者偏好</a:t>
            </a:r>
            <a:endParaRPr lang="en-US" sz="2200" b="1" dirty="0">
              <a:solidFill>
                <a:srgbClr val="FF0000"/>
              </a:solidFill>
              <a:latin typeface="方正姚体" charset="0"/>
              <a:ea typeface="方正姚体" charset="0"/>
              <a:cs typeface="方正姚体" charset="0"/>
            </a:endParaRPr>
          </a:p>
          <a:p>
            <a:pPr marL="457200" indent="-457200">
              <a:lnSpc>
                <a:spcPct val="150000"/>
              </a:lnSpc>
              <a:buFont typeface="Wingdings" charset="0"/>
              <a:buChar char="Ø"/>
            </a:pPr>
            <a:r>
              <a:rPr 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当</a:t>
            </a: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我国居民的</a:t>
            </a:r>
            <a:r>
              <a:rPr lang="en-US" sz="2000" b="1" dirty="0" err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收入提高</a:t>
            </a: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以后</a:t>
            </a:r>
            <a:r>
              <a:rPr 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，</a:t>
            </a: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一些国人便产生了新的需求，即</a:t>
            </a:r>
            <a:r>
              <a:rPr lang="en-US" sz="2000" b="1" dirty="0" err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通过奢侈品来体现自己“高贵”的身份</a:t>
            </a: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、</a:t>
            </a:r>
            <a:r>
              <a:rPr 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“</a:t>
            </a:r>
            <a:r>
              <a:rPr lang="en-US" sz="2000" b="1" dirty="0" err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强大”的经济</a:t>
            </a: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实</a:t>
            </a:r>
            <a:r>
              <a:rPr 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力，</a:t>
            </a: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从而导致以</a:t>
            </a:r>
            <a:r>
              <a:rPr 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“</a:t>
            </a:r>
            <a:r>
              <a:rPr lang="en-US" sz="2000" b="1" dirty="0" err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炫富</a:t>
            </a:r>
            <a:r>
              <a:rPr 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”</a:t>
            </a: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为</a:t>
            </a:r>
            <a:r>
              <a:rPr lang="en-US" sz="2000" b="1" dirty="0" err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目的</a:t>
            </a: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的“面子消费”；（炫富）</a:t>
            </a:r>
            <a:endParaRPr lang="zh-CN" sz="2000" dirty="0">
              <a:solidFill>
                <a:srgbClr val="003366"/>
              </a:solidFill>
              <a:latin typeface="方正姚体" charset="0"/>
              <a:ea typeface="方正姚体" charset="0"/>
              <a:cs typeface="方正姚体" charset="0"/>
            </a:endParaRPr>
          </a:p>
          <a:p>
            <a:pPr marL="457200" indent="-457200">
              <a:lnSpc>
                <a:spcPct val="150000"/>
              </a:lnSpc>
              <a:buFont typeface="Wingdings" charset="0"/>
              <a:buChar char="Ø"/>
            </a:pPr>
            <a:r>
              <a:rPr lang="en-US" sz="2000" b="1" dirty="0" err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同样，当身边的人都在重金购买奢侈品时</a:t>
            </a:r>
            <a:r>
              <a:rPr 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，</a:t>
            </a: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还有人</a:t>
            </a:r>
            <a:r>
              <a:rPr lang="en-US" sz="2000" b="1" dirty="0" err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会不自觉</a:t>
            </a: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地</a:t>
            </a:r>
            <a:r>
              <a:rPr lang="en-US" sz="2000" b="1" dirty="0" err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产生“攀比”之心，从而导致</a:t>
            </a: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从众心理的“</a:t>
            </a:r>
            <a:r>
              <a:rPr lang="en-US" sz="2000" b="1" dirty="0" err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跟风消费</a:t>
            </a: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”；（斗富）</a:t>
            </a:r>
          </a:p>
          <a:p>
            <a:pPr marL="457200" indent="-457200">
              <a:lnSpc>
                <a:spcPct val="150000"/>
              </a:lnSpc>
              <a:buFont typeface="Wingdings" charset="0"/>
              <a:buChar char="Ø"/>
            </a:pPr>
            <a:r>
              <a:rPr lang="zh-CN" altLang="en-US" sz="20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还有一些国人，特别是刚入职的年轻人，为了防止被人看不起，避免自卑心理，往往会掩盖自己贫穷的事实，从而导致“装富”的“虚假消费”。（装富）</a:t>
            </a:r>
            <a:endParaRPr lang="zh-CN" sz="2000" dirty="0">
              <a:solidFill>
                <a:srgbClr val="003366"/>
              </a:solidFill>
              <a:latin typeface="方正姚体" charset="0"/>
              <a:ea typeface="方正姚体" charset="0"/>
              <a:cs typeface="方正姚体" charset="0"/>
            </a:endParaRPr>
          </a:p>
        </p:txBody>
      </p:sp>
      <p:pic>
        <p:nvPicPr>
          <p:cNvPr id="2097200" name="Picture 4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151" y="4619977"/>
            <a:ext cx="2471737" cy="20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7202" name="Picture 5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227" y="4494036"/>
            <a:ext cx="3252787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86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6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6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486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486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486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486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097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97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97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8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663" name="Rectangle 87"/>
          <p:cNvSpPr>
            <a:spLocks noChangeArrowheads="1"/>
          </p:cNvSpPr>
          <p:nvPr/>
        </p:nvSpPr>
        <p:spPr bwMode="auto">
          <a:xfrm>
            <a:off x="619125" y="176213"/>
            <a:ext cx="7234238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3200" dirty="0">
                <a:solidFill>
                  <a:srgbClr val="003366"/>
                </a:solidFill>
                <a:latin typeface="华文琥珀" charset="0"/>
                <a:ea typeface="华文琥珀" charset="0"/>
                <a:cs typeface="华文琥珀" charset="0"/>
              </a:rPr>
              <a:t>2019</a:t>
            </a:r>
            <a:r>
              <a:rPr lang="zh-CN" altLang="en-US" sz="3200" dirty="0">
                <a:solidFill>
                  <a:srgbClr val="003366"/>
                </a:solidFill>
                <a:latin typeface="华文琥珀" charset="0"/>
                <a:ea typeface="华文琥珀" charset="0"/>
                <a:cs typeface="华文琥珀" charset="0"/>
              </a:rPr>
              <a:t>奢侈品火热消费带来的</a:t>
            </a:r>
            <a:endParaRPr lang="en-US" altLang="zh-CN" sz="3200" dirty="0">
              <a:solidFill>
                <a:srgbClr val="003366"/>
              </a:solidFill>
              <a:latin typeface="华文琥珀" charset="0"/>
              <a:ea typeface="华文琥珀" charset="0"/>
              <a:cs typeface="华文琥珀" charset="0"/>
            </a:endParaRPr>
          </a:p>
          <a:p>
            <a:pPr eaLnBrk="1" hangingPunct="1"/>
            <a:r>
              <a:rPr lang="zh-CN" altLang="en-US" sz="4400" dirty="0">
                <a:solidFill>
                  <a:srgbClr val="FF0000"/>
                </a:solidFill>
                <a:latin typeface="华文琥珀" charset="0"/>
                <a:ea typeface="华文琥珀" charset="0"/>
                <a:cs typeface="华文琥珀" charset="0"/>
              </a:rPr>
              <a:t>启示</a:t>
            </a:r>
            <a:r>
              <a:rPr lang="en-US" altLang="zh-CN" sz="4400" dirty="0">
                <a:solidFill>
                  <a:srgbClr val="FF0000"/>
                </a:solidFill>
                <a:latin typeface="华文琥珀" charset="0"/>
                <a:ea typeface="华文琥珀" charset="0"/>
                <a:cs typeface="华文琥珀" charset="0"/>
              </a:rPr>
              <a:t>——</a:t>
            </a:r>
            <a:endParaRPr lang="zh-CN" sz="4400" dirty="0"/>
          </a:p>
        </p:txBody>
      </p:sp>
      <p:sp>
        <p:nvSpPr>
          <p:cNvPr id="1048665" name="Rectangle 89"/>
          <p:cNvSpPr>
            <a:spLocks noChangeArrowheads="1"/>
          </p:cNvSpPr>
          <p:nvPr/>
        </p:nvSpPr>
        <p:spPr bwMode="auto">
          <a:xfrm>
            <a:off x="619125" y="1622425"/>
            <a:ext cx="7742238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  <a:buFont typeface="Arial" charset="0"/>
              <a:buBlip>
                <a:blip r:embed="rId4"/>
              </a:buBlip>
            </a:pPr>
            <a:r>
              <a:rPr lang="zh-CN" altLang="en-US" sz="2200" b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消费者角度：我国居民消费观尚不成熟，应倡导消费者树立正确的消费观，避免盲从、奢靡消费。</a:t>
            </a:r>
            <a:endParaRPr lang="zh-CN" sz="2200" b="1">
              <a:solidFill>
                <a:srgbClr val="003366"/>
              </a:solidFill>
              <a:latin typeface="方正姚体" charset="0"/>
              <a:ea typeface="方正姚体" charset="0"/>
              <a:cs typeface="方正姚体" charset="0"/>
            </a:endParaRPr>
          </a:p>
        </p:txBody>
      </p:sp>
      <p:sp>
        <p:nvSpPr>
          <p:cNvPr id="1048667" name="Rectangle 91"/>
          <p:cNvSpPr>
            <a:spLocks noChangeArrowheads="1"/>
          </p:cNvSpPr>
          <p:nvPr/>
        </p:nvSpPr>
        <p:spPr bwMode="auto">
          <a:xfrm>
            <a:off x="619125" y="2819400"/>
            <a:ext cx="7783513" cy="153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  <a:buFont typeface="Arial" charset="0"/>
              <a:buBlip>
                <a:blip r:embed="rId4"/>
              </a:buBlip>
            </a:pPr>
            <a:r>
              <a:rPr lang="zh-CN" altLang="en-US" sz="2200" b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厂商角度：有需求就会有市场，有市场就是有商机，厂商应抓住商机，扩大产量、开拓销售渠道，以获取利益最大化。</a:t>
            </a:r>
            <a:endParaRPr lang="zh-CN" sz="2200" b="1">
              <a:solidFill>
                <a:srgbClr val="003366"/>
              </a:solidFill>
              <a:latin typeface="方正姚体" charset="0"/>
              <a:ea typeface="方正姚体" charset="0"/>
              <a:cs typeface="方正姚体" charset="0"/>
            </a:endParaRPr>
          </a:p>
        </p:txBody>
      </p:sp>
      <p:sp>
        <p:nvSpPr>
          <p:cNvPr id="1048669" name="Rectangle 93"/>
          <p:cNvSpPr>
            <a:spLocks noChangeArrowheads="1"/>
          </p:cNvSpPr>
          <p:nvPr/>
        </p:nvSpPr>
        <p:spPr bwMode="auto">
          <a:xfrm>
            <a:off x="619125" y="4756150"/>
            <a:ext cx="7783513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  <a:buFont typeface="Arial" charset="0"/>
              <a:buBlip>
                <a:blip r:embed="rId4"/>
              </a:buBlip>
            </a:pPr>
            <a:r>
              <a:rPr lang="zh-CN" altLang="en-US" sz="2200" b="1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政府角度：对国外奢侈品牌加大征税力度；同时实施政策倾斜，大力扶持推广本土奢侈品牌的崛起，促进奢侈品消费本土化，让奢侈品消费为经济增长助力！</a:t>
            </a:r>
            <a:endParaRPr lang="zh-CN" sz="2200" b="1">
              <a:solidFill>
                <a:srgbClr val="003366"/>
              </a:solidFill>
              <a:latin typeface="方正姚体" charset="0"/>
              <a:ea typeface="方正姚体" charset="0"/>
              <a:cs typeface="方正姚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  <p:tav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48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48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486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48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8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0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8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671" name="Rectangle 95"/>
          <p:cNvSpPr>
            <a:spLocks noChangeArrowheads="1"/>
          </p:cNvSpPr>
          <p:nvPr/>
        </p:nvSpPr>
        <p:spPr bwMode="auto">
          <a:xfrm>
            <a:off x="590550" y="393700"/>
            <a:ext cx="7234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sz="4000">
                <a:solidFill>
                  <a:srgbClr val="FF0000"/>
                </a:solidFill>
                <a:latin typeface="华文琥珀" charset="0"/>
                <a:ea typeface="华文琥珀" charset="0"/>
                <a:cs typeface="华文琥珀" charset="0"/>
              </a:rPr>
              <a:t>中国奢侈品消费未来展望</a:t>
            </a:r>
            <a:r>
              <a:rPr lang="en-US" altLang="zh-CN" sz="4000">
                <a:solidFill>
                  <a:srgbClr val="FF0000"/>
                </a:solidFill>
                <a:latin typeface="华文琥珀" charset="0"/>
                <a:ea typeface="华文琥珀" charset="0"/>
                <a:cs typeface="华文琥珀" charset="0"/>
              </a:rPr>
              <a:t>——</a:t>
            </a:r>
            <a:endParaRPr lang="zh-CN" sz="4000">
              <a:latin typeface="华文琥珀" charset="0"/>
              <a:ea typeface="华文琥珀" charset="0"/>
              <a:cs typeface="华文琥珀" charset="0"/>
            </a:endParaRPr>
          </a:p>
        </p:txBody>
      </p:sp>
      <p:sp>
        <p:nvSpPr>
          <p:cNvPr id="1048673" name="Rectangle 97"/>
          <p:cNvSpPr>
            <a:spLocks noChangeArrowheads="1"/>
          </p:cNvSpPr>
          <p:nvPr/>
        </p:nvSpPr>
        <p:spPr bwMode="auto">
          <a:xfrm>
            <a:off x="590550" y="1349375"/>
            <a:ext cx="7783513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200" b="1" dirty="0">
                <a:solidFill>
                  <a:srgbClr val="FF0000"/>
                </a:solidFill>
                <a:latin typeface="方正姚体" charset="0"/>
                <a:ea typeface="方正姚体" charset="0"/>
                <a:cs typeface="方正姚体" charset="0"/>
              </a:rPr>
              <a:t>1.</a:t>
            </a:r>
            <a:r>
              <a:rPr lang="zh-CN" altLang="en-US" sz="2200" b="1" dirty="0">
                <a:solidFill>
                  <a:srgbClr val="FF0000"/>
                </a:solidFill>
                <a:latin typeface="方正姚体" charset="0"/>
                <a:ea typeface="方正姚体" charset="0"/>
                <a:cs typeface="方正姚体" charset="0"/>
              </a:rPr>
              <a:t>消费水平将持续走高</a:t>
            </a:r>
            <a:endParaRPr lang="zh-CN" sz="2200" dirty="0">
              <a:latin typeface="方正姚体" charset="0"/>
              <a:ea typeface="方正姚体" charset="0"/>
              <a:cs typeface="方正姚体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      随着国民收入水平不断提升，在未来奢侈品消费水平将进一步提高。甚至反超欧美国家，坐上“世界第一奢侈品大国”的宝座。</a:t>
            </a:r>
            <a:endParaRPr lang="zh-CN" sz="2200" dirty="0">
              <a:solidFill>
                <a:srgbClr val="003366"/>
              </a:solidFill>
              <a:latin typeface="方正姚体" charset="0"/>
              <a:ea typeface="方正姚体" charset="0"/>
              <a:cs typeface="方正姚体" charset="0"/>
            </a:endParaRPr>
          </a:p>
        </p:txBody>
      </p:sp>
      <p:pic>
        <p:nvPicPr>
          <p:cNvPr id="2097214" name="Picture 62" descr="timg.jpe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44675">
            <a:off x="147638" y="4375150"/>
            <a:ext cx="256063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7216" name="Picture 64" descr="timg-2.jpe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6588">
            <a:off x="2886075" y="4141788"/>
            <a:ext cx="2514600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7218" name="Picture 66" descr="u=3592556509,2794785090&amp;fm=26&amp;gp=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013" y="3405188"/>
            <a:ext cx="3582987" cy="335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8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6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  <p:tav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48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4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4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4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97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097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2097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8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675" name="Rectangle 99"/>
          <p:cNvSpPr>
            <a:spLocks noChangeArrowheads="1"/>
          </p:cNvSpPr>
          <p:nvPr/>
        </p:nvSpPr>
        <p:spPr bwMode="auto">
          <a:xfrm>
            <a:off x="654050" y="614363"/>
            <a:ext cx="7845425" cy="2631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200" b="1" dirty="0">
                <a:solidFill>
                  <a:srgbClr val="FF0000"/>
                </a:solidFill>
                <a:latin typeface="方正姚体" charset="0"/>
                <a:ea typeface="方正姚体" charset="0"/>
                <a:cs typeface="方正姚体" charset="0"/>
              </a:rPr>
              <a:t>2.</a:t>
            </a:r>
            <a:r>
              <a:rPr lang="zh-CN" altLang="en-US" sz="2200" b="1" dirty="0">
                <a:solidFill>
                  <a:srgbClr val="FF0000"/>
                </a:solidFill>
                <a:latin typeface="方正姚体" charset="0"/>
                <a:ea typeface="方正姚体" charset="0"/>
                <a:cs typeface="方正姚体" charset="0"/>
              </a:rPr>
              <a:t>消费者年龄层次将进一步扩大</a:t>
            </a:r>
            <a:endParaRPr lang="zh-CN" sz="2200" dirty="0">
              <a:latin typeface="方正姚体" charset="0"/>
              <a:ea typeface="方正姚体" charset="0"/>
              <a:cs typeface="方正姚体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 smtClean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        奢侈品</a:t>
            </a:r>
            <a:r>
              <a:rPr lang="zh-CN" altLang="en-US" sz="22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不再是年轻人的专利，更多年龄段的消费者都将通过购买奢侈品来满足自己的偏好需求。不仅年龄偏大的人群将</a:t>
            </a:r>
            <a:r>
              <a:rPr lang="zh-CN" altLang="en-US" sz="2200" b="1" dirty="0" smtClean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更多地进入</a:t>
            </a:r>
            <a:r>
              <a:rPr lang="zh-CN" altLang="en-US" sz="22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奢侈品消费市场，就连小小少儿也将</a:t>
            </a:r>
            <a:r>
              <a:rPr lang="zh-CN" altLang="en-US" sz="2200" b="1" dirty="0" smtClean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更多地被</a:t>
            </a:r>
            <a:r>
              <a:rPr lang="zh-CN" altLang="en-US" sz="2200" b="1" dirty="0">
                <a:solidFill>
                  <a:srgbClr val="003366"/>
                </a:solidFill>
                <a:latin typeface="方正姚体" charset="0"/>
                <a:ea typeface="方正姚体" charset="0"/>
                <a:cs typeface="方正姚体" charset="0"/>
              </a:rPr>
              <a:t>奢侈品全副 “包装”！</a:t>
            </a:r>
            <a:endParaRPr lang="zh-CN" sz="2200" dirty="0">
              <a:solidFill>
                <a:srgbClr val="003366"/>
              </a:solidFill>
              <a:latin typeface="方正姚体" charset="0"/>
              <a:ea typeface="方正姚体" charset="0"/>
              <a:cs typeface="方正姚体" charset="0"/>
            </a:endParaRPr>
          </a:p>
        </p:txBody>
      </p:sp>
      <p:pic>
        <p:nvPicPr>
          <p:cNvPr id="2097222" name="Picture 70" descr="timg.jpe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3" y="3804885"/>
            <a:ext cx="3910012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7224" name="Picture 72" descr="u=3805531370,3334994220&amp;fm=173&amp;app=49&amp;f=JPEG.jpe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445" y="3809999"/>
            <a:ext cx="3875794" cy="2935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4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4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97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97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97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97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97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26" name="Picture 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588" y="400050"/>
            <a:ext cx="7195079" cy="6206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97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97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972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  <p:tav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97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500" fill="hold"/>
                                        <p:tgtEl>
                                          <p:spTgt spid="20972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6067" y="1388533"/>
            <a:ext cx="463460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b="1" dirty="0" smtClean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指导老师：陈军</a:t>
            </a:r>
            <a:endParaRPr lang="en-US" altLang="zh-CN" b="1" dirty="0" smtClean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</a:t>
            </a:r>
            <a:r>
              <a:rPr lang="zh-CN" altLang="en-US" b="1" dirty="0" smtClean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课题组成员：</a:t>
            </a:r>
            <a:r>
              <a:rPr lang="en-US" altLang="zh-CN" b="1" dirty="0" smtClean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b="1" dirty="0" smtClean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级会计专业</a:t>
            </a:r>
            <a:endParaRPr lang="zh-CN" altLang="en-US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929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默认设计模板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宋体" panose="02010600030101010101" pitchFamily="2" charset="-122"/>
            <a:sym typeface="Calibri" panose="020F05020202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宋体" panose="02010600030101010101" pitchFamily="2" charset="-122"/>
            <a:sym typeface="Calibri" panose="020F0502020204030204" pitchFamily="34" charset="0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470</Words>
  <Application>Microsoft Office PowerPoint</Application>
  <DocSecurity>0</DocSecurity>
  <PresentationFormat>全屏显示(4:3)</PresentationFormat>
  <Paragraphs>29</Paragraphs>
  <Slides>10</Slides>
  <Notes>4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Yorkee</dc:creator>
  <cp:lastModifiedBy>XuZhao</cp:lastModifiedBy>
  <cp:revision>37</cp:revision>
  <dcterms:created xsi:type="dcterms:W3CDTF">2019-06-21T09:00:38Z</dcterms:created>
  <dcterms:modified xsi:type="dcterms:W3CDTF">2019-10-21T14:39:48Z</dcterms:modified>
</cp:coreProperties>
</file>