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4005" r:id="rId1"/>
    <p:sldMasterId id="2147484089" r:id="rId2"/>
  </p:sldMasterIdLst>
  <p:notesMasterIdLst>
    <p:notesMasterId r:id="rId16"/>
  </p:notesMasterIdLst>
  <p:handoutMasterIdLst>
    <p:handoutMasterId r:id="rId17"/>
  </p:handoutMasterIdLst>
  <p:sldIdLst>
    <p:sldId id="407" r:id="rId3"/>
    <p:sldId id="286" r:id="rId4"/>
    <p:sldId id="409" r:id="rId5"/>
    <p:sldId id="257" r:id="rId6"/>
    <p:sldId id="337" r:id="rId7"/>
    <p:sldId id="417" r:id="rId8"/>
    <p:sldId id="419" r:id="rId9"/>
    <p:sldId id="287" r:id="rId10"/>
    <p:sldId id="410" r:id="rId11"/>
    <p:sldId id="411" r:id="rId12"/>
    <p:sldId id="412" r:id="rId13"/>
    <p:sldId id="416" r:id="rId14"/>
    <p:sldId id="401" r:id="rId15"/>
  </p:sldIdLst>
  <p:sldSz cx="12192000" cy="6858000"/>
  <p:notesSz cx="6858000" cy="9144000"/>
  <p:embeddedFontLst>
    <p:embeddedFont>
      <p:font typeface="等线 Light" panose="02010600030101010101" pitchFamily="2" charset="-122"/>
      <p:regular r:id="rId18"/>
    </p:embeddedFont>
    <p:embeddedFont>
      <p:font typeface="Cambria Math" panose="02040503050406030204" pitchFamily="18" charset="0"/>
      <p:regular r:id="rId19"/>
    </p:embeddedFont>
    <p:embeddedFont>
      <p:font typeface="Open Sans" panose="02010600030101010101" charset="0"/>
      <p:regular r:id="rId20"/>
    </p:embeddedFont>
    <p:embeddedFont>
      <p:font typeface="Raleway" panose="02010600030101010101" charset="0"/>
      <p:regular r:id="rId21"/>
    </p:embeddedFont>
    <p:embeddedFont>
      <p:font typeface="微软雅黑" panose="020B0503020204020204" pitchFamily="34" charset="-122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方正正粗黑简体" panose="02010600030101010101" charset="-122"/>
      <p:regular r:id="rId28"/>
    </p:embeddedFont>
    <p:embeddedFont>
      <p:font typeface="等线" panose="02010600030101010101" pitchFamily="2" charset="-122"/>
      <p:regular r:id="rId29"/>
      <p:bold r:id="rId30"/>
    </p:embeddedFont>
    <p:embeddedFont>
      <p:font typeface="方正兰亭粗黑_GBK" panose="02010600030101010101" charset="-122"/>
      <p:regular r:id="rId31"/>
    </p:embeddedFont>
    <p:embeddedFont>
      <p:font typeface="等线" panose="02010600030101010101" pitchFamily="2" charset="-122"/>
      <p:regular r:id="rId29"/>
      <p:bold r:id="rId30"/>
    </p:embeddedFont>
  </p:embeddedFontLst>
  <p:custDataLst>
    <p:tags r:id="rId32"/>
  </p:custDataLst>
  <p:defaultTextStyle>
    <a:defPPr>
      <a:defRPr lang="en-US"/>
    </a:defPPr>
    <a:lvl1pPr marL="0" algn="l" defTabSz="91433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65" algn="l" defTabSz="91433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30" algn="l" defTabSz="91433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95" algn="l" defTabSz="91433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60" algn="l" defTabSz="91433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25" algn="l" defTabSz="91433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90" algn="l" defTabSz="91433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55" algn="l" defTabSz="91433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320" algn="l" defTabSz="91433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Balance" id="{705054ED-DB56-FA4C-BB16-D35BDEFFF4C1}">
          <p14:sldIdLst>
            <p14:sldId id="407"/>
            <p14:sldId id="286"/>
            <p14:sldId id="409"/>
            <p14:sldId id="257"/>
            <p14:sldId id="337"/>
            <p14:sldId id="417"/>
            <p14:sldId id="419"/>
            <p14:sldId id="287"/>
            <p14:sldId id="410"/>
            <p14:sldId id="411"/>
            <p14:sldId id="412"/>
            <p14:sldId id="416"/>
            <p14:sldId id="40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275" userDrawn="1">
          <p15:clr>
            <a:srgbClr val="A4A3A4"/>
          </p15:clr>
        </p15:guide>
        <p15:guide id="2" pos="1005" userDrawn="1">
          <p15:clr>
            <a:srgbClr val="A4A3A4"/>
          </p15:clr>
        </p15:guide>
        <p15:guide id="3" pos="6675" userDrawn="1">
          <p15:clr>
            <a:srgbClr val="A4A3A4"/>
          </p15:clr>
        </p15:guide>
        <p15:guide id="4" orient="horz" pos="250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20AB"/>
    <a:srgbClr val="0099CC"/>
    <a:srgbClr val="1F1F1F"/>
    <a:srgbClr val="5E78FA"/>
    <a:srgbClr val="FF5757"/>
    <a:srgbClr val="FDFDFD"/>
    <a:srgbClr val="F9FAFA"/>
    <a:srgbClr val="FDFDFE"/>
    <a:srgbClr val="B59F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997" autoAdjust="0"/>
    <p:restoredTop sz="86935" autoAdjust="0"/>
  </p:normalViewPr>
  <p:slideViewPr>
    <p:cSldViewPr snapToGrid="0" snapToObjects="1">
      <p:cViewPr varScale="1">
        <p:scale>
          <a:sx n="98" d="100"/>
          <a:sy n="98" d="100"/>
        </p:scale>
        <p:origin x="1708" y="56"/>
      </p:cViewPr>
      <p:guideLst>
        <p:guide orient="horz" pos="1275"/>
        <p:guide pos="1005"/>
        <p:guide pos="6675"/>
        <p:guide orient="horz" pos="250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 showGuides="1">
      <p:cViewPr varScale="1">
        <p:scale>
          <a:sx n="132" d="100"/>
          <a:sy n="132" d="100"/>
        </p:scale>
        <p:origin x="5344" y="17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32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0EBAF-D955-C443-AB02-2BCBC7797572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1DC8B-0A09-DC4E-ABCE-FAAA12F03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5749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A641A-FC50-3840-A830-42D90553FE8C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96355-3DDC-9949-861F-AD0908BFCC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77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075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647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344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1640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431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431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3143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314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spc="300" dirty="0">
              <a:latin typeface="方正兰亭粗黑_GBK" panose="02000000000000000000" pitchFamily="2" charset="-122"/>
              <a:ea typeface="方正兰亭粗黑_GBK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8442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2838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7846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798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96355-3DDC-9949-861F-AD0908BFCC2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520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26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075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  <p:extLst>
      <p:ext uri="{BB962C8B-B14F-4D97-AF65-F5344CB8AC3E}">
        <p14:creationId xmlns:p14="http://schemas.microsoft.com/office/powerpoint/2010/main" val="3689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5" name="Номер слайда 21"/>
          <p:cNvSpPr txBox="1">
            <a:spLocks/>
          </p:cNvSpPr>
          <p:nvPr userDrawn="1"/>
        </p:nvSpPr>
        <p:spPr>
          <a:xfrm>
            <a:off x="388273" y="6571277"/>
            <a:ext cx="513735" cy="227164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ctr" defTabSz="914330" rtl="0" eaLnBrk="1" latinLnBrk="0" hangingPunct="1">
              <a:defRPr sz="1000" b="0" i="0" kern="1200">
                <a:solidFill>
                  <a:schemeClr val="tx1">
                    <a:alpha val="70000"/>
                  </a:schemeClr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  <a:lvl2pPr marL="45716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2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5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5" name="Номер слайда 21"/>
          <p:cNvSpPr txBox="1">
            <a:spLocks/>
          </p:cNvSpPr>
          <p:nvPr userDrawn="1"/>
        </p:nvSpPr>
        <p:spPr>
          <a:xfrm>
            <a:off x="388273" y="6571277"/>
            <a:ext cx="513735" cy="227164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ctr" defTabSz="914330" rtl="0" eaLnBrk="1" latinLnBrk="0" hangingPunct="1">
              <a:defRPr sz="1000" b="0" i="0" kern="1200">
                <a:solidFill>
                  <a:schemeClr val="tx1">
                    <a:alpha val="70000"/>
                  </a:schemeClr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  <a:lvl2pPr marL="45716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2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5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4"/>
          <p:cNvSpPr>
            <a:spLocks noGrp="1"/>
          </p:cNvSpPr>
          <p:nvPr>
            <p:ph type="title" hasCustomPrompt="1"/>
          </p:nvPr>
        </p:nvSpPr>
        <p:spPr>
          <a:xfrm>
            <a:off x="1866899" y="4517240"/>
            <a:ext cx="8046357" cy="243873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Номер слайда 21"/>
          <p:cNvSpPr txBox="1">
            <a:spLocks/>
          </p:cNvSpPr>
          <p:nvPr userDrawn="1"/>
        </p:nvSpPr>
        <p:spPr>
          <a:xfrm>
            <a:off x="235873" y="6418877"/>
            <a:ext cx="513735" cy="227164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ctr" defTabSz="914330" rtl="0" eaLnBrk="1" latinLnBrk="0" hangingPunct="1">
              <a:defRPr sz="1000" b="0" i="0" kern="1200">
                <a:solidFill>
                  <a:schemeClr val="tx1">
                    <a:alpha val="70000"/>
                  </a:schemeClr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  <a:lvl2pPr marL="45716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2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5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985480" y="0"/>
            <a:ext cx="0" cy="6858000"/>
          </a:xfrm>
          <a:prstGeom prst="line">
            <a:avLst/>
          </a:prstGeom>
          <a:ln>
            <a:solidFill>
              <a:schemeClr val="tx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468887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516593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5" name="Номер слайда 21"/>
          <p:cNvSpPr txBox="1">
            <a:spLocks/>
          </p:cNvSpPr>
          <p:nvPr userDrawn="1"/>
        </p:nvSpPr>
        <p:spPr>
          <a:xfrm>
            <a:off x="235873" y="6418877"/>
            <a:ext cx="513735" cy="227164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ctr" defTabSz="914330" rtl="0" eaLnBrk="1" latinLnBrk="0" hangingPunct="1">
              <a:defRPr sz="1000" b="0" i="0" kern="1200">
                <a:solidFill>
                  <a:schemeClr val="tx1">
                    <a:alpha val="70000"/>
                  </a:schemeClr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  <a:lvl2pPr marL="45716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2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5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8D877B3-D348-4611-9BDB-C5374591D951}" type="slidenum">
              <a:rPr lang="en-US" smtClean="0">
                <a:solidFill>
                  <a:schemeClr val="bg1">
                    <a:alpha val="70000"/>
                  </a:schemeClr>
                </a:solidFill>
              </a:rPr>
              <a:pPr/>
              <a:t>‹#›</a:t>
            </a:fld>
            <a:endParaRPr lang="en-US" dirty="0">
              <a:solidFill>
                <a:schemeClr val="bg1">
                  <a:alpha val="7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985480" y="0"/>
            <a:ext cx="0" cy="6858000"/>
          </a:xfrm>
          <a:prstGeom prst="line">
            <a:avLst/>
          </a:prstGeom>
          <a:ln>
            <a:solidFill>
              <a:schemeClr val="tx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468887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516593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2500438"/>
            <a:ext cx="4229100" cy="185712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2618190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4653153" y="2290219"/>
            <a:ext cx="1866901" cy="1301578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4653153" y="4235103"/>
            <a:ext cx="1866901" cy="1301578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4653153" y="4655233"/>
            <a:ext cx="1866901" cy="1301578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4653153" y="2907197"/>
            <a:ext cx="1866901" cy="1301578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4653153" y="1181100"/>
            <a:ext cx="1866901" cy="1301578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4653153" y="2907197"/>
            <a:ext cx="1866901" cy="1301578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4653153" y="1181100"/>
            <a:ext cx="1866901" cy="1301578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5"/>
            <a:ext cx="8477747" cy="745212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1759448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3927944"/>
            <a:ext cx="12192000" cy="2930056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  <p:extLst>
      <p:ext uri="{BB962C8B-B14F-4D97-AF65-F5344CB8AC3E}">
        <p14:creationId xmlns:p14="http://schemas.microsoft.com/office/powerpoint/2010/main" val="4986074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990600" y="2313828"/>
            <a:ext cx="3748377" cy="2798861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4738977" y="2313828"/>
            <a:ext cx="3748377" cy="2798861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8487355" y="2313828"/>
            <a:ext cx="3704646" cy="2798861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186693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4837707" y="1"/>
            <a:ext cx="3598627" cy="2289976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4837707" y="2289977"/>
            <a:ext cx="3598627" cy="2289976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4837707" y="4573989"/>
            <a:ext cx="3598627" cy="2284011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2618190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66454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4885413" y="1"/>
            <a:ext cx="3113599" cy="2289976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4473601" y="2289977"/>
            <a:ext cx="3113599" cy="2289976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4885413" y="4573989"/>
            <a:ext cx="3113599" cy="2284011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2618190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9056536" y="0"/>
            <a:ext cx="3135464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Номер слайда 21"/>
          <p:cNvSpPr txBox="1">
            <a:spLocks/>
          </p:cNvSpPr>
          <p:nvPr userDrawn="1"/>
        </p:nvSpPr>
        <p:spPr>
          <a:xfrm>
            <a:off x="235873" y="6418877"/>
            <a:ext cx="513735" cy="227164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ctr" defTabSz="914330" rtl="0" eaLnBrk="1" latinLnBrk="0" hangingPunct="1">
              <a:defRPr sz="1000" b="0" i="0" kern="1200">
                <a:solidFill>
                  <a:schemeClr val="tx1">
                    <a:alpha val="70000"/>
                  </a:schemeClr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  <a:lvl2pPr marL="45716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2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5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8D877B3-D348-4611-9BDB-C5374591D951}" type="slidenum">
              <a:rPr lang="en-US" smtClean="0"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</a:rPr>
              <a:pPr/>
              <a:t>‹#›</a:t>
            </a:fld>
            <a:endParaRPr lang="en-US" dirty="0">
              <a:solidFill>
                <a:schemeClr val="tx1">
                  <a:lumMod val="50000"/>
                  <a:lumOff val="50000"/>
                  <a:alpha val="70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68887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516593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7433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3371337" y="6418877"/>
            <a:ext cx="513735" cy="227164"/>
          </a:xfrm>
        </p:spPr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3135464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Title 4"/>
          <p:cNvSpPr>
            <a:spLocks noGrp="1"/>
          </p:cNvSpPr>
          <p:nvPr>
            <p:ph type="title" hasCustomPrompt="1"/>
          </p:nvPr>
        </p:nvSpPr>
        <p:spPr>
          <a:xfrm>
            <a:off x="5002364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135464" y="0"/>
            <a:ext cx="990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Номер слайда 21"/>
          <p:cNvSpPr txBox="1">
            <a:spLocks/>
          </p:cNvSpPr>
          <p:nvPr userDrawn="1"/>
        </p:nvSpPr>
        <p:spPr>
          <a:xfrm>
            <a:off x="3371337" y="6418877"/>
            <a:ext cx="513735" cy="227164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ctr" defTabSz="914330" rtl="0" eaLnBrk="1" latinLnBrk="0" hangingPunct="1">
              <a:defRPr sz="1000" b="0" i="0" kern="1200">
                <a:solidFill>
                  <a:schemeClr val="tx1">
                    <a:alpha val="70000"/>
                  </a:schemeClr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  <a:lvl2pPr marL="45716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2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5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8D877B3-D348-4611-9BDB-C5374591D951}" type="slidenum">
              <a:rPr lang="en-US" smtClean="0"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</a:rPr>
              <a:pPr/>
              <a:t>‹#›</a:t>
            </a:fld>
            <a:endParaRPr lang="en-US" dirty="0">
              <a:solidFill>
                <a:schemeClr val="tx1">
                  <a:lumMod val="50000"/>
                  <a:lumOff val="50000"/>
                  <a:alpha val="70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604351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3652057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1" y="1181099"/>
            <a:ext cx="5524500" cy="2839357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3628571" y="4020456"/>
            <a:ext cx="3093359" cy="195943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  <p:extLst>
      <p:ext uri="{BB962C8B-B14F-4D97-AF65-F5344CB8AC3E}">
        <p14:creationId xmlns:p14="http://schemas.microsoft.com/office/powerpoint/2010/main" val="16624827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2500438"/>
            <a:ext cx="4229100" cy="185712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10167256" y="0"/>
            <a:ext cx="2024743" cy="3106057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8142512" y="0"/>
            <a:ext cx="2024743" cy="5696857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6117769" y="0"/>
            <a:ext cx="2024743" cy="4963886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  <p:extLst>
      <p:ext uri="{BB962C8B-B14F-4D97-AF65-F5344CB8AC3E}">
        <p14:creationId xmlns:p14="http://schemas.microsoft.com/office/powerpoint/2010/main" val="12832589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990600" y="1952170"/>
            <a:ext cx="2024743" cy="4905829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3015343" y="1181101"/>
            <a:ext cx="2024743" cy="5676898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5040086" y="2728687"/>
            <a:ext cx="2024743" cy="4129314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Title 4"/>
          <p:cNvSpPr>
            <a:spLocks noGrp="1"/>
          </p:cNvSpPr>
          <p:nvPr>
            <p:ph type="title" hasCustomPrompt="1"/>
          </p:nvPr>
        </p:nvSpPr>
        <p:spPr>
          <a:xfrm>
            <a:off x="60960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41395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9056536" y="0"/>
            <a:ext cx="3135464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2618190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67751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Title 4"/>
          <p:cNvSpPr>
            <a:spLocks noGrp="1"/>
          </p:cNvSpPr>
          <p:nvPr>
            <p:ph type="title" hasCustomPrompt="1"/>
          </p:nvPr>
        </p:nvSpPr>
        <p:spPr>
          <a:xfrm>
            <a:off x="5206448" y="990269"/>
            <a:ext cx="6414052" cy="243873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686013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4579951" y="0"/>
            <a:ext cx="7612049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0269"/>
            <a:ext cx="6414052" cy="243873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312352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1866900" y="0"/>
            <a:ext cx="10325101" cy="3429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3715470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18061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1866900" y="3429000"/>
            <a:ext cx="10325101" cy="3429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066609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1866901" y="3429000"/>
            <a:ext cx="4229100" cy="2521857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6489701" y="3429000"/>
            <a:ext cx="4229100" cy="2521857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866900" y="2569027"/>
            <a:ext cx="3423557" cy="2198915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5317671" y="2569027"/>
            <a:ext cx="3423557" cy="2198915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8768443" y="2569027"/>
            <a:ext cx="3423557" cy="2198915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0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119794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866901" y="3004456"/>
            <a:ext cx="2385785" cy="312783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0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9961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4322839" y="3004456"/>
            <a:ext cx="2385785" cy="312783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6778777" y="3004456"/>
            <a:ext cx="2385785" cy="312783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9234715" y="3004456"/>
            <a:ext cx="2385785" cy="312783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2500438"/>
            <a:ext cx="4229100" cy="185712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7649028" y="2318656"/>
            <a:ext cx="2220685" cy="2220685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9971315" y="2318657"/>
            <a:ext cx="2220685" cy="2220685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9971315" y="0"/>
            <a:ext cx="2220685" cy="2220685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9971314" y="4637315"/>
            <a:ext cx="2220685" cy="2220685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7649028" y="4637315"/>
            <a:ext cx="2220685" cy="2220685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5326741" y="2318657"/>
            <a:ext cx="2220685" cy="2220685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  <p:extLst>
      <p:ext uri="{BB962C8B-B14F-4D97-AF65-F5344CB8AC3E}">
        <p14:creationId xmlns:p14="http://schemas.microsoft.com/office/powerpoint/2010/main" val="20032923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1866901" y="1181101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8" hasCustomPrompt="1"/>
          </p:nvPr>
        </p:nvSpPr>
        <p:spPr>
          <a:xfrm>
            <a:off x="3943351" y="1181101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6019801" y="1181101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20" hasCustomPrompt="1"/>
          </p:nvPr>
        </p:nvSpPr>
        <p:spPr>
          <a:xfrm>
            <a:off x="8096251" y="1181101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21" hasCustomPrompt="1"/>
          </p:nvPr>
        </p:nvSpPr>
        <p:spPr>
          <a:xfrm>
            <a:off x="10172700" y="1181101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0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4653724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0886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1866901" y="2621644"/>
            <a:ext cx="2139042" cy="2139042"/>
          </a:xfrm>
          <a:prstGeom prst="ellipse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8" hasCustomPrompt="1"/>
          </p:nvPr>
        </p:nvSpPr>
        <p:spPr>
          <a:xfrm>
            <a:off x="4890408" y="2621644"/>
            <a:ext cx="2139042" cy="2139042"/>
          </a:xfrm>
          <a:prstGeom prst="ellipse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7913915" y="2621644"/>
            <a:ext cx="2139042" cy="2139042"/>
          </a:xfrm>
          <a:prstGeom prst="ellipse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1000025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76433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3011714" cy="6857999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3060095" y="1"/>
            <a:ext cx="3011714" cy="6857999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6120190" y="1"/>
            <a:ext cx="3011714" cy="6857999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9180286" y="1"/>
            <a:ext cx="3011714" cy="6857999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  <p:extLst>
      <p:ext uri="{BB962C8B-B14F-4D97-AF65-F5344CB8AC3E}">
        <p14:creationId xmlns:p14="http://schemas.microsoft.com/office/powerpoint/2010/main" val="3924796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990600" y="1181100"/>
            <a:ext cx="7326086" cy="56769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  <p:extLst>
      <p:ext uri="{BB962C8B-B14F-4D97-AF65-F5344CB8AC3E}">
        <p14:creationId xmlns:p14="http://schemas.microsoft.com/office/powerpoint/2010/main" val="3167074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4361543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361543" y="-1"/>
            <a:ext cx="2227943" cy="686525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4"/>
          <p:cNvSpPr>
            <a:spLocks noGrp="1"/>
          </p:cNvSpPr>
          <p:nvPr>
            <p:ph type="title" hasCustomPrompt="1"/>
          </p:nvPr>
        </p:nvSpPr>
        <p:spPr>
          <a:xfrm>
            <a:off x="7391400" y="1000025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831761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990600" y="0"/>
            <a:ext cx="5105400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Title 4"/>
          <p:cNvSpPr>
            <a:spLocks noGrp="1"/>
          </p:cNvSpPr>
          <p:nvPr>
            <p:ph type="title" hasCustomPrompt="1"/>
          </p:nvPr>
        </p:nvSpPr>
        <p:spPr>
          <a:xfrm>
            <a:off x="6531429" y="1000025"/>
            <a:ext cx="5089071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239873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990600" y="0"/>
            <a:ext cx="3080468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7086600" y="0"/>
            <a:ext cx="5105400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1000025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128185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7086600" y="0"/>
            <a:ext cx="5105400" cy="68580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2618190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3699328" y="1181100"/>
            <a:ext cx="4793343" cy="56769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1767466"/>
            <a:ext cx="4229100" cy="185712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9927771" y="1848660"/>
            <a:ext cx="2264228" cy="2433054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7531100" y="1848660"/>
            <a:ext cx="2264228" cy="2433054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  <p:extLst>
      <p:ext uri="{BB962C8B-B14F-4D97-AF65-F5344CB8AC3E}">
        <p14:creationId xmlns:p14="http://schemas.microsoft.com/office/powerpoint/2010/main" val="143281276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1866901" y="1181100"/>
            <a:ext cx="1406070" cy="1406070"/>
          </a:xfrm>
          <a:prstGeom prst="ellipse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6" name="Oval 5"/>
          <p:cNvSpPr/>
          <p:nvPr userDrawn="1"/>
        </p:nvSpPr>
        <p:spPr>
          <a:xfrm>
            <a:off x="1448707" y="762906"/>
            <a:ext cx="2242457" cy="2242457"/>
          </a:xfrm>
          <a:prstGeom prst="ellipse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5471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1000025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2358570"/>
            <a:ext cx="12192000" cy="4499429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  <p:extLst>
      <p:ext uri="{BB962C8B-B14F-4D97-AF65-F5344CB8AC3E}">
        <p14:creationId xmlns:p14="http://schemas.microsoft.com/office/powerpoint/2010/main" val="206035050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1000025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1866901" y="2770416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8" hasCustomPrompt="1"/>
          </p:nvPr>
        </p:nvSpPr>
        <p:spPr>
          <a:xfrm>
            <a:off x="3943351" y="2770416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6019801" y="2770416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20" hasCustomPrompt="1"/>
          </p:nvPr>
        </p:nvSpPr>
        <p:spPr>
          <a:xfrm>
            <a:off x="8096251" y="2770416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21" hasCustomPrompt="1"/>
          </p:nvPr>
        </p:nvSpPr>
        <p:spPr>
          <a:xfrm>
            <a:off x="10172700" y="2770416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22" hasCustomPrompt="1"/>
          </p:nvPr>
        </p:nvSpPr>
        <p:spPr>
          <a:xfrm>
            <a:off x="1866901" y="4838700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23" hasCustomPrompt="1"/>
          </p:nvPr>
        </p:nvSpPr>
        <p:spPr>
          <a:xfrm>
            <a:off x="3943351" y="4838700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7" name="Picture Placeholder 4"/>
          <p:cNvSpPr>
            <a:spLocks noGrp="1"/>
          </p:cNvSpPr>
          <p:nvPr>
            <p:ph type="pic" sz="quarter" idx="24" hasCustomPrompt="1"/>
          </p:nvPr>
        </p:nvSpPr>
        <p:spPr>
          <a:xfrm>
            <a:off x="6019801" y="4838700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25" hasCustomPrompt="1"/>
          </p:nvPr>
        </p:nvSpPr>
        <p:spPr>
          <a:xfrm>
            <a:off x="8096251" y="4838700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10172700" y="4838700"/>
            <a:ext cx="2019300" cy="2019300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1866900" y="1000025"/>
            <a:ext cx="4229100" cy="162161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1866901" y="2770416"/>
            <a:ext cx="2019300" cy="4087584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8" hasCustomPrompt="1"/>
          </p:nvPr>
        </p:nvSpPr>
        <p:spPr>
          <a:xfrm>
            <a:off x="3943351" y="2770416"/>
            <a:ext cx="2019300" cy="4087584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6019801" y="2770416"/>
            <a:ext cx="2019300" cy="4087584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20" hasCustomPrompt="1"/>
          </p:nvPr>
        </p:nvSpPr>
        <p:spPr>
          <a:xfrm>
            <a:off x="8096251" y="2770416"/>
            <a:ext cx="2019300" cy="4087584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21" hasCustomPrompt="1"/>
          </p:nvPr>
        </p:nvSpPr>
        <p:spPr>
          <a:xfrm>
            <a:off x="10172700" y="2770416"/>
            <a:ext cx="2019300" cy="4087584"/>
          </a:xfrm>
          <a:prstGeom prst="rect">
            <a:avLst/>
          </a:prstGeom>
          <a:pattFill prst="pct1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defRPr sz="1000" b="1" baseline="0"/>
            </a:lvl1pPr>
          </a:lstStyle>
          <a:p>
            <a:r>
              <a:rPr lang="en-US" dirty="0"/>
              <a:t>Drag &amp; Drop Image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1000252"/>
      </p:ext>
    </p:extLst>
  </p:cSld>
  <p:clrMapOvr>
    <a:masterClrMapping/>
  </p:clrMapOvr>
  <p:transition spd="slow">
    <p:push dir="d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D4BDFE-7CDB-4DC8-82E6-9656ADF08A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67DAD6B-93A0-4E25-AFFA-431E7663A4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C823F2-3CA6-488E-9938-928035A28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400076-F6E3-475B-AA28-3A2DEE1D3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0D8B5AE-A25E-4853-A108-984F4E061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34098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FABE012-6DD9-48AD-A7D7-4E12CEA8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4FB8260-E3AC-4A9C-8874-18AA609678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2222EDD-68AF-4066-A469-99C0CECA7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738B02C-7D35-48E4-BF47-70557392C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D51CEDF-B0C0-480B-8CFB-7F3716CCF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47070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E4DFA3-6B49-426B-9919-D53389657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9CF0EFC-0F8C-41A0-8B77-1A66AC0D17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9FDCF9-A0A8-4301-BF8E-C22D99480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CA763D1-5BF1-4E80-A905-A0E20A75B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0A46A6D-2928-40C4-8538-5A1538614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914209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833E5E-FA8C-40DC-991A-F9057591A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007A98D-D5E4-4293-9DC7-559453D6D4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05AFCD4-0F48-4125-B231-135B459184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8375FB-5C09-4867-8DD0-FFFA5B1B3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F8C8E08-C05E-4316-9F0F-936B30E34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7FE66E8-7427-4EDC-8A3E-BB5C0708B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01177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2C97E0-D006-451B-9960-EF2209973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1203B53-C050-4227-BC89-4E84FAB356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7C35FD0-C0C2-4FA1-AFCB-A6374001EB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C366FBA-724B-405E-98E0-D5902C8DC0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0BDB9C1-45B0-4C3F-820F-50660C4BED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30F913C-E22A-454D-9B7B-064BCC4E1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6958EE7-A132-4E1E-AF86-4F1AA2488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2A30CAC-62C8-4328-8BDB-0A5F95D3E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4357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8D20783-841D-40D7-B76F-262B0C60A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57C72A1-88DD-4934-A81D-61EF3C99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486A70E-F5A5-4937-9AA0-C2829E234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7496AD1-B210-47EF-9F24-16A88380C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91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4A80925-5661-4B8A-B7DB-E4B03AF08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5A9781C-9A7A-44F2-9D20-3049CCB31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1891E2F-847D-4109-BCD8-B218D2ED9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13153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CD045C-DCB9-419A-9A75-F7CDB05DA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789BED2-C222-46F2-B651-FE8209425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81E301A-0685-4330-8066-8ADC2162F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F90DD37-A7C7-4A95-A972-FE2F4135E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BA62FD4-7BD8-4A21-90F6-E85401768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38C387C-603F-4642-990E-77B5ED9E3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06240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F05A5F-16E6-4910-AB59-C88F50DFF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9CB6379-446E-44C6-A8CB-3EAA9E9632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D677C6F-1F71-4635-9C73-4C002BD022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58B4405-83E7-4FA1-ACFC-F5DCB645F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D7599C6-A5DE-4510-953F-9FBA81EDE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837B829-4259-4297-8761-342F75118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42953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FAD031-F662-4F6E-88A1-89ED462E8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A01290F-6CF1-424C-9DF6-3DBE94FB02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7D34964-0013-48B2-B240-76356F22A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074150B-775F-4D53-9D89-ABBD81D5D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B3C106F-3187-4068-861F-A7B955852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485011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07EF161-0504-4310-AC5E-9F0603F933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3D3E2A5-872E-4356-8351-085197A9E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45741DD-8142-4AB2-9889-9DFCAD429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2080FF8-4BEA-44D8-8B62-C2A818F44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7D245B3-ED01-4A6C-876C-4720915F1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084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6900" y="994934"/>
            <a:ext cx="9753600" cy="1487862"/>
          </a:xfrm>
          <a:prstGeom prst="rect">
            <a:avLst/>
          </a:prstGeom>
          <a:effectLst/>
        </p:spPr>
        <p:txBody>
          <a:bodyPr vert="horz" lIns="0" tIns="192024" rIns="0" bIns="0" rtlCol="0" anchor="t" anchorCtr="0">
            <a:noAutofit/>
          </a:bodyPr>
          <a:lstStyle/>
          <a:p>
            <a:r>
              <a:rPr lang="en-US" dirty="0"/>
              <a:t>YOUR TITLE HERE</a:t>
            </a: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235873" y="6418877"/>
            <a:ext cx="513735" cy="227164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lvl1pPr algn="ctr">
              <a:defRPr sz="1000" b="0" i="0">
                <a:solidFill>
                  <a:schemeClr val="tx1">
                    <a:alpha val="70000"/>
                  </a:schemeClr>
                </a:solidFill>
                <a:latin typeface="Montserrat Medium" charset="0"/>
                <a:ea typeface="Montserrat Medium" charset="0"/>
                <a:cs typeface="Montserrat Medium" charset="0"/>
              </a:defRPr>
            </a:lvl1pPr>
          </a:lstStyle>
          <a:p>
            <a:fld id="{D8D877B3-D348-4611-9BDB-C5374591D9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>
          <a:xfrm>
            <a:off x="1866900" y="2514600"/>
            <a:ext cx="9753600" cy="311044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77184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8" r:id="rId1"/>
    <p:sldLayoutId id="2147484018" r:id="rId2"/>
    <p:sldLayoutId id="2147484009" r:id="rId3"/>
    <p:sldLayoutId id="2147484023" r:id="rId4"/>
    <p:sldLayoutId id="2147484035" r:id="rId5"/>
    <p:sldLayoutId id="2147484022" r:id="rId6"/>
    <p:sldLayoutId id="2147484043" r:id="rId7"/>
    <p:sldLayoutId id="2147484010" r:id="rId8"/>
    <p:sldLayoutId id="2147484011" r:id="rId9"/>
    <p:sldLayoutId id="2147484012" r:id="rId10"/>
    <p:sldLayoutId id="2147484052" r:id="rId11"/>
    <p:sldLayoutId id="2147484053" r:id="rId12"/>
    <p:sldLayoutId id="2147484054" r:id="rId13"/>
    <p:sldLayoutId id="2147484019" r:id="rId14"/>
    <p:sldLayoutId id="2147484013" r:id="rId15"/>
    <p:sldLayoutId id="2147484014" r:id="rId16"/>
    <p:sldLayoutId id="2147484015" r:id="rId17"/>
    <p:sldLayoutId id="2147484016" r:id="rId18"/>
    <p:sldLayoutId id="2147484017" r:id="rId19"/>
    <p:sldLayoutId id="2147484020" r:id="rId20"/>
    <p:sldLayoutId id="2147484021" r:id="rId21"/>
    <p:sldLayoutId id="2147484024" r:id="rId22"/>
    <p:sldLayoutId id="2147484025" r:id="rId23"/>
    <p:sldLayoutId id="2147484026" r:id="rId24"/>
    <p:sldLayoutId id="2147484027" r:id="rId25"/>
    <p:sldLayoutId id="2147484028" r:id="rId26"/>
    <p:sldLayoutId id="2147484029" r:id="rId27"/>
    <p:sldLayoutId id="2147484030" r:id="rId28"/>
    <p:sldLayoutId id="2147484031" r:id="rId29"/>
    <p:sldLayoutId id="2147484047" r:id="rId30"/>
    <p:sldLayoutId id="2147484032" r:id="rId31"/>
    <p:sldLayoutId id="2147484048" r:id="rId32"/>
    <p:sldLayoutId id="2147484033" r:id="rId33"/>
    <p:sldLayoutId id="2147484034" r:id="rId34"/>
    <p:sldLayoutId id="2147484036" r:id="rId35"/>
    <p:sldLayoutId id="2147484037" r:id="rId36"/>
    <p:sldLayoutId id="2147484038" r:id="rId37"/>
    <p:sldLayoutId id="2147484039" r:id="rId38"/>
    <p:sldLayoutId id="2147484040" r:id="rId39"/>
    <p:sldLayoutId id="2147484051" r:id="rId40"/>
    <p:sldLayoutId id="2147484041" r:id="rId41"/>
    <p:sldLayoutId id="2147484044" r:id="rId42"/>
    <p:sldLayoutId id="2147484042" r:id="rId43"/>
    <p:sldLayoutId id="2147484045" r:id="rId44"/>
    <p:sldLayoutId id="2147484046" r:id="rId45"/>
    <p:sldLayoutId id="2147484049" r:id="rId46"/>
    <p:sldLayoutId id="2147484050" r:id="rId47"/>
    <p:sldLayoutId id="2147484088" r:id="rId48"/>
  </p:sldLayoutIdLst>
  <p:hf hdr="0" ftr="0" dt="0"/>
  <p:txStyles>
    <p:titleStyle>
      <a:lvl1pPr algn="l" defTabSz="914318" rtl="0" eaLnBrk="1" latinLnBrk="0" hangingPunct="1">
        <a:lnSpc>
          <a:spcPct val="80000"/>
        </a:lnSpc>
        <a:spcBef>
          <a:spcPct val="0"/>
        </a:spcBef>
        <a:buNone/>
        <a:defRPr sz="4400" kern="1200" spc="-151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318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318" rtl="0" eaLnBrk="1" latinLnBrk="0" hangingPunct="1">
        <a:lnSpc>
          <a:spcPct val="120000"/>
        </a:lnSpc>
        <a:spcBef>
          <a:spcPts val="499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0" indent="0" algn="l" defTabSz="914318" rtl="0" eaLnBrk="1" latinLnBrk="0" hangingPunct="1">
        <a:lnSpc>
          <a:spcPct val="120000"/>
        </a:lnSpc>
        <a:spcBef>
          <a:spcPts val="499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318" rtl="0" eaLnBrk="1" latinLnBrk="0" hangingPunct="1">
        <a:lnSpc>
          <a:spcPct val="120000"/>
        </a:lnSpc>
        <a:spcBef>
          <a:spcPts val="499"/>
        </a:spcBef>
        <a:buFont typeface="Arial" panose="020B0604020202020204" pitchFamily="34" charset="0"/>
        <a:buNone/>
        <a:defRPr sz="1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0" indent="0" algn="l" defTabSz="914318" rtl="0" eaLnBrk="1" latinLnBrk="0" hangingPunct="1">
        <a:lnSpc>
          <a:spcPct val="120000"/>
        </a:lnSpc>
        <a:spcBef>
          <a:spcPts val="499"/>
        </a:spcBef>
        <a:buFont typeface="Arial" panose="020B0604020202020204" pitchFamily="34" charset="0"/>
        <a:buNone/>
        <a:defRPr sz="1000" kern="1200" baseline="0">
          <a:solidFill>
            <a:schemeClr val="tx1">
              <a:alpha val="50000"/>
            </a:schemeClr>
          </a:solidFill>
          <a:latin typeface="+mn-lt"/>
          <a:ea typeface="+mn-ea"/>
          <a:cs typeface="+mn-cs"/>
        </a:defRPr>
      </a:lvl5pPr>
      <a:lvl6pPr marL="2514374" indent="-228580" algn="l" defTabSz="914318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34" indent="-228580" algn="l" defTabSz="914318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92" indent="-228580" algn="l" defTabSz="914318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50" indent="-228580" algn="l" defTabSz="914318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9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8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8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36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94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53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12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71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pos="3840">
          <p15:clr>
            <a:srgbClr val="F26B43"/>
          </p15:clr>
        </p15:guide>
        <p15:guide id="1" orient="horz" pos="2160">
          <p15:clr>
            <a:srgbClr val="F26B43"/>
          </p15:clr>
        </p15:guide>
        <p15:guide id="28" pos="624" userDrawn="1">
          <p15:clr>
            <a:srgbClr val="F26B43"/>
          </p15:clr>
        </p15:guide>
        <p15:guide id="29" pos="7320" userDrawn="1">
          <p15:clr>
            <a:srgbClr val="F26B43"/>
          </p15:clr>
        </p15:guide>
        <p15:guide id="48" pos="1176" userDrawn="1">
          <p15:clr>
            <a:srgbClr val="F26B43"/>
          </p15:clr>
        </p15:guide>
        <p15:guide id="51" orient="horz" pos="744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F5A9697-F214-4EFE-8EA8-1E99F0B7F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83D3EDB-D7BA-4B74-9C19-F9436A7B82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F57758B-209E-416C-910F-53DF8C04A9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F441E-DB58-4DDA-B9EA-CD0F803E2C20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D94FF3A-7A97-4230-90F3-6C6A2097C9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1F94DB5-031C-477A-954A-BD31BA4D1C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9D97C-01EC-4320-ACA3-B874E446DF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5882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0" r:id="rId1"/>
    <p:sldLayoutId id="2147484091" r:id="rId2"/>
    <p:sldLayoutId id="2147484092" r:id="rId3"/>
    <p:sldLayoutId id="2147484093" r:id="rId4"/>
    <p:sldLayoutId id="2147484094" r:id="rId5"/>
    <p:sldLayoutId id="2147484095" r:id="rId6"/>
    <p:sldLayoutId id="2147484096" r:id="rId7"/>
    <p:sldLayoutId id="2147484097" r:id="rId8"/>
    <p:sldLayoutId id="2147484098" r:id="rId9"/>
    <p:sldLayoutId id="2147484099" r:id="rId10"/>
    <p:sldLayoutId id="21474841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tags" Target="../tags/tag14.xml"/><Relationship Id="rId18" Type="http://schemas.openxmlformats.org/officeDocument/2006/relationships/tags" Target="../tags/tag17.xml"/><Relationship Id="rId26" Type="http://schemas.openxmlformats.org/officeDocument/2006/relationships/tags" Target="../tags/tag25.xml"/><Relationship Id="rId39" Type="http://schemas.openxmlformats.org/officeDocument/2006/relationships/tags" Target="../tags/tag38.xml"/><Relationship Id="rId21" Type="http://schemas.openxmlformats.org/officeDocument/2006/relationships/tags" Target="../tags/tag20.xml"/><Relationship Id="rId34" Type="http://schemas.openxmlformats.org/officeDocument/2006/relationships/tags" Target="../tags/tag33.xml"/><Relationship Id="rId42" Type="http://schemas.openxmlformats.org/officeDocument/2006/relationships/tags" Target="../tags/tag41.xml"/><Relationship Id="rId47" Type="http://schemas.openxmlformats.org/officeDocument/2006/relationships/tags" Target="../tags/tag46.xml"/><Relationship Id="rId50" Type="http://schemas.openxmlformats.org/officeDocument/2006/relationships/tags" Target="../tags/tag49.xml"/><Relationship Id="rId55" Type="http://schemas.openxmlformats.org/officeDocument/2006/relationships/tags" Target="../tags/tag54.xml"/><Relationship Id="rId63" Type="http://schemas.openxmlformats.org/officeDocument/2006/relationships/tags" Target="../tags/tag62.xml"/><Relationship Id="rId68" Type="http://schemas.openxmlformats.org/officeDocument/2006/relationships/tags" Target="../tags/tag67.xml"/><Relationship Id="rId76" Type="http://schemas.openxmlformats.org/officeDocument/2006/relationships/tags" Target="../tags/tag75.xml"/><Relationship Id="rId7" Type="http://schemas.openxmlformats.org/officeDocument/2006/relationships/tags" Target="../tags/tag8.xml"/><Relationship Id="rId71" Type="http://schemas.openxmlformats.org/officeDocument/2006/relationships/tags" Target="../tags/tag70.xml"/><Relationship Id="rId2" Type="http://schemas.openxmlformats.org/officeDocument/2006/relationships/tags" Target="../tags/tag3.xml"/><Relationship Id="rId16" Type="http://schemas.microsoft.com/office/2007/relationships/media" Target="../media/media1.mp3"/><Relationship Id="rId29" Type="http://schemas.openxmlformats.org/officeDocument/2006/relationships/tags" Target="../tags/tag28.xml"/><Relationship Id="rId11" Type="http://schemas.openxmlformats.org/officeDocument/2006/relationships/tags" Target="../tags/tag12.xml"/><Relationship Id="rId24" Type="http://schemas.openxmlformats.org/officeDocument/2006/relationships/tags" Target="../tags/tag23.xml"/><Relationship Id="rId32" Type="http://schemas.openxmlformats.org/officeDocument/2006/relationships/tags" Target="../tags/tag31.xml"/><Relationship Id="rId37" Type="http://schemas.openxmlformats.org/officeDocument/2006/relationships/tags" Target="../tags/tag36.xml"/><Relationship Id="rId40" Type="http://schemas.openxmlformats.org/officeDocument/2006/relationships/tags" Target="../tags/tag39.xml"/><Relationship Id="rId45" Type="http://schemas.openxmlformats.org/officeDocument/2006/relationships/tags" Target="../tags/tag44.xml"/><Relationship Id="rId53" Type="http://schemas.openxmlformats.org/officeDocument/2006/relationships/tags" Target="../tags/tag52.xml"/><Relationship Id="rId58" Type="http://schemas.openxmlformats.org/officeDocument/2006/relationships/tags" Target="../tags/tag57.xml"/><Relationship Id="rId66" Type="http://schemas.openxmlformats.org/officeDocument/2006/relationships/tags" Target="../tags/tag65.xml"/><Relationship Id="rId74" Type="http://schemas.openxmlformats.org/officeDocument/2006/relationships/tags" Target="../tags/tag73.xml"/><Relationship Id="rId79" Type="http://schemas.openxmlformats.org/officeDocument/2006/relationships/notesSlide" Target="../notesSlides/notesSlide1.xml"/><Relationship Id="rId5" Type="http://schemas.openxmlformats.org/officeDocument/2006/relationships/tags" Target="../tags/tag6.xml"/><Relationship Id="rId61" Type="http://schemas.openxmlformats.org/officeDocument/2006/relationships/tags" Target="../tags/tag60.xml"/><Relationship Id="rId82" Type="http://schemas.openxmlformats.org/officeDocument/2006/relationships/image" Target="../media/image2.png"/><Relationship Id="rId10" Type="http://schemas.openxmlformats.org/officeDocument/2006/relationships/tags" Target="../tags/tag11.xml"/><Relationship Id="rId19" Type="http://schemas.openxmlformats.org/officeDocument/2006/relationships/tags" Target="../tags/tag18.xml"/><Relationship Id="rId31" Type="http://schemas.openxmlformats.org/officeDocument/2006/relationships/tags" Target="../tags/tag30.xml"/><Relationship Id="rId44" Type="http://schemas.openxmlformats.org/officeDocument/2006/relationships/tags" Target="../tags/tag43.xml"/><Relationship Id="rId52" Type="http://schemas.openxmlformats.org/officeDocument/2006/relationships/tags" Target="../tags/tag51.xml"/><Relationship Id="rId60" Type="http://schemas.openxmlformats.org/officeDocument/2006/relationships/tags" Target="../tags/tag59.xml"/><Relationship Id="rId65" Type="http://schemas.openxmlformats.org/officeDocument/2006/relationships/tags" Target="../tags/tag64.xml"/><Relationship Id="rId73" Type="http://schemas.openxmlformats.org/officeDocument/2006/relationships/tags" Target="../tags/tag72.xml"/><Relationship Id="rId78" Type="http://schemas.openxmlformats.org/officeDocument/2006/relationships/slideLayout" Target="../slideLayouts/slideLayout3.xml"/><Relationship Id="rId81" Type="http://schemas.microsoft.com/office/2007/relationships/hdphoto" Target="../media/hdphoto1.wdp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1.xml"/><Relationship Id="rId27" Type="http://schemas.openxmlformats.org/officeDocument/2006/relationships/tags" Target="../tags/tag26.xml"/><Relationship Id="rId30" Type="http://schemas.openxmlformats.org/officeDocument/2006/relationships/tags" Target="../tags/tag29.xml"/><Relationship Id="rId35" Type="http://schemas.openxmlformats.org/officeDocument/2006/relationships/tags" Target="../tags/tag34.xml"/><Relationship Id="rId43" Type="http://schemas.openxmlformats.org/officeDocument/2006/relationships/tags" Target="../tags/tag42.xml"/><Relationship Id="rId48" Type="http://schemas.openxmlformats.org/officeDocument/2006/relationships/tags" Target="../tags/tag47.xml"/><Relationship Id="rId56" Type="http://schemas.openxmlformats.org/officeDocument/2006/relationships/tags" Target="../tags/tag55.xml"/><Relationship Id="rId64" Type="http://schemas.openxmlformats.org/officeDocument/2006/relationships/tags" Target="../tags/tag63.xml"/><Relationship Id="rId69" Type="http://schemas.openxmlformats.org/officeDocument/2006/relationships/tags" Target="../tags/tag68.xml"/><Relationship Id="rId77" Type="http://schemas.openxmlformats.org/officeDocument/2006/relationships/tags" Target="../tags/tag76.xml"/><Relationship Id="rId8" Type="http://schemas.openxmlformats.org/officeDocument/2006/relationships/tags" Target="../tags/tag9.xml"/><Relationship Id="rId51" Type="http://schemas.openxmlformats.org/officeDocument/2006/relationships/tags" Target="../tags/tag50.xml"/><Relationship Id="rId72" Type="http://schemas.openxmlformats.org/officeDocument/2006/relationships/tags" Target="../tags/tag71.xml"/><Relationship Id="rId80" Type="http://schemas.openxmlformats.org/officeDocument/2006/relationships/image" Target="../media/image1.jpeg"/><Relationship Id="rId3" Type="http://schemas.openxmlformats.org/officeDocument/2006/relationships/tags" Target="../tags/tag4.xml"/><Relationship Id="rId12" Type="http://schemas.openxmlformats.org/officeDocument/2006/relationships/tags" Target="../tags/tag13.xml"/><Relationship Id="rId17" Type="http://schemas.openxmlformats.org/officeDocument/2006/relationships/audio" Target="../media/media1.mp3"/><Relationship Id="rId25" Type="http://schemas.openxmlformats.org/officeDocument/2006/relationships/tags" Target="../tags/tag24.xml"/><Relationship Id="rId33" Type="http://schemas.openxmlformats.org/officeDocument/2006/relationships/tags" Target="../tags/tag32.xml"/><Relationship Id="rId38" Type="http://schemas.openxmlformats.org/officeDocument/2006/relationships/tags" Target="../tags/tag37.xml"/><Relationship Id="rId46" Type="http://schemas.openxmlformats.org/officeDocument/2006/relationships/tags" Target="../tags/tag45.xml"/><Relationship Id="rId59" Type="http://schemas.openxmlformats.org/officeDocument/2006/relationships/tags" Target="../tags/tag58.xml"/><Relationship Id="rId67" Type="http://schemas.openxmlformats.org/officeDocument/2006/relationships/tags" Target="../tags/tag66.xml"/><Relationship Id="rId20" Type="http://schemas.openxmlformats.org/officeDocument/2006/relationships/tags" Target="../tags/tag19.xml"/><Relationship Id="rId41" Type="http://schemas.openxmlformats.org/officeDocument/2006/relationships/tags" Target="../tags/tag40.xml"/><Relationship Id="rId54" Type="http://schemas.openxmlformats.org/officeDocument/2006/relationships/tags" Target="../tags/tag53.xml"/><Relationship Id="rId62" Type="http://schemas.openxmlformats.org/officeDocument/2006/relationships/tags" Target="../tags/tag61.xml"/><Relationship Id="rId70" Type="http://schemas.openxmlformats.org/officeDocument/2006/relationships/tags" Target="../tags/tag69.xml"/><Relationship Id="rId75" Type="http://schemas.openxmlformats.org/officeDocument/2006/relationships/tags" Target="../tags/tag74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5" Type="http://schemas.openxmlformats.org/officeDocument/2006/relationships/tags" Target="../tags/tag16.xml"/><Relationship Id="rId23" Type="http://schemas.openxmlformats.org/officeDocument/2006/relationships/tags" Target="../tags/tag22.xml"/><Relationship Id="rId28" Type="http://schemas.openxmlformats.org/officeDocument/2006/relationships/tags" Target="../tags/tag27.xml"/><Relationship Id="rId36" Type="http://schemas.openxmlformats.org/officeDocument/2006/relationships/tags" Target="../tags/tag35.xml"/><Relationship Id="rId49" Type="http://schemas.openxmlformats.org/officeDocument/2006/relationships/tags" Target="../tags/tag48.xml"/><Relationship Id="rId57" Type="http://schemas.openxmlformats.org/officeDocument/2006/relationships/tags" Target="../tags/tag5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占位符 47"/>
          <p:cNvPicPr>
            <a:picLocks noGrp="1" noChangeAspect="1"/>
          </p:cNvPicPr>
          <p:nvPr>
            <p:ph type="pic" sz="quarter" idx="11"/>
          </p:nvPr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/>
      </p:pic>
      <p:sp>
        <p:nvSpPr>
          <p:cNvPr id="37" name="Rectangle 11"/>
          <p:cNvSpPr/>
          <p:nvPr/>
        </p:nvSpPr>
        <p:spPr>
          <a:xfrm>
            <a:off x="0" y="-9832"/>
            <a:ext cx="12192000" cy="6858000"/>
          </a:xfrm>
          <a:prstGeom prst="rect">
            <a:avLst/>
          </a:prstGeom>
          <a:solidFill>
            <a:schemeClr val="bg1"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ea typeface="微软雅黑"/>
            </a:endParaRPr>
          </a:p>
        </p:txBody>
      </p:sp>
      <p:sp>
        <p:nvSpPr>
          <p:cNvPr id="29" name="Title 2"/>
          <p:cNvSpPr txBox="1">
            <a:spLocks/>
          </p:cNvSpPr>
          <p:nvPr/>
        </p:nvSpPr>
        <p:spPr>
          <a:xfrm>
            <a:off x="3234267" y="3436781"/>
            <a:ext cx="5723467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600" kern="1500" dirty="0">
                <a:latin typeface="方正正粗黑简体" pitchFamily="2" charset="-122"/>
                <a:ea typeface="方正正粗黑简体" pitchFamily="2" charset="-122"/>
              </a:rPr>
              <a:t>帕累托</a:t>
            </a:r>
            <a:r>
              <a:rPr lang="zh-CN" altLang="en-US" sz="4600" kern="1500" dirty="0">
                <a:solidFill>
                  <a:schemeClr val="accent1"/>
                </a:solidFill>
                <a:latin typeface="方正正粗黑简体" pitchFamily="2" charset="-122"/>
                <a:ea typeface="方正正粗黑简体" pitchFamily="2" charset="-122"/>
              </a:rPr>
              <a:t>最优</a:t>
            </a:r>
            <a:endParaRPr lang="en-US" sz="4600" kern="1500" dirty="0">
              <a:latin typeface="方正正粗黑简体" pitchFamily="2" charset="-122"/>
              <a:ea typeface="方正正粗黑简体" pitchFamily="2" charset="-122"/>
            </a:endParaRPr>
          </a:p>
        </p:txBody>
      </p:sp>
      <p:sp>
        <p:nvSpPr>
          <p:cNvPr id="30" name="Title 2"/>
          <p:cNvSpPr txBox="1">
            <a:spLocks/>
          </p:cNvSpPr>
          <p:nvPr/>
        </p:nvSpPr>
        <p:spPr>
          <a:xfrm>
            <a:off x="4236331" y="2808720"/>
            <a:ext cx="3948942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400" kern="15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从吉利收购沃尔沃</a:t>
            </a:r>
            <a:r>
              <a:rPr lang="zh-CN" altLang="en-US" sz="3200" kern="15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“看”</a:t>
            </a:r>
            <a:endParaRPr lang="en-US" sz="3200" b="1" kern="1500" dirty="0"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grpSp>
        <p:nvGrpSpPr>
          <p:cNvPr id="12" name="O">
            <a:extLst>
              <a:ext uri="{FF2B5EF4-FFF2-40B4-BE49-F238E27FC236}">
                <a16:creationId xmlns:a16="http://schemas.microsoft.com/office/drawing/2014/main" id="{3F1AC029-788C-448C-82D0-B9967CAC354A}"/>
              </a:ext>
            </a:extLst>
          </p:cNvPr>
          <p:cNvGrpSpPr/>
          <p:nvPr/>
        </p:nvGrpSpPr>
        <p:grpSpPr>
          <a:xfrm>
            <a:off x="5062718" y="1315817"/>
            <a:ext cx="2105891" cy="4226366"/>
            <a:chOff x="5094758" y="1438226"/>
            <a:chExt cx="2006053" cy="4025998"/>
          </a:xfrm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D50C7128-C297-4268-8E66-FF2E12F8AD00}"/>
                </a:ext>
              </a:extLst>
            </p:cNvPr>
            <p:cNvSpPr>
              <a:spLocks/>
            </p:cNvSpPr>
            <p:nvPr>
              <p:custDataLst>
                <p:tags r:id="rId76"/>
              </p:custDataLst>
            </p:nvPr>
          </p:nvSpPr>
          <p:spPr>
            <a:xfrm>
              <a:off x="5094758" y="1438226"/>
              <a:ext cx="399972" cy="399972"/>
            </a:xfrm>
            <a:prstGeom prst="ellipse">
              <a:avLst/>
            </a:prstGeom>
            <a:solidFill>
              <a:srgbClr val="FEB0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41F546C7-67F4-475F-AF4C-0BD191668780}"/>
                </a:ext>
              </a:extLst>
            </p:cNvPr>
            <p:cNvSpPr>
              <a:spLocks/>
            </p:cNvSpPr>
            <p:nvPr>
              <p:custDataLst>
                <p:tags r:id="rId77"/>
              </p:custDataLst>
            </p:nvPr>
          </p:nvSpPr>
          <p:spPr>
            <a:xfrm flipV="1">
              <a:off x="6700839" y="5064252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15" name="N">
            <a:extLst>
              <a:ext uri="{FF2B5EF4-FFF2-40B4-BE49-F238E27FC236}">
                <a16:creationId xmlns:a16="http://schemas.microsoft.com/office/drawing/2014/main" id="{09AFBF48-60F1-4C0D-A5AF-FD0AD470FDF1}"/>
              </a:ext>
            </a:extLst>
          </p:cNvPr>
          <p:cNvGrpSpPr/>
          <p:nvPr/>
        </p:nvGrpSpPr>
        <p:grpSpPr>
          <a:xfrm>
            <a:off x="4359768" y="1825997"/>
            <a:ext cx="3511786" cy="3206006"/>
            <a:chOff x="4425245" y="1924219"/>
            <a:chExt cx="3345296" cy="3054012"/>
          </a:xfrm>
        </p:grpSpPr>
        <p:sp>
          <p:nvSpPr>
            <p:cNvPr id="16" name="椭圆 15">
              <a:extLst>
                <a:ext uri="{FF2B5EF4-FFF2-40B4-BE49-F238E27FC236}">
                  <a16:creationId xmlns:a16="http://schemas.microsoft.com/office/drawing/2014/main" id="{5A1E65E1-C2E0-4DDC-88D6-C0CE65830C3C}"/>
                </a:ext>
              </a:extLst>
            </p:cNvPr>
            <p:cNvSpPr>
              <a:spLocks/>
            </p:cNvSpPr>
            <p:nvPr>
              <p:custDataLst>
                <p:tags r:id="rId74"/>
              </p:custDataLst>
            </p:nvPr>
          </p:nvSpPr>
          <p:spPr>
            <a:xfrm>
              <a:off x="4425245" y="1924219"/>
              <a:ext cx="399972" cy="399972"/>
            </a:xfrm>
            <a:prstGeom prst="ellipse">
              <a:avLst/>
            </a:prstGeom>
            <a:solidFill>
              <a:srgbClr val="26A3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11DBF878-F5A3-4054-B817-4583DBCA5995}"/>
                </a:ext>
              </a:extLst>
            </p:cNvPr>
            <p:cNvSpPr>
              <a:spLocks/>
            </p:cNvSpPr>
            <p:nvPr>
              <p:custDataLst>
                <p:tags r:id="rId75"/>
              </p:custDataLst>
            </p:nvPr>
          </p:nvSpPr>
          <p:spPr>
            <a:xfrm flipV="1">
              <a:off x="7370569" y="4578259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18" name="M">
            <a:extLst>
              <a:ext uri="{FF2B5EF4-FFF2-40B4-BE49-F238E27FC236}">
                <a16:creationId xmlns:a16="http://schemas.microsoft.com/office/drawing/2014/main" id="{3DC99CB5-1F1B-4D87-9749-239C346AC168}"/>
              </a:ext>
            </a:extLst>
          </p:cNvPr>
          <p:cNvGrpSpPr/>
          <p:nvPr/>
        </p:nvGrpSpPr>
        <p:grpSpPr>
          <a:xfrm>
            <a:off x="3929352" y="2566651"/>
            <a:ext cx="4372618" cy="1724701"/>
            <a:chOff x="4015667" y="2632730"/>
            <a:chExt cx="4165316" cy="1642935"/>
          </a:xfrm>
        </p:grpSpPr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36816EF4-CB83-4197-B9E7-A6BC2A79B823}"/>
                </a:ext>
              </a:extLst>
            </p:cNvPr>
            <p:cNvSpPr>
              <a:spLocks/>
            </p:cNvSpPr>
            <p:nvPr>
              <p:custDataLst>
                <p:tags r:id="rId72"/>
              </p:custDataLst>
            </p:nvPr>
          </p:nvSpPr>
          <p:spPr>
            <a:xfrm>
              <a:off x="4015667" y="2632730"/>
              <a:ext cx="399972" cy="399972"/>
            </a:xfrm>
            <a:prstGeom prst="ellipse">
              <a:avLst/>
            </a:prstGeom>
            <a:solidFill>
              <a:srgbClr val="EE4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451B4BA4-94EF-480D-89F0-68E8E015FFEB}"/>
                </a:ext>
              </a:extLst>
            </p:cNvPr>
            <p:cNvSpPr>
              <a:spLocks/>
            </p:cNvSpPr>
            <p:nvPr>
              <p:custDataLst>
                <p:tags r:id="rId73"/>
              </p:custDataLst>
            </p:nvPr>
          </p:nvSpPr>
          <p:spPr>
            <a:xfrm flipV="1">
              <a:off x="7781011" y="3875693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21" name="L">
            <a:extLst>
              <a:ext uri="{FF2B5EF4-FFF2-40B4-BE49-F238E27FC236}">
                <a16:creationId xmlns:a16="http://schemas.microsoft.com/office/drawing/2014/main" id="{7733CEF0-2E13-407C-A0E0-A390BCDC8983}"/>
              </a:ext>
            </a:extLst>
          </p:cNvPr>
          <p:cNvGrpSpPr/>
          <p:nvPr/>
        </p:nvGrpSpPr>
        <p:grpSpPr>
          <a:xfrm>
            <a:off x="3836112" y="2978888"/>
            <a:ext cx="4559100" cy="886893"/>
            <a:chOff x="3924522" y="3028802"/>
            <a:chExt cx="4342957" cy="844846"/>
          </a:xfrm>
        </p:grpSpPr>
        <p:sp>
          <p:nvSpPr>
            <p:cNvPr id="22" name="椭圆 21">
              <a:extLst>
                <a:ext uri="{FF2B5EF4-FFF2-40B4-BE49-F238E27FC236}">
                  <a16:creationId xmlns:a16="http://schemas.microsoft.com/office/drawing/2014/main" id="{0676296A-631B-4BFB-8D6D-1621E1B1C672}"/>
                </a:ext>
              </a:extLst>
            </p:cNvPr>
            <p:cNvSpPr>
              <a:spLocks/>
            </p:cNvSpPr>
            <p:nvPr>
              <p:custDataLst>
                <p:tags r:id="rId70"/>
              </p:custDataLst>
            </p:nvPr>
          </p:nvSpPr>
          <p:spPr>
            <a:xfrm>
              <a:off x="3924522" y="3473676"/>
              <a:ext cx="399972" cy="399972"/>
            </a:xfrm>
            <a:prstGeom prst="ellipse">
              <a:avLst/>
            </a:prstGeom>
            <a:solidFill>
              <a:srgbClr val="FEB0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id="{D613C601-FF70-4439-94BE-B54198437549}"/>
                </a:ext>
              </a:extLst>
            </p:cNvPr>
            <p:cNvSpPr>
              <a:spLocks/>
            </p:cNvSpPr>
            <p:nvPr>
              <p:custDataLst>
                <p:tags r:id="rId71"/>
              </p:custDataLst>
            </p:nvPr>
          </p:nvSpPr>
          <p:spPr>
            <a:xfrm flipV="1">
              <a:off x="7867507" y="3028802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31" name="K">
            <a:extLst>
              <a:ext uri="{FF2B5EF4-FFF2-40B4-BE49-F238E27FC236}">
                <a16:creationId xmlns:a16="http://schemas.microsoft.com/office/drawing/2014/main" id="{8E30203F-8DEC-4CBD-8DF7-F816EAAFCF91}"/>
              </a:ext>
            </a:extLst>
          </p:cNvPr>
          <p:cNvGrpSpPr/>
          <p:nvPr/>
        </p:nvGrpSpPr>
        <p:grpSpPr>
          <a:xfrm>
            <a:off x="4105425" y="2175830"/>
            <a:ext cx="4020474" cy="2506341"/>
            <a:chOff x="4181657" y="2257466"/>
            <a:chExt cx="3829867" cy="2387518"/>
          </a:xfrm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id="{4F779A52-0CCA-47CB-AF4D-69CCD3385714}"/>
                </a:ext>
              </a:extLst>
            </p:cNvPr>
            <p:cNvSpPr>
              <a:spLocks/>
            </p:cNvSpPr>
            <p:nvPr>
              <p:custDataLst>
                <p:tags r:id="rId68"/>
              </p:custDataLst>
            </p:nvPr>
          </p:nvSpPr>
          <p:spPr>
            <a:xfrm>
              <a:off x="4181657" y="4245012"/>
              <a:ext cx="399972" cy="399972"/>
            </a:xfrm>
            <a:prstGeom prst="ellipse">
              <a:avLst/>
            </a:prstGeom>
            <a:solidFill>
              <a:srgbClr val="26A3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id="{DB113034-73A3-43CB-B5B4-B308AD10E0B6}"/>
                </a:ext>
              </a:extLst>
            </p:cNvPr>
            <p:cNvSpPr>
              <a:spLocks/>
            </p:cNvSpPr>
            <p:nvPr>
              <p:custDataLst>
                <p:tags r:id="rId69"/>
              </p:custDataLst>
            </p:nvPr>
          </p:nvSpPr>
          <p:spPr>
            <a:xfrm flipV="1">
              <a:off x="7611552" y="2257466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</p:grpSp>
      <p:grpSp>
        <p:nvGrpSpPr>
          <p:cNvPr id="34" name="J">
            <a:extLst>
              <a:ext uri="{FF2B5EF4-FFF2-40B4-BE49-F238E27FC236}">
                <a16:creationId xmlns:a16="http://schemas.microsoft.com/office/drawing/2014/main" id="{86D61AEB-DA24-43E3-B92A-22C6ED76A662}"/>
              </a:ext>
            </a:extLst>
          </p:cNvPr>
          <p:cNvGrpSpPr/>
          <p:nvPr/>
        </p:nvGrpSpPr>
        <p:grpSpPr>
          <a:xfrm>
            <a:off x="4683812" y="1534741"/>
            <a:ext cx="2863700" cy="3788518"/>
            <a:chOff x="4732388" y="1646771"/>
            <a:chExt cx="2727935" cy="3608908"/>
          </a:xfrm>
        </p:grpSpPr>
        <p:sp>
          <p:nvSpPr>
            <p:cNvPr id="35" name="椭圆 34">
              <a:extLst>
                <a:ext uri="{FF2B5EF4-FFF2-40B4-BE49-F238E27FC236}">
                  <a16:creationId xmlns:a16="http://schemas.microsoft.com/office/drawing/2014/main" id="{92A97EBD-552B-4066-ABC1-5136B2BD20D5}"/>
                </a:ext>
              </a:extLst>
            </p:cNvPr>
            <p:cNvSpPr>
              <a:spLocks/>
            </p:cNvSpPr>
            <p:nvPr>
              <p:custDataLst>
                <p:tags r:id="rId66"/>
              </p:custDataLst>
            </p:nvPr>
          </p:nvSpPr>
          <p:spPr>
            <a:xfrm>
              <a:off x="4732388" y="4855707"/>
              <a:ext cx="399972" cy="399972"/>
            </a:xfrm>
            <a:prstGeom prst="ellipse">
              <a:avLst/>
            </a:prstGeom>
            <a:solidFill>
              <a:srgbClr val="EE4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62D1CF7F-0D73-413C-A50C-5F6DFCF0BD69}"/>
                </a:ext>
              </a:extLst>
            </p:cNvPr>
            <p:cNvSpPr>
              <a:spLocks/>
            </p:cNvSpPr>
            <p:nvPr>
              <p:custDataLst>
                <p:tags r:id="rId67"/>
              </p:custDataLst>
            </p:nvPr>
          </p:nvSpPr>
          <p:spPr>
            <a:xfrm flipV="1">
              <a:off x="7060351" y="1646771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38" name="I">
            <a:extLst>
              <a:ext uri="{FF2B5EF4-FFF2-40B4-BE49-F238E27FC236}">
                <a16:creationId xmlns:a16="http://schemas.microsoft.com/office/drawing/2014/main" id="{4F7E0E42-DFDB-4E6F-80EB-C41E9B0515B5}"/>
              </a:ext>
            </a:extLst>
          </p:cNvPr>
          <p:cNvGrpSpPr/>
          <p:nvPr/>
        </p:nvGrpSpPr>
        <p:grpSpPr>
          <a:xfrm>
            <a:off x="5477647" y="1182973"/>
            <a:ext cx="1276031" cy="4492054"/>
            <a:chOff x="5489968" y="1311680"/>
            <a:chExt cx="1215536" cy="4279090"/>
          </a:xfrm>
        </p:grpSpPr>
        <p:sp>
          <p:nvSpPr>
            <p:cNvPr id="39" name="椭圆 38">
              <a:extLst>
                <a:ext uri="{FF2B5EF4-FFF2-40B4-BE49-F238E27FC236}">
                  <a16:creationId xmlns:a16="http://schemas.microsoft.com/office/drawing/2014/main" id="{4D7FE49F-CA26-45DC-9DAD-DD624727FE30}"/>
                </a:ext>
              </a:extLst>
            </p:cNvPr>
            <p:cNvSpPr>
              <a:spLocks/>
            </p:cNvSpPr>
            <p:nvPr>
              <p:custDataLst>
                <p:tags r:id="rId64"/>
              </p:custDataLst>
            </p:nvPr>
          </p:nvSpPr>
          <p:spPr>
            <a:xfrm>
              <a:off x="5489968" y="5190798"/>
              <a:ext cx="399972" cy="399972"/>
            </a:xfrm>
            <a:prstGeom prst="ellipse">
              <a:avLst/>
            </a:prstGeom>
            <a:solidFill>
              <a:srgbClr val="FEB0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40" name="椭圆 39">
              <a:extLst>
                <a:ext uri="{FF2B5EF4-FFF2-40B4-BE49-F238E27FC236}">
                  <a16:creationId xmlns:a16="http://schemas.microsoft.com/office/drawing/2014/main" id="{C42C2D03-6D88-40DB-8769-0648D325B1D3}"/>
                </a:ext>
              </a:extLst>
            </p:cNvPr>
            <p:cNvSpPr>
              <a:spLocks/>
            </p:cNvSpPr>
            <p:nvPr>
              <p:custDataLst>
                <p:tags r:id="rId65"/>
              </p:custDataLst>
            </p:nvPr>
          </p:nvSpPr>
          <p:spPr>
            <a:xfrm flipV="1">
              <a:off x="6305532" y="1311680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</p:grpSp>
      <p:grpSp>
        <p:nvGrpSpPr>
          <p:cNvPr id="41" name="H">
            <a:extLst>
              <a:ext uri="{FF2B5EF4-FFF2-40B4-BE49-F238E27FC236}">
                <a16:creationId xmlns:a16="http://schemas.microsoft.com/office/drawing/2014/main" id="{7DE32837-EAA1-4260-84BC-7CD4AB8D51B6}"/>
              </a:ext>
            </a:extLst>
          </p:cNvPr>
          <p:cNvGrpSpPr/>
          <p:nvPr/>
        </p:nvGrpSpPr>
        <p:grpSpPr>
          <a:xfrm>
            <a:off x="5477647" y="1182973"/>
            <a:ext cx="1276031" cy="4492054"/>
            <a:chOff x="5489968" y="1311680"/>
            <a:chExt cx="1215536" cy="4279090"/>
          </a:xfrm>
        </p:grpSpPr>
        <p:sp>
          <p:nvSpPr>
            <p:cNvPr id="42" name="椭圆 41">
              <a:extLst>
                <a:ext uri="{FF2B5EF4-FFF2-40B4-BE49-F238E27FC236}">
                  <a16:creationId xmlns:a16="http://schemas.microsoft.com/office/drawing/2014/main" id="{2AF74594-9FFF-4D5D-B07C-58F78FB7D3CB}"/>
                </a:ext>
              </a:extLst>
            </p:cNvPr>
            <p:cNvSpPr>
              <a:spLocks/>
            </p:cNvSpPr>
            <p:nvPr>
              <p:custDataLst>
                <p:tags r:id="rId62"/>
              </p:custDataLst>
            </p:nvPr>
          </p:nvSpPr>
          <p:spPr>
            <a:xfrm>
              <a:off x="6305532" y="5190798"/>
              <a:ext cx="399972" cy="399972"/>
            </a:xfrm>
            <a:prstGeom prst="ellipse">
              <a:avLst/>
            </a:prstGeom>
            <a:solidFill>
              <a:srgbClr val="26A3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43" name="椭圆 42">
              <a:extLst>
                <a:ext uri="{FF2B5EF4-FFF2-40B4-BE49-F238E27FC236}">
                  <a16:creationId xmlns:a16="http://schemas.microsoft.com/office/drawing/2014/main" id="{61C1E9B7-79BD-42EA-8C9B-7F4FB5DE2B3D}"/>
                </a:ext>
              </a:extLst>
            </p:cNvPr>
            <p:cNvSpPr>
              <a:spLocks/>
            </p:cNvSpPr>
            <p:nvPr>
              <p:custDataLst>
                <p:tags r:id="rId63"/>
              </p:custDataLst>
            </p:nvPr>
          </p:nvSpPr>
          <p:spPr>
            <a:xfrm flipV="1">
              <a:off x="5489968" y="1311680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44" name="G">
            <a:extLst>
              <a:ext uri="{FF2B5EF4-FFF2-40B4-BE49-F238E27FC236}">
                <a16:creationId xmlns:a16="http://schemas.microsoft.com/office/drawing/2014/main" id="{36FEC41B-EE72-49C6-82E5-37036DECBB3F}"/>
              </a:ext>
            </a:extLst>
          </p:cNvPr>
          <p:cNvGrpSpPr/>
          <p:nvPr/>
        </p:nvGrpSpPr>
        <p:grpSpPr>
          <a:xfrm>
            <a:off x="4683812" y="1534741"/>
            <a:ext cx="2863700" cy="3788518"/>
            <a:chOff x="4732388" y="1646771"/>
            <a:chExt cx="2727935" cy="3608908"/>
          </a:xfrm>
        </p:grpSpPr>
        <p:sp>
          <p:nvSpPr>
            <p:cNvPr id="45" name="椭圆 44">
              <a:extLst>
                <a:ext uri="{FF2B5EF4-FFF2-40B4-BE49-F238E27FC236}">
                  <a16:creationId xmlns:a16="http://schemas.microsoft.com/office/drawing/2014/main" id="{92A96542-C956-46E6-9142-FFB723DCE8B3}"/>
                </a:ext>
              </a:extLst>
            </p:cNvPr>
            <p:cNvSpPr>
              <a:spLocks/>
            </p:cNvSpPr>
            <p:nvPr>
              <p:custDataLst>
                <p:tags r:id="rId60"/>
              </p:custDataLst>
            </p:nvPr>
          </p:nvSpPr>
          <p:spPr>
            <a:xfrm>
              <a:off x="7060351" y="4855707"/>
              <a:ext cx="399972" cy="399972"/>
            </a:xfrm>
            <a:prstGeom prst="ellipse">
              <a:avLst/>
            </a:prstGeom>
            <a:solidFill>
              <a:srgbClr val="EE4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46" name="椭圆 45">
              <a:extLst>
                <a:ext uri="{FF2B5EF4-FFF2-40B4-BE49-F238E27FC236}">
                  <a16:creationId xmlns:a16="http://schemas.microsoft.com/office/drawing/2014/main" id="{55FE37C5-53E7-49AD-B7B6-700732C03BF4}"/>
                </a:ext>
              </a:extLst>
            </p:cNvPr>
            <p:cNvSpPr>
              <a:spLocks/>
            </p:cNvSpPr>
            <p:nvPr>
              <p:custDataLst>
                <p:tags r:id="rId61"/>
              </p:custDataLst>
            </p:nvPr>
          </p:nvSpPr>
          <p:spPr>
            <a:xfrm flipV="1">
              <a:off x="4732388" y="1646771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47" name="F">
            <a:extLst>
              <a:ext uri="{FF2B5EF4-FFF2-40B4-BE49-F238E27FC236}">
                <a16:creationId xmlns:a16="http://schemas.microsoft.com/office/drawing/2014/main" id="{582AB539-CE43-4625-8680-C73942982AD4}"/>
              </a:ext>
            </a:extLst>
          </p:cNvPr>
          <p:cNvGrpSpPr/>
          <p:nvPr/>
        </p:nvGrpSpPr>
        <p:grpSpPr>
          <a:xfrm>
            <a:off x="4105425" y="2175830"/>
            <a:ext cx="4020474" cy="2506341"/>
            <a:chOff x="4181657" y="2257466"/>
            <a:chExt cx="3829867" cy="2387518"/>
          </a:xfrm>
        </p:grpSpPr>
        <p:sp>
          <p:nvSpPr>
            <p:cNvPr id="50" name="椭圆 49">
              <a:extLst>
                <a:ext uri="{FF2B5EF4-FFF2-40B4-BE49-F238E27FC236}">
                  <a16:creationId xmlns:a16="http://schemas.microsoft.com/office/drawing/2014/main" id="{5BB2FCF1-4E53-4825-B8AB-53007D591323}"/>
                </a:ext>
              </a:extLst>
            </p:cNvPr>
            <p:cNvSpPr>
              <a:spLocks/>
            </p:cNvSpPr>
            <p:nvPr>
              <p:custDataLst>
                <p:tags r:id="rId58"/>
              </p:custDataLst>
            </p:nvPr>
          </p:nvSpPr>
          <p:spPr>
            <a:xfrm>
              <a:off x="7611552" y="4245012"/>
              <a:ext cx="399972" cy="399972"/>
            </a:xfrm>
            <a:prstGeom prst="ellipse">
              <a:avLst/>
            </a:prstGeom>
            <a:solidFill>
              <a:srgbClr val="FEB0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id="{6C180B72-00AB-4E7B-A4AE-8F1C60C2B7F5}"/>
                </a:ext>
              </a:extLst>
            </p:cNvPr>
            <p:cNvSpPr>
              <a:spLocks/>
            </p:cNvSpPr>
            <p:nvPr>
              <p:custDataLst>
                <p:tags r:id="rId59"/>
              </p:custDataLst>
            </p:nvPr>
          </p:nvSpPr>
          <p:spPr>
            <a:xfrm flipV="1">
              <a:off x="4181657" y="2257466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52" name="E">
            <a:extLst>
              <a:ext uri="{FF2B5EF4-FFF2-40B4-BE49-F238E27FC236}">
                <a16:creationId xmlns:a16="http://schemas.microsoft.com/office/drawing/2014/main" id="{2318311B-E2E6-49E0-B298-4E6D858ED10F}"/>
              </a:ext>
            </a:extLst>
          </p:cNvPr>
          <p:cNvGrpSpPr/>
          <p:nvPr/>
        </p:nvGrpSpPr>
        <p:grpSpPr>
          <a:xfrm>
            <a:off x="3836112" y="2972222"/>
            <a:ext cx="4559100" cy="886893"/>
            <a:chOff x="3924522" y="3028802"/>
            <a:chExt cx="4342957" cy="844846"/>
          </a:xfrm>
        </p:grpSpPr>
        <p:sp>
          <p:nvSpPr>
            <p:cNvPr id="53" name="椭圆 52">
              <a:extLst>
                <a:ext uri="{FF2B5EF4-FFF2-40B4-BE49-F238E27FC236}">
                  <a16:creationId xmlns:a16="http://schemas.microsoft.com/office/drawing/2014/main" id="{FC7523D6-E4FF-41E2-8924-66F0BF9A7D5A}"/>
                </a:ext>
              </a:extLst>
            </p:cNvPr>
            <p:cNvSpPr>
              <a:spLocks/>
            </p:cNvSpPr>
            <p:nvPr>
              <p:custDataLst>
                <p:tags r:id="rId56"/>
              </p:custDataLst>
            </p:nvPr>
          </p:nvSpPr>
          <p:spPr>
            <a:xfrm>
              <a:off x="7867507" y="3473676"/>
              <a:ext cx="399972" cy="399972"/>
            </a:xfrm>
            <a:prstGeom prst="ellipse">
              <a:avLst/>
            </a:prstGeom>
            <a:solidFill>
              <a:srgbClr val="26A3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id="{9B23F8A0-205B-41DC-A270-5742313E93EE}"/>
                </a:ext>
              </a:extLst>
            </p:cNvPr>
            <p:cNvSpPr>
              <a:spLocks/>
            </p:cNvSpPr>
            <p:nvPr>
              <p:custDataLst>
                <p:tags r:id="rId57"/>
              </p:custDataLst>
            </p:nvPr>
          </p:nvSpPr>
          <p:spPr>
            <a:xfrm flipV="1">
              <a:off x="3924522" y="3028802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55" name="D">
            <a:extLst>
              <a:ext uri="{FF2B5EF4-FFF2-40B4-BE49-F238E27FC236}">
                <a16:creationId xmlns:a16="http://schemas.microsoft.com/office/drawing/2014/main" id="{7ADBDBF0-19C7-4DA9-B6B0-AABB7F644230}"/>
              </a:ext>
            </a:extLst>
          </p:cNvPr>
          <p:cNvGrpSpPr/>
          <p:nvPr/>
        </p:nvGrpSpPr>
        <p:grpSpPr>
          <a:xfrm>
            <a:off x="3929352" y="2566651"/>
            <a:ext cx="4372618" cy="1724701"/>
            <a:chOff x="4015667" y="2626785"/>
            <a:chExt cx="4165316" cy="1642935"/>
          </a:xfrm>
        </p:grpSpPr>
        <p:sp>
          <p:nvSpPr>
            <p:cNvPr id="56" name="椭圆 55">
              <a:extLst>
                <a:ext uri="{FF2B5EF4-FFF2-40B4-BE49-F238E27FC236}">
                  <a16:creationId xmlns:a16="http://schemas.microsoft.com/office/drawing/2014/main" id="{C1DA56D6-6BEB-4D96-B66E-A4F1A75E2053}"/>
                </a:ext>
              </a:extLst>
            </p:cNvPr>
            <p:cNvSpPr>
              <a:spLocks/>
            </p:cNvSpPr>
            <p:nvPr>
              <p:custDataLst>
                <p:tags r:id="rId54"/>
              </p:custDataLst>
            </p:nvPr>
          </p:nvSpPr>
          <p:spPr>
            <a:xfrm>
              <a:off x="7781011" y="2626785"/>
              <a:ext cx="399972" cy="399972"/>
            </a:xfrm>
            <a:prstGeom prst="ellipse">
              <a:avLst/>
            </a:prstGeom>
            <a:solidFill>
              <a:srgbClr val="EE4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id="{B745E873-2229-4179-B8C5-26A119E368E3}"/>
                </a:ext>
              </a:extLst>
            </p:cNvPr>
            <p:cNvSpPr>
              <a:spLocks/>
            </p:cNvSpPr>
            <p:nvPr>
              <p:custDataLst>
                <p:tags r:id="rId55"/>
              </p:custDataLst>
            </p:nvPr>
          </p:nvSpPr>
          <p:spPr>
            <a:xfrm flipV="1">
              <a:off x="4015667" y="3869748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58" name="C">
            <a:extLst>
              <a:ext uri="{FF2B5EF4-FFF2-40B4-BE49-F238E27FC236}">
                <a16:creationId xmlns:a16="http://schemas.microsoft.com/office/drawing/2014/main" id="{F4D70867-FDF4-43F2-BB1A-FCDA356E5093}"/>
              </a:ext>
            </a:extLst>
          </p:cNvPr>
          <p:cNvGrpSpPr/>
          <p:nvPr/>
        </p:nvGrpSpPr>
        <p:grpSpPr>
          <a:xfrm>
            <a:off x="4359768" y="1825997"/>
            <a:ext cx="3511786" cy="3206006"/>
            <a:chOff x="4425245" y="1924219"/>
            <a:chExt cx="3345296" cy="3054012"/>
          </a:xfrm>
        </p:grpSpPr>
        <p:sp>
          <p:nvSpPr>
            <p:cNvPr id="59" name="椭圆 58">
              <a:extLst>
                <a:ext uri="{FF2B5EF4-FFF2-40B4-BE49-F238E27FC236}">
                  <a16:creationId xmlns:a16="http://schemas.microsoft.com/office/drawing/2014/main" id="{5BD59415-4F3E-4C77-B244-7FB1BB067B0F}"/>
                </a:ext>
              </a:extLst>
            </p:cNvPr>
            <p:cNvSpPr>
              <a:spLocks/>
            </p:cNvSpPr>
            <p:nvPr>
              <p:custDataLst>
                <p:tags r:id="rId52"/>
              </p:custDataLst>
            </p:nvPr>
          </p:nvSpPr>
          <p:spPr>
            <a:xfrm>
              <a:off x="7370569" y="1924219"/>
              <a:ext cx="399972" cy="399972"/>
            </a:xfrm>
            <a:prstGeom prst="ellipse">
              <a:avLst/>
            </a:prstGeom>
            <a:solidFill>
              <a:srgbClr val="FEB0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60" name="椭圆 59">
              <a:extLst>
                <a:ext uri="{FF2B5EF4-FFF2-40B4-BE49-F238E27FC236}">
                  <a16:creationId xmlns:a16="http://schemas.microsoft.com/office/drawing/2014/main" id="{38CFAA55-4C60-409A-8E67-AAD9A6C3E5B3}"/>
                </a:ext>
              </a:extLst>
            </p:cNvPr>
            <p:cNvSpPr>
              <a:spLocks/>
            </p:cNvSpPr>
            <p:nvPr>
              <p:custDataLst>
                <p:tags r:id="rId53"/>
              </p:custDataLst>
            </p:nvPr>
          </p:nvSpPr>
          <p:spPr>
            <a:xfrm flipV="1">
              <a:off x="4425245" y="4578259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61" name="B">
            <a:extLst>
              <a:ext uri="{FF2B5EF4-FFF2-40B4-BE49-F238E27FC236}">
                <a16:creationId xmlns:a16="http://schemas.microsoft.com/office/drawing/2014/main" id="{90A4D41D-1F17-413E-ABFD-3F86BE4A8E5E}"/>
              </a:ext>
            </a:extLst>
          </p:cNvPr>
          <p:cNvGrpSpPr/>
          <p:nvPr/>
        </p:nvGrpSpPr>
        <p:grpSpPr>
          <a:xfrm>
            <a:off x="5062718" y="1315817"/>
            <a:ext cx="2105891" cy="4226366"/>
            <a:chOff x="5094758" y="1438226"/>
            <a:chExt cx="2006053" cy="4025998"/>
          </a:xfrm>
        </p:grpSpPr>
        <p:sp>
          <p:nvSpPr>
            <p:cNvPr id="62" name="椭圆 61">
              <a:extLst>
                <a:ext uri="{FF2B5EF4-FFF2-40B4-BE49-F238E27FC236}">
                  <a16:creationId xmlns:a16="http://schemas.microsoft.com/office/drawing/2014/main" id="{973F85FC-6D98-41F8-88C0-94724EE29F49}"/>
                </a:ext>
              </a:extLst>
            </p:cNvPr>
            <p:cNvSpPr>
              <a:spLocks/>
            </p:cNvSpPr>
            <p:nvPr>
              <p:custDataLst>
                <p:tags r:id="rId50"/>
              </p:custDataLst>
            </p:nvPr>
          </p:nvSpPr>
          <p:spPr>
            <a:xfrm>
              <a:off x="6700839" y="1438226"/>
              <a:ext cx="399972" cy="399972"/>
            </a:xfrm>
            <a:prstGeom prst="ellipse">
              <a:avLst/>
            </a:prstGeom>
            <a:solidFill>
              <a:srgbClr val="26A3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63" name="椭圆 62">
              <a:extLst>
                <a:ext uri="{FF2B5EF4-FFF2-40B4-BE49-F238E27FC236}">
                  <a16:creationId xmlns:a16="http://schemas.microsoft.com/office/drawing/2014/main" id="{222BA312-6127-4D6D-A445-DB9890C3F436}"/>
                </a:ext>
              </a:extLst>
            </p:cNvPr>
            <p:cNvSpPr>
              <a:spLocks/>
            </p:cNvSpPr>
            <p:nvPr>
              <p:custDataLst>
                <p:tags r:id="rId51"/>
              </p:custDataLst>
            </p:nvPr>
          </p:nvSpPr>
          <p:spPr>
            <a:xfrm flipV="1">
              <a:off x="5094758" y="5064252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64" name="A">
            <a:extLst>
              <a:ext uri="{FF2B5EF4-FFF2-40B4-BE49-F238E27FC236}">
                <a16:creationId xmlns:a16="http://schemas.microsoft.com/office/drawing/2014/main" id="{4A30C00A-D9F0-45F1-A10B-E7725E496129}"/>
              </a:ext>
            </a:extLst>
          </p:cNvPr>
          <p:cNvGrpSpPr/>
          <p:nvPr/>
        </p:nvGrpSpPr>
        <p:grpSpPr>
          <a:xfrm>
            <a:off x="5905722" y="1136311"/>
            <a:ext cx="419878" cy="4585378"/>
            <a:chOff x="5899733" y="1267230"/>
            <a:chExt cx="399972" cy="4367990"/>
          </a:xfrm>
        </p:grpSpPr>
        <p:sp>
          <p:nvSpPr>
            <p:cNvPr id="65" name="椭圆 64">
              <a:extLst>
                <a:ext uri="{FF2B5EF4-FFF2-40B4-BE49-F238E27FC236}">
                  <a16:creationId xmlns:a16="http://schemas.microsoft.com/office/drawing/2014/main" id="{8EC9083E-1CE6-46AA-A2F1-E43C84F791C8}"/>
                </a:ext>
              </a:extLst>
            </p:cNvPr>
            <p:cNvSpPr>
              <a:spLocks/>
            </p:cNvSpPr>
            <p:nvPr>
              <p:custDataLst>
                <p:tags r:id="rId48"/>
              </p:custDataLst>
            </p:nvPr>
          </p:nvSpPr>
          <p:spPr>
            <a:xfrm>
              <a:off x="5899733" y="1267230"/>
              <a:ext cx="399972" cy="399972"/>
            </a:xfrm>
            <a:prstGeom prst="ellipse">
              <a:avLst/>
            </a:prstGeom>
            <a:solidFill>
              <a:srgbClr val="EE4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66" name="椭圆 65">
              <a:extLst>
                <a:ext uri="{FF2B5EF4-FFF2-40B4-BE49-F238E27FC236}">
                  <a16:creationId xmlns:a16="http://schemas.microsoft.com/office/drawing/2014/main" id="{CFF8C6A0-6540-4CFC-ACCF-323C2F301A7E}"/>
                </a:ext>
              </a:extLst>
            </p:cNvPr>
            <p:cNvSpPr>
              <a:spLocks/>
            </p:cNvSpPr>
            <p:nvPr>
              <p:custDataLst>
                <p:tags r:id="rId49"/>
              </p:custDataLst>
            </p:nvPr>
          </p:nvSpPr>
          <p:spPr>
            <a:xfrm flipV="1">
              <a:off x="5899733" y="5235248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67" name="o">
            <a:extLst>
              <a:ext uri="{FF2B5EF4-FFF2-40B4-BE49-F238E27FC236}">
                <a16:creationId xmlns:a16="http://schemas.microsoft.com/office/drawing/2014/main" id="{712683EB-6457-4368-A0F2-318571F3C070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 flipH="1" flipV="1">
            <a:off x="5062718" y="1315817"/>
            <a:ext cx="2105891" cy="4226366"/>
            <a:chOff x="5094758" y="1438226"/>
            <a:chExt cx="2006053" cy="4025998"/>
          </a:xfrm>
        </p:grpSpPr>
        <p:sp>
          <p:nvSpPr>
            <p:cNvPr id="68" name="椭圆 67">
              <a:extLst>
                <a:ext uri="{FF2B5EF4-FFF2-40B4-BE49-F238E27FC236}">
                  <a16:creationId xmlns:a16="http://schemas.microsoft.com/office/drawing/2014/main" id="{BC4A1930-7029-4499-89B3-EAF219DB721E}"/>
                </a:ext>
              </a:extLst>
            </p:cNvPr>
            <p:cNvSpPr>
              <a:spLocks/>
            </p:cNvSpPr>
            <p:nvPr>
              <p:custDataLst>
                <p:tags r:id="rId46"/>
              </p:custDataLst>
            </p:nvPr>
          </p:nvSpPr>
          <p:spPr>
            <a:xfrm>
              <a:off x="5094758" y="1438226"/>
              <a:ext cx="399972" cy="399972"/>
            </a:xfrm>
            <a:prstGeom prst="ellipse">
              <a:avLst/>
            </a:prstGeom>
            <a:solidFill>
              <a:srgbClr val="FEB0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69" name="椭圆 68">
              <a:extLst>
                <a:ext uri="{FF2B5EF4-FFF2-40B4-BE49-F238E27FC236}">
                  <a16:creationId xmlns:a16="http://schemas.microsoft.com/office/drawing/2014/main" id="{99EB7F52-911C-4B58-B7D0-6A7AE02FAA74}"/>
                </a:ext>
              </a:extLst>
            </p:cNvPr>
            <p:cNvSpPr>
              <a:spLocks/>
            </p:cNvSpPr>
            <p:nvPr>
              <p:custDataLst>
                <p:tags r:id="rId47"/>
              </p:custDataLst>
            </p:nvPr>
          </p:nvSpPr>
          <p:spPr>
            <a:xfrm flipV="1">
              <a:off x="6700839" y="5064252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70" name="n">
            <a:extLst>
              <a:ext uri="{FF2B5EF4-FFF2-40B4-BE49-F238E27FC236}">
                <a16:creationId xmlns:a16="http://schemas.microsoft.com/office/drawing/2014/main" id="{227ED1FD-C584-46DA-946E-FDE3D470CFF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 flipH="1" flipV="1">
            <a:off x="4359768" y="1825997"/>
            <a:ext cx="3511786" cy="3206006"/>
            <a:chOff x="4425245" y="1924219"/>
            <a:chExt cx="3345296" cy="3054012"/>
          </a:xfrm>
        </p:grpSpPr>
        <p:sp>
          <p:nvSpPr>
            <p:cNvPr id="71" name="椭圆 70">
              <a:extLst>
                <a:ext uri="{FF2B5EF4-FFF2-40B4-BE49-F238E27FC236}">
                  <a16:creationId xmlns:a16="http://schemas.microsoft.com/office/drawing/2014/main" id="{F24A13EC-061E-46EA-9C0F-9D81EBDC18D0}"/>
                </a:ext>
              </a:extLst>
            </p:cNvPr>
            <p:cNvSpPr>
              <a:spLocks/>
            </p:cNvSpPr>
            <p:nvPr>
              <p:custDataLst>
                <p:tags r:id="rId44"/>
              </p:custDataLst>
            </p:nvPr>
          </p:nvSpPr>
          <p:spPr>
            <a:xfrm>
              <a:off x="4425245" y="1924219"/>
              <a:ext cx="399972" cy="399972"/>
            </a:xfrm>
            <a:prstGeom prst="ellipse">
              <a:avLst/>
            </a:prstGeom>
            <a:solidFill>
              <a:srgbClr val="26A3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  <p:sp>
          <p:nvSpPr>
            <p:cNvPr id="72" name="椭圆 71">
              <a:extLst>
                <a:ext uri="{FF2B5EF4-FFF2-40B4-BE49-F238E27FC236}">
                  <a16:creationId xmlns:a16="http://schemas.microsoft.com/office/drawing/2014/main" id="{FF39AC0E-8575-4C80-905D-638F11F27CB6}"/>
                </a:ext>
              </a:extLst>
            </p:cNvPr>
            <p:cNvSpPr>
              <a:spLocks/>
            </p:cNvSpPr>
            <p:nvPr>
              <p:custDataLst>
                <p:tags r:id="rId45"/>
              </p:custDataLst>
            </p:nvPr>
          </p:nvSpPr>
          <p:spPr>
            <a:xfrm flipV="1">
              <a:off x="7370569" y="4578259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73" name="m">
            <a:extLst>
              <a:ext uri="{FF2B5EF4-FFF2-40B4-BE49-F238E27FC236}">
                <a16:creationId xmlns:a16="http://schemas.microsoft.com/office/drawing/2014/main" id="{F649CFF0-72B3-4132-BD19-4D6B086BF50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 flipH="1" flipV="1">
            <a:off x="3929352" y="2566650"/>
            <a:ext cx="4372618" cy="1724701"/>
            <a:chOff x="4015667" y="2632730"/>
            <a:chExt cx="4165316" cy="1642935"/>
          </a:xfrm>
        </p:grpSpPr>
        <p:sp>
          <p:nvSpPr>
            <p:cNvPr id="74" name="椭圆 73">
              <a:extLst>
                <a:ext uri="{FF2B5EF4-FFF2-40B4-BE49-F238E27FC236}">
                  <a16:creationId xmlns:a16="http://schemas.microsoft.com/office/drawing/2014/main" id="{95A03C1A-D7C5-41A4-B3C6-699C962CE11B}"/>
                </a:ext>
              </a:extLst>
            </p:cNvPr>
            <p:cNvSpPr>
              <a:spLocks/>
            </p:cNvSpPr>
            <p:nvPr>
              <p:custDataLst>
                <p:tags r:id="rId42"/>
              </p:custDataLst>
            </p:nvPr>
          </p:nvSpPr>
          <p:spPr>
            <a:xfrm>
              <a:off x="4015667" y="2632730"/>
              <a:ext cx="399972" cy="399972"/>
            </a:xfrm>
            <a:prstGeom prst="ellipse">
              <a:avLst/>
            </a:prstGeom>
            <a:solidFill>
              <a:srgbClr val="EE4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75" name="椭圆 74">
              <a:extLst>
                <a:ext uri="{FF2B5EF4-FFF2-40B4-BE49-F238E27FC236}">
                  <a16:creationId xmlns:a16="http://schemas.microsoft.com/office/drawing/2014/main" id="{FB2B19F3-0C37-45A4-8F05-690D68969D6A}"/>
                </a:ext>
              </a:extLst>
            </p:cNvPr>
            <p:cNvSpPr>
              <a:spLocks/>
            </p:cNvSpPr>
            <p:nvPr>
              <p:custDataLst>
                <p:tags r:id="rId43"/>
              </p:custDataLst>
            </p:nvPr>
          </p:nvSpPr>
          <p:spPr>
            <a:xfrm flipV="1">
              <a:off x="7781011" y="3875693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76" name="l">
            <a:extLst>
              <a:ext uri="{FF2B5EF4-FFF2-40B4-BE49-F238E27FC236}">
                <a16:creationId xmlns:a16="http://schemas.microsoft.com/office/drawing/2014/main" id="{3E9F7B49-F5E1-46AB-BDDC-00141124DCDA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 flipH="1" flipV="1">
            <a:off x="3836112" y="2998886"/>
            <a:ext cx="4559100" cy="886893"/>
            <a:chOff x="3924522" y="3028802"/>
            <a:chExt cx="4342957" cy="844846"/>
          </a:xfrm>
        </p:grpSpPr>
        <p:sp>
          <p:nvSpPr>
            <p:cNvPr id="77" name="椭圆 76">
              <a:extLst>
                <a:ext uri="{FF2B5EF4-FFF2-40B4-BE49-F238E27FC236}">
                  <a16:creationId xmlns:a16="http://schemas.microsoft.com/office/drawing/2014/main" id="{4F9C9FE2-8CEA-40C4-BF41-E6B1214A193A}"/>
                </a:ext>
              </a:extLst>
            </p:cNvPr>
            <p:cNvSpPr>
              <a:spLocks/>
            </p:cNvSpPr>
            <p:nvPr>
              <p:custDataLst>
                <p:tags r:id="rId40"/>
              </p:custDataLst>
            </p:nvPr>
          </p:nvSpPr>
          <p:spPr>
            <a:xfrm>
              <a:off x="3924522" y="3473676"/>
              <a:ext cx="399972" cy="399972"/>
            </a:xfrm>
            <a:prstGeom prst="ellipse">
              <a:avLst/>
            </a:prstGeom>
            <a:solidFill>
              <a:srgbClr val="FEB0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78" name="椭圆 77">
              <a:extLst>
                <a:ext uri="{FF2B5EF4-FFF2-40B4-BE49-F238E27FC236}">
                  <a16:creationId xmlns:a16="http://schemas.microsoft.com/office/drawing/2014/main" id="{EE6F555A-534A-402C-B17C-C6F69A3EF862}"/>
                </a:ext>
              </a:extLst>
            </p:cNvPr>
            <p:cNvSpPr>
              <a:spLocks/>
            </p:cNvSpPr>
            <p:nvPr>
              <p:custDataLst>
                <p:tags r:id="rId41"/>
              </p:custDataLst>
            </p:nvPr>
          </p:nvSpPr>
          <p:spPr>
            <a:xfrm flipV="1">
              <a:off x="7867507" y="3028802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79" name="k">
            <a:extLst>
              <a:ext uri="{FF2B5EF4-FFF2-40B4-BE49-F238E27FC236}">
                <a16:creationId xmlns:a16="http://schemas.microsoft.com/office/drawing/2014/main" id="{2C9436CC-6B52-491D-984F-EF499584188A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 flipH="1" flipV="1">
            <a:off x="4105425" y="2175830"/>
            <a:ext cx="4020474" cy="2506341"/>
            <a:chOff x="4181657" y="2257466"/>
            <a:chExt cx="3829867" cy="2387518"/>
          </a:xfrm>
        </p:grpSpPr>
        <p:sp>
          <p:nvSpPr>
            <p:cNvPr id="80" name="椭圆 79">
              <a:extLst>
                <a:ext uri="{FF2B5EF4-FFF2-40B4-BE49-F238E27FC236}">
                  <a16:creationId xmlns:a16="http://schemas.microsoft.com/office/drawing/2014/main" id="{6EC27B5F-AD6B-45B5-8808-C25B5F57FC06}"/>
                </a:ext>
              </a:extLst>
            </p:cNvPr>
            <p:cNvSpPr>
              <a:spLocks/>
            </p:cNvSpPr>
            <p:nvPr>
              <p:custDataLst>
                <p:tags r:id="rId38"/>
              </p:custDataLst>
            </p:nvPr>
          </p:nvSpPr>
          <p:spPr>
            <a:xfrm>
              <a:off x="4181657" y="4245012"/>
              <a:ext cx="399972" cy="399972"/>
            </a:xfrm>
            <a:prstGeom prst="ellipse">
              <a:avLst/>
            </a:prstGeom>
            <a:solidFill>
              <a:srgbClr val="26A3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81" name="椭圆 80">
              <a:extLst>
                <a:ext uri="{FF2B5EF4-FFF2-40B4-BE49-F238E27FC236}">
                  <a16:creationId xmlns:a16="http://schemas.microsoft.com/office/drawing/2014/main" id="{A43BE3FE-8764-4CDA-8CD8-FB1BC78A8C26}"/>
                </a:ext>
              </a:extLst>
            </p:cNvPr>
            <p:cNvSpPr>
              <a:spLocks/>
            </p:cNvSpPr>
            <p:nvPr>
              <p:custDataLst>
                <p:tags r:id="rId39"/>
              </p:custDataLst>
            </p:nvPr>
          </p:nvSpPr>
          <p:spPr>
            <a:xfrm flipV="1">
              <a:off x="7611552" y="2257466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</p:grpSp>
      <p:grpSp>
        <p:nvGrpSpPr>
          <p:cNvPr id="82" name="j">
            <a:extLst>
              <a:ext uri="{FF2B5EF4-FFF2-40B4-BE49-F238E27FC236}">
                <a16:creationId xmlns:a16="http://schemas.microsoft.com/office/drawing/2014/main" id="{22DDFFA2-B974-43E6-8565-C2C82D90E717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 flipH="1" flipV="1">
            <a:off x="4683812" y="1534741"/>
            <a:ext cx="2863700" cy="3788518"/>
            <a:chOff x="4732388" y="1646771"/>
            <a:chExt cx="2727935" cy="3608908"/>
          </a:xfrm>
        </p:grpSpPr>
        <p:sp>
          <p:nvSpPr>
            <p:cNvPr id="83" name="椭圆 82">
              <a:extLst>
                <a:ext uri="{FF2B5EF4-FFF2-40B4-BE49-F238E27FC236}">
                  <a16:creationId xmlns:a16="http://schemas.microsoft.com/office/drawing/2014/main" id="{D4E66FAD-0769-4A8A-8D9E-092072038685}"/>
                </a:ext>
              </a:extLst>
            </p:cNvPr>
            <p:cNvSpPr>
              <a:spLocks/>
            </p:cNvSpPr>
            <p:nvPr>
              <p:custDataLst>
                <p:tags r:id="rId36"/>
              </p:custDataLst>
            </p:nvPr>
          </p:nvSpPr>
          <p:spPr>
            <a:xfrm>
              <a:off x="4732388" y="4855707"/>
              <a:ext cx="399972" cy="399972"/>
            </a:xfrm>
            <a:prstGeom prst="ellipse">
              <a:avLst/>
            </a:prstGeom>
            <a:solidFill>
              <a:srgbClr val="EE4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84" name="椭圆 83">
              <a:extLst>
                <a:ext uri="{FF2B5EF4-FFF2-40B4-BE49-F238E27FC236}">
                  <a16:creationId xmlns:a16="http://schemas.microsoft.com/office/drawing/2014/main" id="{A7C76768-B591-418B-896B-2EAC3E3CE4F4}"/>
                </a:ext>
              </a:extLst>
            </p:cNvPr>
            <p:cNvSpPr>
              <a:spLocks/>
            </p:cNvSpPr>
            <p:nvPr>
              <p:custDataLst>
                <p:tags r:id="rId37"/>
              </p:custDataLst>
            </p:nvPr>
          </p:nvSpPr>
          <p:spPr>
            <a:xfrm flipV="1">
              <a:off x="7060351" y="1646771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85" name="i">
            <a:extLst>
              <a:ext uri="{FF2B5EF4-FFF2-40B4-BE49-F238E27FC236}">
                <a16:creationId xmlns:a16="http://schemas.microsoft.com/office/drawing/2014/main" id="{8346BD67-0376-4292-9179-59BE1D91662B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 flipH="1" flipV="1">
            <a:off x="5477647" y="1182973"/>
            <a:ext cx="1276031" cy="4492054"/>
            <a:chOff x="5489968" y="1311680"/>
            <a:chExt cx="1215536" cy="4279090"/>
          </a:xfrm>
        </p:grpSpPr>
        <p:sp>
          <p:nvSpPr>
            <p:cNvPr id="86" name="椭圆 85">
              <a:extLst>
                <a:ext uri="{FF2B5EF4-FFF2-40B4-BE49-F238E27FC236}">
                  <a16:creationId xmlns:a16="http://schemas.microsoft.com/office/drawing/2014/main" id="{11F464AF-F69C-45E8-82B5-E539CBD38C05}"/>
                </a:ext>
              </a:extLst>
            </p:cNvPr>
            <p:cNvSpPr>
              <a:spLocks/>
            </p:cNvSpPr>
            <p:nvPr>
              <p:custDataLst>
                <p:tags r:id="rId34"/>
              </p:custDataLst>
            </p:nvPr>
          </p:nvSpPr>
          <p:spPr>
            <a:xfrm>
              <a:off x="5489968" y="5190798"/>
              <a:ext cx="399972" cy="399972"/>
            </a:xfrm>
            <a:prstGeom prst="ellipse">
              <a:avLst/>
            </a:prstGeom>
            <a:solidFill>
              <a:srgbClr val="FEB0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87" name="椭圆 86">
              <a:extLst>
                <a:ext uri="{FF2B5EF4-FFF2-40B4-BE49-F238E27FC236}">
                  <a16:creationId xmlns:a16="http://schemas.microsoft.com/office/drawing/2014/main" id="{73739848-13D7-4C01-B18D-A140A8FF069D}"/>
                </a:ext>
              </a:extLst>
            </p:cNvPr>
            <p:cNvSpPr>
              <a:spLocks/>
            </p:cNvSpPr>
            <p:nvPr>
              <p:custDataLst>
                <p:tags r:id="rId35"/>
              </p:custDataLst>
            </p:nvPr>
          </p:nvSpPr>
          <p:spPr>
            <a:xfrm flipV="1">
              <a:off x="6305532" y="1311680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</p:grpSp>
      <p:grpSp>
        <p:nvGrpSpPr>
          <p:cNvPr id="88" name="h">
            <a:extLst>
              <a:ext uri="{FF2B5EF4-FFF2-40B4-BE49-F238E27FC236}">
                <a16:creationId xmlns:a16="http://schemas.microsoft.com/office/drawing/2014/main" id="{F49F9639-23C6-4ADB-81E5-40FFA191C344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 flipH="1" flipV="1">
            <a:off x="5477647" y="1182973"/>
            <a:ext cx="1276031" cy="4492054"/>
            <a:chOff x="5489968" y="1311680"/>
            <a:chExt cx="1215536" cy="4279090"/>
          </a:xfrm>
        </p:grpSpPr>
        <p:sp>
          <p:nvSpPr>
            <p:cNvPr id="89" name="椭圆 88">
              <a:extLst>
                <a:ext uri="{FF2B5EF4-FFF2-40B4-BE49-F238E27FC236}">
                  <a16:creationId xmlns:a16="http://schemas.microsoft.com/office/drawing/2014/main" id="{9CC5DAC2-A766-446C-A4F9-0EC1DA288ECE}"/>
                </a:ext>
              </a:extLst>
            </p:cNvPr>
            <p:cNvSpPr>
              <a:spLocks/>
            </p:cNvSpPr>
            <p:nvPr>
              <p:custDataLst>
                <p:tags r:id="rId32"/>
              </p:custDataLst>
            </p:nvPr>
          </p:nvSpPr>
          <p:spPr>
            <a:xfrm>
              <a:off x="6305532" y="5190798"/>
              <a:ext cx="399972" cy="399972"/>
            </a:xfrm>
            <a:prstGeom prst="ellipse">
              <a:avLst/>
            </a:prstGeom>
            <a:solidFill>
              <a:srgbClr val="26A3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90" name="椭圆 89">
              <a:extLst>
                <a:ext uri="{FF2B5EF4-FFF2-40B4-BE49-F238E27FC236}">
                  <a16:creationId xmlns:a16="http://schemas.microsoft.com/office/drawing/2014/main" id="{3E77F453-1D63-4B06-ABCC-BFBBC62A45DC}"/>
                </a:ext>
              </a:extLst>
            </p:cNvPr>
            <p:cNvSpPr>
              <a:spLocks/>
            </p:cNvSpPr>
            <p:nvPr>
              <p:custDataLst>
                <p:tags r:id="rId33"/>
              </p:custDataLst>
            </p:nvPr>
          </p:nvSpPr>
          <p:spPr>
            <a:xfrm flipV="1">
              <a:off x="5489968" y="1311680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91" name="g">
            <a:extLst>
              <a:ext uri="{FF2B5EF4-FFF2-40B4-BE49-F238E27FC236}">
                <a16:creationId xmlns:a16="http://schemas.microsoft.com/office/drawing/2014/main" id="{C50D1FE1-BED4-4353-9C77-1506A63EBA2F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 flipH="1" flipV="1">
            <a:off x="4683812" y="1534741"/>
            <a:ext cx="2863700" cy="3788518"/>
            <a:chOff x="4732388" y="1646771"/>
            <a:chExt cx="2727935" cy="3608908"/>
          </a:xfrm>
        </p:grpSpPr>
        <p:sp>
          <p:nvSpPr>
            <p:cNvPr id="92" name="椭圆 91">
              <a:extLst>
                <a:ext uri="{FF2B5EF4-FFF2-40B4-BE49-F238E27FC236}">
                  <a16:creationId xmlns:a16="http://schemas.microsoft.com/office/drawing/2014/main" id="{3B1F6304-3B05-4FC5-9B9F-6344470138B9}"/>
                </a:ext>
              </a:extLst>
            </p:cNvPr>
            <p:cNvSpPr>
              <a:spLocks/>
            </p:cNvSpPr>
            <p:nvPr>
              <p:custDataLst>
                <p:tags r:id="rId30"/>
              </p:custDataLst>
            </p:nvPr>
          </p:nvSpPr>
          <p:spPr>
            <a:xfrm>
              <a:off x="7060351" y="4855707"/>
              <a:ext cx="399972" cy="399972"/>
            </a:xfrm>
            <a:prstGeom prst="ellipse">
              <a:avLst/>
            </a:prstGeom>
            <a:solidFill>
              <a:srgbClr val="EE4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93" name="椭圆 92">
              <a:extLst>
                <a:ext uri="{FF2B5EF4-FFF2-40B4-BE49-F238E27FC236}">
                  <a16:creationId xmlns:a16="http://schemas.microsoft.com/office/drawing/2014/main" id="{3F33A014-4FFC-4FD6-9D3C-7B4DBA877EE1}"/>
                </a:ext>
              </a:extLst>
            </p:cNvPr>
            <p:cNvSpPr>
              <a:spLocks/>
            </p:cNvSpPr>
            <p:nvPr>
              <p:custDataLst>
                <p:tags r:id="rId31"/>
              </p:custDataLst>
            </p:nvPr>
          </p:nvSpPr>
          <p:spPr>
            <a:xfrm flipV="1">
              <a:off x="4732388" y="1646771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94" name="f">
            <a:extLst>
              <a:ext uri="{FF2B5EF4-FFF2-40B4-BE49-F238E27FC236}">
                <a16:creationId xmlns:a16="http://schemas.microsoft.com/office/drawing/2014/main" id="{27E64255-2CAC-4E0F-8D34-70F5B94E4E9A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 flipH="1" flipV="1">
            <a:off x="4105425" y="2175830"/>
            <a:ext cx="4020474" cy="2506341"/>
            <a:chOff x="4181657" y="2257466"/>
            <a:chExt cx="3829867" cy="2387518"/>
          </a:xfrm>
        </p:grpSpPr>
        <p:sp>
          <p:nvSpPr>
            <p:cNvPr id="95" name="椭圆 94">
              <a:extLst>
                <a:ext uri="{FF2B5EF4-FFF2-40B4-BE49-F238E27FC236}">
                  <a16:creationId xmlns:a16="http://schemas.microsoft.com/office/drawing/2014/main" id="{B14A9906-66DF-4C77-BBBA-85A5634C42AE}"/>
                </a:ext>
              </a:extLst>
            </p:cNvPr>
            <p:cNvSpPr>
              <a:spLocks/>
            </p:cNvSpPr>
            <p:nvPr>
              <p:custDataLst>
                <p:tags r:id="rId28"/>
              </p:custDataLst>
            </p:nvPr>
          </p:nvSpPr>
          <p:spPr>
            <a:xfrm>
              <a:off x="7611552" y="4245012"/>
              <a:ext cx="399972" cy="399972"/>
            </a:xfrm>
            <a:prstGeom prst="ellipse">
              <a:avLst/>
            </a:prstGeom>
            <a:solidFill>
              <a:srgbClr val="FEB0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96" name="椭圆 95">
              <a:extLst>
                <a:ext uri="{FF2B5EF4-FFF2-40B4-BE49-F238E27FC236}">
                  <a16:creationId xmlns:a16="http://schemas.microsoft.com/office/drawing/2014/main" id="{C8CE6946-945D-4B87-890C-95DC4A92D2ED}"/>
                </a:ext>
              </a:extLst>
            </p:cNvPr>
            <p:cNvSpPr>
              <a:spLocks/>
            </p:cNvSpPr>
            <p:nvPr>
              <p:custDataLst>
                <p:tags r:id="rId29"/>
              </p:custDataLst>
            </p:nvPr>
          </p:nvSpPr>
          <p:spPr>
            <a:xfrm flipV="1">
              <a:off x="4181657" y="2257466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97" name="e">
            <a:extLst>
              <a:ext uri="{FF2B5EF4-FFF2-40B4-BE49-F238E27FC236}">
                <a16:creationId xmlns:a16="http://schemas.microsoft.com/office/drawing/2014/main" id="{5C056DEA-B76B-4D52-8A8B-6BB14FF36071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 flipH="1" flipV="1">
            <a:off x="3836112" y="2998886"/>
            <a:ext cx="4559100" cy="886893"/>
            <a:chOff x="3924522" y="3028802"/>
            <a:chExt cx="4342957" cy="844846"/>
          </a:xfrm>
        </p:grpSpPr>
        <p:sp>
          <p:nvSpPr>
            <p:cNvPr id="98" name="椭圆 97">
              <a:extLst>
                <a:ext uri="{FF2B5EF4-FFF2-40B4-BE49-F238E27FC236}">
                  <a16:creationId xmlns:a16="http://schemas.microsoft.com/office/drawing/2014/main" id="{D21B054E-49F8-4BFB-B4EA-F79353CF01B4}"/>
                </a:ext>
              </a:extLst>
            </p:cNvPr>
            <p:cNvSpPr>
              <a:spLocks/>
            </p:cNvSpPr>
            <p:nvPr>
              <p:custDataLst>
                <p:tags r:id="rId26"/>
              </p:custDataLst>
            </p:nvPr>
          </p:nvSpPr>
          <p:spPr>
            <a:xfrm>
              <a:off x="7867507" y="3473676"/>
              <a:ext cx="399972" cy="399972"/>
            </a:xfrm>
            <a:prstGeom prst="ellipse">
              <a:avLst/>
            </a:prstGeom>
            <a:solidFill>
              <a:srgbClr val="26A3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99" name="椭圆 98">
              <a:extLst>
                <a:ext uri="{FF2B5EF4-FFF2-40B4-BE49-F238E27FC236}">
                  <a16:creationId xmlns:a16="http://schemas.microsoft.com/office/drawing/2014/main" id="{5E705D12-E03C-4037-AF77-946499A7FB90}"/>
                </a:ext>
              </a:extLst>
            </p:cNvPr>
            <p:cNvSpPr>
              <a:spLocks/>
            </p:cNvSpPr>
            <p:nvPr>
              <p:custDataLst>
                <p:tags r:id="rId27"/>
              </p:custDataLst>
            </p:nvPr>
          </p:nvSpPr>
          <p:spPr>
            <a:xfrm flipV="1">
              <a:off x="3924522" y="3028802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100" name="d">
            <a:extLst>
              <a:ext uri="{FF2B5EF4-FFF2-40B4-BE49-F238E27FC236}">
                <a16:creationId xmlns:a16="http://schemas.microsoft.com/office/drawing/2014/main" id="{03D09F45-4D56-4358-93E5-E6CE299B163F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 flipH="1" flipV="1">
            <a:off x="3929352" y="2566650"/>
            <a:ext cx="4372618" cy="1724701"/>
            <a:chOff x="4015667" y="2626785"/>
            <a:chExt cx="4165316" cy="1642935"/>
          </a:xfrm>
        </p:grpSpPr>
        <p:sp>
          <p:nvSpPr>
            <p:cNvPr id="101" name="椭圆 100">
              <a:extLst>
                <a:ext uri="{FF2B5EF4-FFF2-40B4-BE49-F238E27FC236}">
                  <a16:creationId xmlns:a16="http://schemas.microsoft.com/office/drawing/2014/main" id="{31A3A1F1-8F39-4FF5-B329-03A4731BB489}"/>
                </a:ext>
              </a:extLst>
            </p:cNvPr>
            <p:cNvSpPr>
              <a:spLocks/>
            </p:cNvSpPr>
            <p:nvPr>
              <p:custDataLst>
                <p:tags r:id="rId24"/>
              </p:custDataLst>
            </p:nvPr>
          </p:nvSpPr>
          <p:spPr>
            <a:xfrm>
              <a:off x="7781011" y="2626785"/>
              <a:ext cx="399972" cy="399972"/>
            </a:xfrm>
            <a:prstGeom prst="ellipse">
              <a:avLst/>
            </a:prstGeom>
            <a:solidFill>
              <a:srgbClr val="EE4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>
                <a:gradFill flip="none" rotWithShape="1">
                  <a:gsLst>
                    <a:gs pos="50000">
                      <a:srgbClr val="FEB018"/>
                    </a:gs>
                    <a:gs pos="0">
                      <a:srgbClr val="EE443D"/>
                    </a:gs>
                    <a:gs pos="100000">
                      <a:srgbClr val="26A3AD"/>
                    </a:gs>
                  </a:gsLst>
                  <a:lin ang="0" scaled="1"/>
                  <a:tileRect/>
                </a:gradFill>
              </a:endParaRPr>
            </a:p>
          </p:txBody>
        </p:sp>
        <p:sp>
          <p:nvSpPr>
            <p:cNvPr id="102" name="椭圆 101">
              <a:extLst>
                <a:ext uri="{FF2B5EF4-FFF2-40B4-BE49-F238E27FC236}">
                  <a16:creationId xmlns:a16="http://schemas.microsoft.com/office/drawing/2014/main" id="{CEF15640-CB3A-4412-8881-DAF449A69DED}"/>
                </a:ext>
              </a:extLst>
            </p:cNvPr>
            <p:cNvSpPr>
              <a:spLocks/>
            </p:cNvSpPr>
            <p:nvPr>
              <p:custDataLst>
                <p:tags r:id="rId25"/>
              </p:custDataLst>
            </p:nvPr>
          </p:nvSpPr>
          <p:spPr>
            <a:xfrm flipV="1">
              <a:off x="4015667" y="3869748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>
                <a:gradFill flip="none" rotWithShape="1">
                  <a:gsLst>
                    <a:gs pos="50000">
                      <a:srgbClr val="FEB018"/>
                    </a:gs>
                    <a:gs pos="0">
                      <a:srgbClr val="EE443D"/>
                    </a:gs>
                    <a:gs pos="100000">
                      <a:srgbClr val="26A3AD"/>
                    </a:gs>
                  </a:gsLst>
                  <a:lin ang="0" scaled="1"/>
                  <a:tileRect/>
                </a:gradFill>
              </a:endParaRPr>
            </a:p>
          </p:txBody>
        </p:sp>
      </p:grpSp>
      <p:grpSp>
        <p:nvGrpSpPr>
          <p:cNvPr id="103" name="c">
            <a:extLst>
              <a:ext uri="{FF2B5EF4-FFF2-40B4-BE49-F238E27FC236}">
                <a16:creationId xmlns:a16="http://schemas.microsoft.com/office/drawing/2014/main" id="{36200249-F279-4299-9999-767C527FD188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 flipH="1" flipV="1">
            <a:off x="4359768" y="1825997"/>
            <a:ext cx="3511786" cy="3206006"/>
            <a:chOff x="4425245" y="1924219"/>
            <a:chExt cx="3345296" cy="3054012"/>
          </a:xfrm>
        </p:grpSpPr>
        <p:sp>
          <p:nvSpPr>
            <p:cNvPr id="104" name="椭圆 103">
              <a:extLst>
                <a:ext uri="{FF2B5EF4-FFF2-40B4-BE49-F238E27FC236}">
                  <a16:creationId xmlns:a16="http://schemas.microsoft.com/office/drawing/2014/main" id="{45ACC65C-D636-4E2E-889D-44A21E122A64}"/>
                </a:ext>
              </a:extLst>
            </p:cNvPr>
            <p:cNvSpPr>
              <a:spLocks/>
            </p:cNvSpPr>
            <p:nvPr>
              <p:custDataLst>
                <p:tags r:id="rId22"/>
              </p:custDataLst>
            </p:nvPr>
          </p:nvSpPr>
          <p:spPr>
            <a:xfrm>
              <a:off x="7370569" y="1924219"/>
              <a:ext cx="399972" cy="399972"/>
            </a:xfrm>
            <a:prstGeom prst="ellipse">
              <a:avLst/>
            </a:prstGeom>
            <a:solidFill>
              <a:srgbClr val="FEB0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105" name="椭圆 104">
              <a:extLst>
                <a:ext uri="{FF2B5EF4-FFF2-40B4-BE49-F238E27FC236}">
                  <a16:creationId xmlns:a16="http://schemas.microsoft.com/office/drawing/2014/main" id="{855C2A63-643F-4E0F-A8B2-ABD381FEFB7E}"/>
                </a:ext>
              </a:extLst>
            </p:cNvPr>
            <p:cNvSpPr>
              <a:spLocks/>
            </p:cNvSpPr>
            <p:nvPr>
              <p:custDataLst>
                <p:tags r:id="rId23"/>
              </p:custDataLst>
            </p:nvPr>
          </p:nvSpPr>
          <p:spPr>
            <a:xfrm flipV="1">
              <a:off x="4425245" y="4578259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106" name="b">
            <a:extLst>
              <a:ext uri="{FF2B5EF4-FFF2-40B4-BE49-F238E27FC236}">
                <a16:creationId xmlns:a16="http://schemas.microsoft.com/office/drawing/2014/main" id="{27892196-6E26-4527-93B9-AA857A811A8A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 flipH="1" flipV="1">
            <a:off x="5062718" y="1315817"/>
            <a:ext cx="2105891" cy="4226366"/>
            <a:chOff x="5094758" y="1438226"/>
            <a:chExt cx="2006053" cy="4025998"/>
          </a:xfrm>
        </p:grpSpPr>
        <p:sp>
          <p:nvSpPr>
            <p:cNvPr id="107" name="椭圆 106">
              <a:extLst>
                <a:ext uri="{FF2B5EF4-FFF2-40B4-BE49-F238E27FC236}">
                  <a16:creationId xmlns:a16="http://schemas.microsoft.com/office/drawing/2014/main" id="{4857A8E4-9B0F-4B7F-8E31-096C8F25FD9F}"/>
                </a:ext>
              </a:extLst>
            </p:cNvPr>
            <p:cNvSpPr>
              <a:spLocks/>
            </p:cNvSpPr>
            <p:nvPr>
              <p:custDataLst>
                <p:tags r:id="rId20"/>
              </p:custDataLst>
            </p:nvPr>
          </p:nvSpPr>
          <p:spPr>
            <a:xfrm>
              <a:off x="6700839" y="1438226"/>
              <a:ext cx="399972" cy="399972"/>
            </a:xfrm>
            <a:prstGeom prst="ellipse">
              <a:avLst/>
            </a:prstGeom>
            <a:solidFill>
              <a:srgbClr val="26A3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108" name="椭圆 107">
              <a:extLst>
                <a:ext uri="{FF2B5EF4-FFF2-40B4-BE49-F238E27FC236}">
                  <a16:creationId xmlns:a16="http://schemas.microsoft.com/office/drawing/2014/main" id="{84022764-E60A-4307-9DDE-B551E8EFCBEB}"/>
                </a:ext>
              </a:extLst>
            </p:cNvPr>
            <p:cNvSpPr>
              <a:spLocks/>
            </p:cNvSpPr>
            <p:nvPr>
              <p:custDataLst>
                <p:tags r:id="rId21"/>
              </p:custDataLst>
            </p:nvPr>
          </p:nvSpPr>
          <p:spPr>
            <a:xfrm flipV="1">
              <a:off x="5094758" y="5064252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grpSp>
        <p:nvGrpSpPr>
          <p:cNvPr id="109" name="a">
            <a:extLst>
              <a:ext uri="{FF2B5EF4-FFF2-40B4-BE49-F238E27FC236}">
                <a16:creationId xmlns:a16="http://schemas.microsoft.com/office/drawing/2014/main" id="{52BBB8FC-7D13-42A0-8422-8C21042BE798}"/>
              </a:ext>
            </a:extLst>
          </p:cNvPr>
          <p:cNvGrpSpPr/>
          <p:nvPr>
            <p:custDataLst>
              <p:tags r:id="rId15"/>
            </p:custDataLst>
          </p:nvPr>
        </p:nvGrpSpPr>
        <p:grpSpPr>
          <a:xfrm flipH="1" flipV="1">
            <a:off x="5905722" y="1136311"/>
            <a:ext cx="419878" cy="4585378"/>
            <a:chOff x="5899733" y="1267230"/>
            <a:chExt cx="399972" cy="4367990"/>
          </a:xfrm>
        </p:grpSpPr>
        <p:sp>
          <p:nvSpPr>
            <p:cNvPr id="110" name="椭圆 109">
              <a:extLst>
                <a:ext uri="{FF2B5EF4-FFF2-40B4-BE49-F238E27FC236}">
                  <a16:creationId xmlns:a16="http://schemas.microsoft.com/office/drawing/2014/main" id="{1DA23240-9F12-409B-9813-B913096FCB65}"/>
                </a:ext>
              </a:extLst>
            </p:cNvPr>
            <p:cNvSpPr>
              <a:spLocks/>
            </p:cNvSpPr>
            <p:nvPr>
              <p:custDataLst>
                <p:tags r:id="rId18"/>
              </p:custDataLst>
            </p:nvPr>
          </p:nvSpPr>
          <p:spPr>
            <a:xfrm>
              <a:off x="5899733" y="1267230"/>
              <a:ext cx="399972" cy="399972"/>
            </a:xfrm>
            <a:prstGeom prst="ellipse">
              <a:avLst/>
            </a:prstGeom>
            <a:solidFill>
              <a:srgbClr val="EE4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/>
            </a:p>
          </p:txBody>
        </p:sp>
        <p:sp>
          <p:nvSpPr>
            <p:cNvPr id="111" name="椭圆 110">
              <a:extLst>
                <a:ext uri="{FF2B5EF4-FFF2-40B4-BE49-F238E27FC236}">
                  <a16:creationId xmlns:a16="http://schemas.microsoft.com/office/drawing/2014/main" id="{6F471D5D-8C5E-4398-A5E0-1627241C4057}"/>
                </a:ext>
              </a:extLst>
            </p:cNvPr>
            <p:cNvSpPr>
              <a:spLocks/>
            </p:cNvSpPr>
            <p:nvPr>
              <p:custDataLst>
                <p:tags r:id="rId19"/>
              </p:custDataLst>
            </p:nvPr>
          </p:nvSpPr>
          <p:spPr>
            <a:xfrm flipV="1">
              <a:off x="5899733" y="5235248"/>
              <a:ext cx="399972" cy="39997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25" dirty="0"/>
            </a:p>
          </p:txBody>
        </p:sp>
      </p:grpSp>
      <p:pic>
        <p:nvPicPr>
          <p:cNvPr id="2" name="背景音乐-万物生长">
            <a:hlinkClick r:id="" action="ppaction://media"/>
            <a:extLst>
              <a:ext uri="{FF2B5EF4-FFF2-40B4-BE49-F238E27FC236}">
                <a16:creationId xmlns:a16="http://schemas.microsoft.com/office/drawing/2014/main" id="{A8260D1A-E0DC-4A72-B51C-F67D82A07776}"/>
              </a:ext>
            </a:extLst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82"/>
          <a:stretch>
            <a:fillRect/>
          </a:stretch>
        </p:blipFill>
        <p:spPr>
          <a:xfrm>
            <a:off x="-1140439" y="-1236742"/>
            <a:ext cx="487363" cy="487363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72B2CB7A-54E2-48A7-B82B-292374DC92C2}"/>
              </a:ext>
            </a:extLst>
          </p:cNvPr>
          <p:cNvSpPr txBox="1"/>
          <p:nvPr/>
        </p:nvSpPr>
        <p:spPr>
          <a:xfrm>
            <a:off x="8395212" y="5542183"/>
            <a:ext cx="3520256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ts val="2800"/>
              </a:lnSpc>
            </a:pPr>
            <a:r>
              <a:rPr lang="zh-CN" altLang="en-US" b="1" spc="100" dirty="0">
                <a:solidFill>
                  <a:srgbClr val="1F1F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报告人：  </a:t>
            </a:r>
            <a:r>
              <a:rPr lang="en-US" altLang="zh-CN" b="1" spc="100" dirty="0" smtClean="0">
                <a:solidFill>
                  <a:srgbClr val="1F1F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b="1" spc="100" dirty="0" smtClean="0">
                <a:solidFill>
                  <a:srgbClr val="1F1F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工商</a:t>
            </a:r>
            <a:r>
              <a:rPr lang="zh-CN" altLang="en-US" b="1" spc="100" dirty="0">
                <a:solidFill>
                  <a:srgbClr val="1F1F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  付蓉</a:t>
            </a:r>
            <a:endParaRPr lang="en-US" altLang="zh-CN" b="1" spc="100" dirty="0">
              <a:solidFill>
                <a:srgbClr val="1F1F1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just">
              <a:lnSpc>
                <a:spcPts val="2800"/>
              </a:lnSpc>
            </a:pPr>
            <a:r>
              <a:rPr lang="zh-CN" altLang="en-US" b="1" spc="100" dirty="0">
                <a:solidFill>
                  <a:srgbClr val="1F1F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指导老师：陈军</a:t>
            </a:r>
            <a:endParaRPr lang="en-US" altLang="zh-CN" b="1" spc="100" dirty="0">
              <a:solidFill>
                <a:srgbClr val="1F1F1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290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18" dur="5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20" dur="5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22" dur="5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24" dur="5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26" dur="5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28" dur="5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30" dur="5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32" dur="5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34" dur="5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36" dur="5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38" dur="5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40" dur="5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42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44" dur="5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46" dur="5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48" dur="5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50" dur="5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52" dur="5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54" dur="5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56" dur="5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58" dur="5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60" dur="5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62" dur="5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64" dur="5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66" dur="5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68" dur="5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70" dur="5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72" dur="5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74" dur="5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440000">
                                      <p:cBhvr>
                                        <p:cTn id="76" dur="5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32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3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16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7561" numSld="999" showWhenStopped="0">
                <p:cTn id="19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3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/>
      </p:pic>
      <p:sp>
        <p:nvSpPr>
          <p:cNvPr id="14" name="Rectangle 5">
            <a:extLst>
              <a:ext uri="{FF2B5EF4-FFF2-40B4-BE49-F238E27FC236}">
                <a16:creationId xmlns:a16="http://schemas.microsoft.com/office/drawing/2014/main" id="{0EFAE32A-9276-46EC-8386-7DC4E8F61DBF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rgbClr val="1F1F1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ea typeface="微软雅黑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68887" y="3262747"/>
            <a:ext cx="0" cy="344978"/>
          </a:xfrm>
          <a:prstGeom prst="line">
            <a:avLst/>
          </a:prstGeom>
          <a:ln w="254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16593" y="3262747"/>
            <a:ext cx="0" cy="344978"/>
          </a:xfrm>
          <a:prstGeom prst="line">
            <a:avLst/>
          </a:prstGeom>
          <a:ln w="254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2"/>
          <p:cNvSpPr txBox="1">
            <a:spLocks/>
          </p:cNvSpPr>
          <p:nvPr/>
        </p:nvSpPr>
        <p:spPr>
          <a:xfrm>
            <a:off x="1562101" y="1785048"/>
            <a:ext cx="6544070" cy="1503848"/>
          </a:xfrm>
          <a:prstGeom prst="rect">
            <a:avLst/>
          </a:prstGeom>
          <a:effectLst/>
        </p:spPr>
        <p:txBody>
          <a:bodyPr vert="horz" lIns="0" tIns="192024" rIns="0" bIns="0" rtlCol="0" anchor="t" anchorCtr="0">
            <a:noAutofit/>
          </a:bodyPr>
          <a:lstStyle>
            <a:lvl1pPr algn="l" defTabSz="914318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spc="-151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50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zh-CN" altLang="en-US" sz="50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背景</a:t>
            </a:r>
            <a:endParaRPr lang="en-US" altLang="zh-CN" sz="5000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粗黑简体" panose="02000000000000000000" pitchFamily="2" charset="-122"/>
              <a:ea typeface="方正正粗黑简体" panose="02000000000000000000" pitchFamily="2" charset="-122"/>
            </a:endParaRPr>
          </a:p>
          <a:p>
            <a:pPr>
              <a:lnSpc>
                <a:spcPct val="100000"/>
              </a:lnSpc>
            </a:pPr>
            <a:r>
              <a:rPr lang="en-US" sz="28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utraface 2 Display Bold" panose="02000803040000020004" pitchFamily="50" charset="0"/>
                <a:ea typeface="方正兰亭粗黑_GBK" panose="02000000000000000000" pitchFamily="2" charset="-122"/>
              </a:rPr>
              <a:t>CASE DESCRIPTION</a:t>
            </a:r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C690624F-F872-485E-9240-267317B36568}"/>
              </a:ext>
            </a:extLst>
          </p:cNvPr>
          <p:cNvSpPr txBox="1"/>
          <p:nvPr/>
        </p:nvSpPr>
        <p:spPr>
          <a:xfrm>
            <a:off x="1594374" y="3983951"/>
            <a:ext cx="7990687" cy="78124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ts val="2800"/>
              </a:lnSpc>
            </a:pPr>
            <a:r>
              <a:rPr lang="en-US" altLang="zh-CN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2010</a:t>
            </a:r>
            <a:r>
              <a:rPr lang="zh-CN" altLang="zh-CN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年</a:t>
            </a:r>
            <a:r>
              <a:rPr lang="en-US" altLang="zh-CN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3</a:t>
            </a:r>
            <a:r>
              <a:rPr lang="zh-CN" altLang="zh-CN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月</a:t>
            </a:r>
            <a:r>
              <a:rPr lang="en-US" altLang="zh-CN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28</a:t>
            </a:r>
            <a:r>
              <a:rPr lang="zh-CN" altLang="zh-CN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日，吉利集团董事长李书福与福特签署最终股权收购协议，吉利以</a:t>
            </a:r>
            <a:r>
              <a:rPr lang="en-US" altLang="zh-CN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18</a:t>
            </a:r>
            <a:r>
              <a:rPr lang="zh-CN" altLang="zh-CN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亿美元的价格获得沃尔沃</a:t>
            </a:r>
            <a:r>
              <a:rPr lang="en-US" altLang="zh-CN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100%</a:t>
            </a:r>
            <a:r>
              <a:rPr lang="zh-CN" altLang="zh-CN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股权以及相关资产。</a:t>
            </a:r>
          </a:p>
        </p:txBody>
      </p:sp>
    </p:spTree>
    <p:extLst>
      <p:ext uri="{BB962C8B-B14F-4D97-AF65-F5344CB8AC3E}">
        <p14:creationId xmlns:p14="http://schemas.microsoft.com/office/powerpoint/2010/main" val="177310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A434C729-D117-48DD-9FD7-0C9E48B7D3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73" r="2146"/>
          <a:stretch/>
        </p:blipFill>
        <p:spPr>
          <a:xfrm>
            <a:off x="5968180" y="0"/>
            <a:ext cx="6223819" cy="6858000"/>
          </a:xfrm>
          <a:prstGeom prst="rect">
            <a:avLst/>
          </a:prstGeom>
        </p:spPr>
      </p:pic>
      <p:sp>
        <p:nvSpPr>
          <p:cNvPr id="11" name="Rectangle 5">
            <a:extLst>
              <a:ext uri="{FF2B5EF4-FFF2-40B4-BE49-F238E27FC236}">
                <a16:creationId xmlns:a16="http://schemas.microsoft.com/office/drawing/2014/main" id="{F772F1D2-5F09-4B0B-926C-8E2EC457CE23}"/>
              </a:ext>
            </a:extLst>
          </p:cNvPr>
          <p:cNvSpPr/>
          <p:nvPr/>
        </p:nvSpPr>
        <p:spPr>
          <a:xfrm>
            <a:off x="0" y="3745658"/>
            <a:ext cx="12192000" cy="1620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0000">
                <a:schemeClr val="tx1">
                  <a:alpha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ea typeface="微软雅黑"/>
            </a:endParaRPr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BA8A9D9C-ACF9-4D22-836A-60E13DA36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431" y="3432032"/>
            <a:ext cx="5611484" cy="1720643"/>
          </a:xfrm>
        </p:spPr>
        <p:txBody>
          <a:bodyPr/>
          <a:lstStyle/>
          <a:p>
            <a:pPr algn="ctr">
              <a:lnSpc>
                <a:spcPts val="3900"/>
              </a:lnSpc>
            </a:pPr>
            <a:r>
              <a:rPr lang="en-US" altLang="zh-CN" sz="3000" spc="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/>
            </a:r>
            <a:br>
              <a:rPr lang="en-US" altLang="zh-CN" sz="3000" spc="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</a:br>
            <a:r>
              <a:rPr lang="zh-CN" altLang="en-US" sz="3200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“</a:t>
            </a:r>
            <a:r>
              <a:rPr lang="zh-CN" altLang="en-US" sz="32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李书福收购沃尔沃</a:t>
            </a:r>
            <a:r>
              <a:rPr lang="zh-CN" altLang="en-US" sz="3200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”</a:t>
            </a:r>
            <a:r>
              <a:rPr lang="en-US" altLang="zh-CN" sz="32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32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32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体现了怎样的经济学原理？</a:t>
            </a:r>
            <a:endParaRPr lang="en-US" sz="3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C67F6A6-CBB8-4860-8988-C72430B220B1}"/>
              </a:ext>
            </a:extLst>
          </p:cNvPr>
          <p:cNvSpPr/>
          <p:nvPr/>
        </p:nvSpPr>
        <p:spPr>
          <a:xfrm>
            <a:off x="1174061" y="2190654"/>
            <a:ext cx="3748549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900" spc="100" dirty="0">
                <a:latin typeface="方正正粗黑简体" pitchFamily="2" charset="-122"/>
                <a:ea typeface="方正正粗黑简体" pitchFamily="2" charset="-122"/>
              </a:rPr>
              <a:t>问题</a:t>
            </a:r>
            <a:r>
              <a:rPr lang="zh-CN" altLang="en-US" sz="3900" spc="100" dirty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引出</a:t>
            </a:r>
            <a:r>
              <a:rPr lang="en-US" altLang="zh-CN" sz="3900" spc="100" dirty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——</a:t>
            </a:r>
            <a:endParaRPr lang="zh-CN" altLang="en-US" sz="3900" dirty="0"/>
          </a:p>
        </p:txBody>
      </p:sp>
      <p:sp>
        <p:nvSpPr>
          <p:cNvPr id="14" name="Oval 3">
            <a:extLst>
              <a:ext uri="{FF2B5EF4-FFF2-40B4-BE49-F238E27FC236}">
                <a16:creationId xmlns:a16="http://schemas.microsoft.com/office/drawing/2014/main" id="{D40732F0-22D3-4C71-847B-C668FA761071}"/>
              </a:ext>
            </a:extLst>
          </p:cNvPr>
          <p:cNvSpPr/>
          <p:nvPr/>
        </p:nvSpPr>
        <p:spPr>
          <a:xfrm>
            <a:off x="598373" y="1192153"/>
            <a:ext cx="794494" cy="79449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"/>
            </a:endParaRPr>
          </a:p>
        </p:txBody>
      </p:sp>
      <p:sp>
        <p:nvSpPr>
          <p:cNvPr id="16" name="Shape 3626">
            <a:extLst>
              <a:ext uri="{FF2B5EF4-FFF2-40B4-BE49-F238E27FC236}">
                <a16:creationId xmlns:a16="http://schemas.microsoft.com/office/drawing/2014/main" id="{0E4E4F46-6D9F-4F9E-8122-9A02AD3CBC0E}"/>
              </a:ext>
            </a:extLst>
          </p:cNvPr>
          <p:cNvSpPr>
            <a:spLocks noChangeAspect="1"/>
          </p:cNvSpPr>
          <p:nvPr/>
        </p:nvSpPr>
        <p:spPr>
          <a:xfrm>
            <a:off x="832870" y="1441447"/>
            <a:ext cx="325500" cy="2959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709" y="8100"/>
                </a:moveTo>
                <a:cubicBezTo>
                  <a:pt x="14896" y="8100"/>
                  <a:pt x="14236" y="8826"/>
                  <a:pt x="14236" y="9720"/>
                </a:cubicBezTo>
                <a:cubicBezTo>
                  <a:pt x="14236" y="10615"/>
                  <a:pt x="14896" y="11340"/>
                  <a:pt x="15709" y="11340"/>
                </a:cubicBezTo>
                <a:cubicBezTo>
                  <a:pt x="16522" y="11340"/>
                  <a:pt x="17182" y="10615"/>
                  <a:pt x="17182" y="9720"/>
                </a:cubicBezTo>
                <a:cubicBezTo>
                  <a:pt x="17182" y="8826"/>
                  <a:pt x="16522" y="8100"/>
                  <a:pt x="15709" y="8100"/>
                </a:cubicBezTo>
                <a:moveTo>
                  <a:pt x="10800" y="18360"/>
                </a:moveTo>
                <a:cubicBezTo>
                  <a:pt x="9864" y="18360"/>
                  <a:pt x="8922" y="18237"/>
                  <a:pt x="7998" y="17995"/>
                </a:cubicBezTo>
                <a:cubicBezTo>
                  <a:pt x="7923" y="17975"/>
                  <a:pt x="7846" y="17965"/>
                  <a:pt x="7770" y="17965"/>
                </a:cubicBezTo>
                <a:cubicBezTo>
                  <a:pt x="7646" y="17965"/>
                  <a:pt x="7522" y="17991"/>
                  <a:pt x="7406" y="18043"/>
                </a:cubicBezTo>
                <a:lnTo>
                  <a:pt x="3352" y="19826"/>
                </a:lnTo>
                <a:lnTo>
                  <a:pt x="4013" y="16735"/>
                </a:lnTo>
                <a:cubicBezTo>
                  <a:pt x="4098" y="16339"/>
                  <a:pt x="3972" y="15924"/>
                  <a:pt x="3689" y="15662"/>
                </a:cubicBezTo>
                <a:cubicBezTo>
                  <a:pt x="1944" y="14045"/>
                  <a:pt x="982" y="11934"/>
                  <a:pt x="982" y="9720"/>
                </a:cubicBezTo>
                <a:cubicBezTo>
                  <a:pt x="982" y="4956"/>
                  <a:pt x="5387" y="1080"/>
                  <a:pt x="10800" y="1080"/>
                </a:cubicBezTo>
                <a:cubicBezTo>
                  <a:pt x="16214" y="1080"/>
                  <a:pt x="20618" y="4956"/>
                  <a:pt x="20618" y="9720"/>
                </a:cubicBezTo>
                <a:cubicBezTo>
                  <a:pt x="20618" y="14484"/>
                  <a:pt x="16214" y="18360"/>
                  <a:pt x="10800" y="18360"/>
                </a:cubicBezTo>
                <a:moveTo>
                  <a:pt x="10800" y="0"/>
                </a:moveTo>
                <a:cubicBezTo>
                  <a:pt x="4835" y="0"/>
                  <a:pt x="0" y="4352"/>
                  <a:pt x="0" y="9720"/>
                </a:cubicBezTo>
                <a:cubicBezTo>
                  <a:pt x="0" y="12353"/>
                  <a:pt x="1168" y="14738"/>
                  <a:pt x="3057" y="16488"/>
                </a:cubicBezTo>
                <a:lnTo>
                  <a:pt x="1964" y="21600"/>
                </a:lnTo>
                <a:lnTo>
                  <a:pt x="7770" y="19046"/>
                </a:lnTo>
                <a:cubicBezTo>
                  <a:pt x="8732" y="19298"/>
                  <a:pt x="9747" y="19440"/>
                  <a:pt x="10800" y="19440"/>
                </a:cubicBezTo>
                <a:cubicBezTo>
                  <a:pt x="16765" y="19440"/>
                  <a:pt x="21600" y="15089"/>
                  <a:pt x="21600" y="9720"/>
                </a:cubicBezTo>
                <a:cubicBezTo>
                  <a:pt x="21600" y="4352"/>
                  <a:pt x="16765" y="0"/>
                  <a:pt x="10800" y="0"/>
                </a:cubicBezTo>
                <a:moveTo>
                  <a:pt x="10800" y="8100"/>
                </a:moveTo>
                <a:cubicBezTo>
                  <a:pt x="9987" y="8100"/>
                  <a:pt x="9327" y="8826"/>
                  <a:pt x="9327" y="9720"/>
                </a:cubicBezTo>
                <a:cubicBezTo>
                  <a:pt x="9327" y="10615"/>
                  <a:pt x="9987" y="11340"/>
                  <a:pt x="10800" y="11340"/>
                </a:cubicBezTo>
                <a:cubicBezTo>
                  <a:pt x="11613" y="11340"/>
                  <a:pt x="12273" y="10615"/>
                  <a:pt x="12273" y="9720"/>
                </a:cubicBezTo>
                <a:cubicBezTo>
                  <a:pt x="12273" y="8826"/>
                  <a:pt x="11613" y="8100"/>
                  <a:pt x="10800" y="8100"/>
                </a:cubicBezTo>
                <a:moveTo>
                  <a:pt x="5891" y="8100"/>
                </a:moveTo>
                <a:cubicBezTo>
                  <a:pt x="5078" y="8100"/>
                  <a:pt x="4418" y="8826"/>
                  <a:pt x="4418" y="9720"/>
                </a:cubicBezTo>
                <a:cubicBezTo>
                  <a:pt x="4418" y="10615"/>
                  <a:pt x="5078" y="11340"/>
                  <a:pt x="5891" y="11340"/>
                </a:cubicBezTo>
                <a:cubicBezTo>
                  <a:pt x="6704" y="11340"/>
                  <a:pt x="7364" y="10615"/>
                  <a:pt x="7364" y="9720"/>
                </a:cubicBezTo>
                <a:cubicBezTo>
                  <a:pt x="7364" y="8826"/>
                  <a:pt x="6704" y="8100"/>
                  <a:pt x="5891" y="81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276" tIns="38276" rIns="38276" bIns="38276" anchor="ctr"/>
          <a:lstStyle/>
          <a:p>
            <a:endParaRPr>
              <a:solidFill>
                <a:prstClr val="black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57626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75000" decel="2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14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accel="25000" decel="75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/>
      <p:bldP spid="3" grpId="0"/>
      <p:bldP spid="14" grpId="0" animBg="1"/>
      <p:bldP spid="1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88607" y="1648827"/>
            <a:ext cx="5989067" cy="1143534"/>
          </a:xfrm>
        </p:spPr>
        <p:txBody>
          <a:bodyPr/>
          <a:lstStyle/>
          <a:p>
            <a:pPr>
              <a:lnSpc>
                <a:spcPts val="3000"/>
              </a:lnSpc>
            </a:pPr>
            <a:r>
              <a:rPr lang="zh-CN" altLang="en-US" sz="3900" spc="100" dirty="0">
                <a:latin typeface="方正正粗黑简体" pitchFamily="2" charset="-122"/>
                <a:ea typeface="方正正粗黑简体" pitchFamily="2" charset="-122"/>
              </a:rPr>
              <a:t>原理</a:t>
            </a:r>
            <a:r>
              <a:rPr lang="zh-CN" altLang="en-US" sz="3900" spc="100" dirty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应用</a:t>
            </a:r>
            <a:r>
              <a:rPr lang="en-US" altLang="zh-CN" sz="3900" b="1" spc="100" dirty="0">
                <a:latin typeface="方正正粗黑简体" pitchFamily="2" charset="-122"/>
                <a:ea typeface="方正正粗黑简体" pitchFamily="2" charset="-122"/>
              </a:rPr>
              <a:t>—</a:t>
            </a:r>
            <a:r>
              <a:rPr lang="en-US" altLang="zh-CN" sz="3900" b="1" spc="100" dirty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—</a:t>
            </a:r>
            <a:r>
              <a:rPr lang="zh-CN" altLang="en-US" sz="3900" spc="100" dirty="0">
                <a:latin typeface="方正正粗黑简体" pitchFamily="2" charset="-122"/>
                <a:ea typeface="方正正粗黑简体" pitchFamily="2" charset="-122"/>
              </a:rPr>
              <a:t>帕累托</a:t>
            </a:r>
            <a:r>
              <a:rPr lang="zh-CN" altLang="en-US" sz="3900" spc="100" dirty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最</a:t>
            </a:r>
            <a:r>
              <a:rPr lang="zh-CN" altLang="en-US" sz="3900" spc="100" dirty="0" smtClean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优</a:t>
            </a:r>
            <a:r>
              <a:rPr lang="en-US" sz="4800" spc="100" dirty="0">
                <a:solidFill>
                  <a:schemeClr val="accent1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/>
            </a:r>
            <a:br>
              <a:rPr lang="en-US" sz="4800" spc="100" dirty="0">
                <a:solidFill>
                  <a:schemeClr val="accent1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</a:br>
            <a:r>
              <a:rPr lang="en-US" sz="2200" spc="100" dirty="0">
                <a:latin typeface="Raleway" panose="020B0503030101060003" pitchFamily="34" charset="0"/>
                <a:ea typeface="方正兰亭粗黑_GBK" panose="02000000000000000000" pitchFamily="2" charset="-122"/>
              </a:rPr>
              <a:t>PRINCIPLE--</a:t>
            </a:r>
            <a:r>
              <a:rPr lang="en-US" altLang="zh-CN" sz="2200" spc="100" dirty="0">
                <a:latin typeface="Raleway" panose="020B0503030101060003" pitchFamily="34" charset="0"/>
                <a:ea typeface="方正兰亭粗黑_GBK" panose="02000000000000000000" pitchFamily="2" charset="-122"/>
              </a:rPr>
              <a:t>PARETO OPTIMALITY</a:t>
            </a:r>
            <a:endParaRPr lang="en-US" sz="2200" spc="100" dirty="0">
              <a:latin typeface="Raleway" panose="020B0503030101060003" pitchFamily="34" charset="0"/>
              <a:ea typeface="方正兰亭粗黑_GBK" panose="02000000000000000000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13304" y="3151072"/>
            <a:ext cx="9201888" cy="8144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just">
              <a:lnSpc>
                <a:spcPts val="3000"/>
              </a:lnSpc>
              <a:buClr>
                <a:srgbClr val="FF0000"/>
              </a:buClr>
              <a:buFont typeface="Wingdings" panose="05000000000000000000" pitchFamily="2" charset="2"/>
              <a:buChar char="n"/>
            </a:pPr>
            <a:r>
              <a:rPr lang="zh-CN" altLang="en-US" sz="1600" b="1" spc="3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原理界定：</a:t>
            </a:r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帕累托最优就是在资源配置过程中，经济活动的各个方面，不但没有任何一方受到损害，而且社会福利要尽可能最大化，社会发展要达到最佳状态。</a:t>
            </a:r>
            <a:endParaRPr lang="en-US" altLang="zh-CN" sz="16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8BF26CB4-0CF5-4DF2-8ACE-77764B99154B}"/>
              </a:ext>
            </a:extLst>
          </p:cNvPr>
          <p:cNvGrpSpPr/>
          <p:nvPr/>
        </p:nvGrpSpPr>
        <p:grpSpPr>
          <a:xfrm>
            <a:off x="9792928" y="592345"/>
            <a:ext cx="2399072" cy="529898"/>
            <a:chOff x="9429135" y="358556"/>
            <a:chExt cx="2399072" cy="529898"/>
          </a:xfrm>
        </p:grpSpPr>
        <p:sp>
          <p:nvSpPr>
            <p:cNvPr id="10" name="Right Triangle 28">
              <a:extLst>
                <a:ext uri="{FF2B5EF4-FFF2-40B4-BE49-F238E27FC236}">
                  <a16:creationId xmlns:a16="http://schemas.microsoft.com/office/drawing/2014/main" id="{3AC0705F-537E-43EA-B28E-69F8E331F614}"/>
                </a:ext>
              </a:extLst>
            </p:cNvPr>
            <p:cNvSpPr/>
            <p:nvPr/>
          </p:nvSpPr>
          <p:spPr>
            <a:xfrm flipV="1">
              <a:off x="11645031" y="672454"/>
              <a:ext cx="180000" cy="2160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ea typeface="微软雅黑"/>
              </a:endParaRPr>
            </a:p>
          </p:txBody>
        </p:sp>
        <p:sp>
          <p:nvSpPr>
            <p:cNvPr id="9" name="Rectangle 27">
              <a:extLst>
                <a:ext uri="{FF2B5EF4-FFF2-40B4-BE49-F238E27FC236}">
                  <a16:creationId xmlns:a16="http://schemas.microsoft.com/office/drawing/2014/main" id="{82F8B0DD-58D2-4AA7-B6B9-FE4F11729E76}"/>
                </a:ext>
              </a:extLst>
            </p:cNvPr>
            <p:cNvSpPr/>
            <p:nvPr/>
          </p:nvSpPr>
          <p:spPr>
            <a:xfrm>
              <a:off x="9429135" y="358556"/>
              <a:ext cx="2399072" cy="32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64008" rIns="0" rtlCol="0" anchor="ctr"/>
            <a:lstStyle/>
            <a:p>
              <a:pPr algn="ctr"/>
              <a:r>
                <a:rPr lang="en-US" sz="1100" spc="100" dirty="0">
                  <a:latin typeface="Raleway" panose="020B0503030101060003" pitchFamily="34" charset="0"/>
                  <a:ea typeface="微软雅黑"/>
                  <a:cs typeface="Montserrat" charset="0"/>
                </a:rPr>
                <a:t>CONCEPT EXPLANATION</a:t>
              </a:r>
            </a:p>
          </p:txBody>
        </p:sp>
      </p:grpSp>
      <p:cxnSp>
        <p:nvCxnSpPr>
          <p:cNvPr id="11" name="Straight Connector 5">
            <a:extLst>
              <a:ext uri="{FF2B5EF4-FFF2-40B4-BE49-F238E27FC236}">
                <a16:creationId xmlns:a16="http://schemas.microsoft.com/office/drawing/2014/main" id="{403EDFA2-15C3-4E5F-B6FC-F640AB763C4D}"/>
              </a:ext>
            </a:extLst>
          </p:cNvPr>
          <p:cNvCxnSpPr/>
          <p:nvPr/>
        </p:nvCxnSpPr>
        <p:spPr>
          <a:xfrm>
            <a:off x="985480" y="0"/>
            <a:ext cx="0" cy="6858000"/>
          </a:xfrm>
          <a:prstGeom prst="line">
            <a:avLst/>
          </a:prstGeom>
          <a:ln>
            <a:solidFill>
              <a:schemeClr val="tx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">
            <a:extLst>
              <a:ext uri="{FF2B5EF4-FFF2-40B4-BE49-F238E27FC236}">
                <a16:creationId xmlns:a16="http://schemas.microsoft.com/office/drawing/2014/main" id="{7F5CA242-C608-4B26-A8E8-1379D31C93E0}"/>
              </a:ext>
            </a:extLst>
          </p:cNvPr>
          <p:cNvCxnSpPr/>
          <p:nvPr/>
        </p:nvCxnSpPr>
        <p:spPr>
          <a:xfrm>
            <a:off x="468887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7">
            <a:extLst>
              <a:ext uri="{FF2B5EF4-FFF2-40B4-BE49-F238E27FC236}">
                <a16:creationId xmlns:a16="http://schemas.microsoft.com/office/drawing/2014/main" id="{F0BDBD21-43D8-45F7-983E-08713848DA8C}"/>
              </a:ext>
            </a:extLst>
          </p:cNvPr>
          <p:cNvCxnSpPr/>
          <p:nvPr/>
        </p:nvCxnSpPr>
        <p:spPr>
          <a:xfrm>
            <a:off x="516593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216213" y="4009317"/>
            <a:ext cx="9298972" cy="1583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3000"/>
              </a:lnSpc>
              <a:buFont typeface="Wingdings" panose="05000000000000000000" pitchFamily="2" charset="2"/>
              <a:buChar char="n"/>
            </a:pPr>
            <a:r>
              <a:rPr lang="zh-CN" altLang="en-US" sz="1600" b="1" spc="3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原理释义：</a:t>
            </a:r>
            <a:endParaRPr lang="en-US" altLang="zh-CN" sz="1600" b="1" spc="3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5113">
              <a:lnSpc>
                <a:spcPts val="3000"/>
              </a:lnSpc>
            </a:pPr>
            <a:r>
              <a:rPr lang="en-US" altLang="zh-CN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实现</a:t>
            </a:r>
            <a:r>
              <a:rPr lang="zh-CN" altLang="zh-CN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帕累托最优</a:t>
            </a:r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，就是实现</a:t>
            </a:r>
            <a:r>
              <a:rPr lang="zh-CN" altLang="en-US" sz="1600" b="1" spc="3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资源的最优化配置</a:t>
            </a:r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，即</a:t>
            </a:r>
            <a:r>
              <a:rPr lang="zh-CN" altLang="zh-CN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指</a:t>
            </a:r>
            <a:r>
              <a:rPr lang="en-US" altLang="zh-CN" sz="1600" b="1" spc="3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资源</a:t>
            </a:r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配置</a:t>
            </a:r>
            <a:r>
              <a:rPr lang="zh-CN" altLang="zh-CN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的一种理想状态</a:t>
            </a:r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6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5113">
              <a:lnSpc>
                <a:spcPts val="3000"/>
              </a:lnSpc>
            </a:pPr>
            <a:r>
              <a:rPr lang="en-US" altLang="zh-CN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实现</a:t>
            </a:r>
            <a:r>
              <a:rPr lang="zh-CN" altLang="zh-CN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帕累托最优</a:t>
            </a:r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，就是面对稀缺资源，进行优化配置，使各个主体之间能够达到一种均衡的状态，即</a:t>
            </a:r>
            <a:r>
              <a:rPr lang="zh-CN" altLang="en-US" sz="1600" b="1" spc="3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各方皆满意，满意即最优</a:t>
            </a:r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78837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build="allAtOnce"/>
      <p:bldP spid="6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占位符 15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87" b="14187"/>
          <a:stretch>
            <a:fillRect/>
          </a:stretch>
        </p:blipFill>
        <p:spPr/>
      </p:pic>
      <p:sp>
        <p:nvSpPr>
          <p:cNvPr id="14" name="Rectangle 5">
            <a:extLst>
              <a:ext uri="{FF2B5EF4-FFF2-40B4-BE49-F238E27FC236}">
                <a16:creationId xmlns:a16="http://schemas.microsoft.com/office/drawing/2014/main" id="{8987CEDF-21DF-4ACF-8109-2C3B55A7F742}"/>
              </a:ext>
            </a:extLst>
          </p:cNvPr>
          <p:cNvSpPr/>
          <p:nvPr/>
        </p:nvSpPr>
        <p:spPr>
          <a:xfrm>
            <a:off x="0" y="618"/>
            <a:ext cx="12191999" cy="6883697"/>
          </a:xfrm>
          <a:prstGeom prst="rect">
            <a:avLst/>
          </a:prstGeom>
          <a:solidFill>
            <a:srgbClr val="1F1F1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ea typeface="微软雅黑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986110" y="0"/>
            <a:ext cx="0" cy="685800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id="{1EA46F18-C473-4D1A-8965-E86653FA8CD2}"/>
              </a:ext>
            </a:extLst>
          </p:cNvPr>
          <p:cNvGrpSpPr/>
          <p:nvPr/>
        </p:nvGrpSpPr>
        <p:grpSpPr>
          <a:xfrm>
            <a:off x="468887" y="3262747"/>
            <a:ext cx="47706" cy="344978"/>
            <a:chOff x="468887" y="3262747"/>
            <a:chExt cx="47706" cy="344978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468887" y="3262747"/>
              <a:ext cx="0" cy="344978"/>
            </a:xfrm>
            <a:prstGeom prst="line">
              <a:avLst/>
            </a:pr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16593" y="3262747"/>
              <a:ext cx="0" cy="344978"/>
            </a:xfrm>
            <a:prstGeom prst="line">
              <a:avLst/>
            </a:pr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itle 2">
            <a:extLst>
              <a:ext uri="{FF2B5EF4-FFF2-40B4-BE49-F238E27FC236}">
                <a16:creationId xmlns:a16="http://schemas.microsoft.com/office/drawing/2014/main" id="{3A300E04-710E-4F28-A70F-35F8877E7DD6}"/>
              </a:ext>
            </a:extLst>
          </p:cNvPr>
          <p:cNvSpPr txBox="1">
            <a:spLocks/>
          </p:cNvSpPr>
          <p:nvPr/>
        </p:nvSpPr>
        <p:spPr>
          <a:xfrm>
            <a:off x="1585070" y="1785280"/>
            <a:ext cx="6824809" cy="957226"/>
          </a:xfrm>
          <a:prstGeom prst="rect">
            <a:avLst/>
          </a:prstGeom>
          <a:effectLst/>
        </p:spPr>
        <p:txBody>
          <a:bodyPr vert="horz" lIns="0" tIns="192024" rIns="0" bIns="0" rtlCol="0" anchor="t" anchorCtr="0">
            <a:noAutofit/>
          </a:bodyPr>
          <a:lstStyle>
            <a:lvl1pPr algn="l" defTabSz="914318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spc="-151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50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原理</a:t>
            </a:r>
            <a:r>
              <a:rPr lang="zh-CN" altLang="en-US" sz="5000" b="1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en-US" altLang="zh-CN" sz="5000" b="1" spc="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50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微软雅黑" panose="020B0503020204020204" pitchFamily="34" charset="-122"/>
              </a:rPr>
              <a:t>❶</a:t>
            </a:r>
            <a:endParaRPr lang="en-US" altLang="zh-CN" sz="5000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粗黑简体" panose="02000000000000000000" pitchFamily="2" charset="-122"/>
              <a:ea typeface="方正正粗黑简体" panose="02000000000000000000" pitchFamily="2" charset="-122"/>
            </a:endParaRPr>
          </a:p>
          <a:p>
            <a:pPr>
              <a:lnSpc>
                <a:spcPct val="100000"/>
              </a:lnSpc>
            </a:pPr>
            <a:r>
              <a:rPr lang="en-US" sz="25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utraface 2 Display Bold" panose="02000803040000020004" pitchFamily="50" charset="0"/>
                <a:ea typeface="方正兰亭粗黑_GBK" panose="02000000000000000000" pitchFamily="2" charset="-122"/>
              </a:rPr>
              <a:t>PRINCIPLE ANALYSIS</a:t>
            </a:r>
          </a:p>
        </p:txBody>
      </p:sp>
      <p:sp>
        <p:nvSpPr>
          <p:cNvPr id="19" name="TextBox 6">
            <a:extLst>
              <a:ext uri="{FF2B5EF4-FFF2-40B4-BE49-F238E27FC236}">
                <a16:creationId xmlns:a16="http://schemas.microsoft.com/office/drawing/2014/main" id="{6C2CBF29-55F9-4DD1-9441-CE6321244269}"/>
              </a:ext>
            </a:extLst>
          </p:cNvPr>
          <p:cNvSpPr txBox="1"/>
          <p:nvPr/>
        </p:nvSpPr>
        <p:spPr>
          <a:xfrm>
            <a:off x="1585070" y="3280820"/>
            <a:ext cx="9011493" cy="282532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354013" lvl="0" indent="-354013" algn="just">
              <a:lnSpc>
                <a:spcPts val="3000"/>
              </a:lnSpc>
              <a:spcBef>
                <a:spcPts val="600"/>
              </a:spcBef>
              <a:buClr>
                <a:srgbClr val="FFC000"/>
              </a:buClr>
              <a:buFont typeface="Wingdings" panose="05000000000000000000" pitchFamily="2" charset="2"/>
              <a:buChar char="n"/>
            </a:pP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实现</a:t>
            </a: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帕累托最优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，就是实现资源配置最优。</a:t>
            </a:r>
            <a:endParaRPr lang="zh-CN" altLang="zh-CN" sz="1600" spc="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  <a:p>
            <a:pPr marL="354013" lvl="0" indent="-354013" algn="just">
              <a:lnSpc>
                <a:spcPts val="2800"/>
              </a:lnSpc>
              <a:spcBef>
                <a:spcPts val="600"/>
              </a:spcBef>
              <a:buClr>
                <a:srgbClr val="FFC000"/>
              </a:buClr>
              <a:buFont typeface="Wingdings" panose="05000000000000000000" pitchFamily="2" charset="2"/>
              <a:buChar char="n"/>
            </a:pP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面对有限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的稀缺</a:t>
            </a: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的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企业资源</a:t>
            </a: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，李书福没有和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其他</a:t>
            </a: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汽车企业一样安于原有的市场定位，闭门造车，不断输出低技术附加值的产品，陷入低价竞争的恶性循环</a:t>
            </a:r>
            <a:r>
              <a:rPr lang="zh-CN" altLang="en-US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（没有</a:t>
            </a:r>
            <a:r>
              <a:rPr lang="zh-CN" altLang="zh-CN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复制已知</a:t>
            </a:r>
            <a:r>
              <a:rPr lang="zh-CN" altLang="en-US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）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；</a:t>
            </a:r>
            <a:endParaRPr lang="en-US" altLang="zh-CN" sz="1600" spc="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  <a:p>
            <a:pPr marL="354013" lvl="0" indent="-354013" algn="just">
              <a:lnSpc>
                <a:spcPts val="2800"/>
              </a:lnSpc>
              <a:spcBef>
                <a:spcPts val="600"/>
              </a:spcBef>
              <a:buClr>
                <a:srgbClr val="FFC000"/>
              </a:buClr>
              <a:buFont typeface="Wingdings" panose="05000000000000000000" pitchFamily="2" charset="2"/>
              <a:buChar char="n"/>
            </a:pP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而是另辟蹊径，“借鸡下蛋”，用资本并购的方式</a:t>
            </a:r>
            <a:r>
              <a:rPr lang="zh-CN" altLang="en-US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（利</a:t>
            </a:r>
            <a:r>
              <a:rPr lang="zh-CN" altLang="zh-CN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用创新思维</a:t>
            </a:r>
            <a:r>
              <a:rPr lang="zh-CN" altLang="en-US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）</a:t>
            </a:r>
            <a:r>
              <a:rPr lang="zh-CN" altLang="zh-CN" sz="16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，</a:t>
            </a: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收购沃尔沃，获取国外优质品牌和技术，让沃尔沃和吉利并道</a:t>
            </a:r>
            <a:r>
              <a:rPr lang="zh-CN" altLang="en-US" sz="1600" b="1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齐</a:t>
            </a: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行</a:t>
            </a:r>
            <a:r>
              <a:rPr lang="zh-CN" altLang="en-US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（不断</a:t>
            </a:r>
            <a:r>
              <a:rPr lang="zh-CN" altLang="zh-CN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探索未知</a:t>
            </a:r>
            <a:r>
              <a:rPr lang="zh-CN" altLang="en-US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）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；</a:t>
            </a:r>
            <a:endParaRPr lang="en-US" altLang="zh-CN" sz="1600" spc="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  <a:p>
            <a:pPr marL="354013" lvl="0" indent="-354013" algn="just">
              <a:lnSpc>
                <a:spcPts val="2800"/>
              </a:lnSpc>
              <a:spcBef>
                <a:spcPts val="600"/>
              </a:spcBef>
              <a:buClr>
                <a:srgbClr val="FFC000"/>
              </a:buClr>
              <a:buFont typeface="Wingdings" panose="05000000000000000000" pitchFamily="2" charset="2"/>
              <a:buChar char="n"/>
            </a:pPr>
            <a:r>
              <a:rPr lang="zh-CN" altLang="en-US" sz="16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从而实现了</a:t>
            </a:r>
            <a:r>
              <a:rPr lang="zh-CN" altLang="zh-CN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资源配置</a:t>
            </a:r>
            <a:r>
              <a:rPr lang="zh-CN" altLang="en-US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的</a:t>
            </a:r>
            <a:r>
              <a:rPr lang="zh-CN" altLang="zh-CN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最优</a:t>
            </a:r>
            <a:r>
              <a:rPr lang="en-US" altLang="zh-CN" sz="16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—</a:t>
            </a:r>
            <a:r>
              <a:rPr lang="zh-CN" altLang="en-US" sz="16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即帕累托最优</a:t>
            </a:r>
            <a:r>
              <a:rPr lang="zh-CN" altLang="zh-CN" sz="16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63523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 uiExpan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占位符 15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87" b="14187"/>
          <a:stretch>
            <a:fillRect/>
          </a:stretch>
        </p:blipFill>
        <p:spPr/>
      </p:pic>
      <p:sp>
        <p:nvSpPr>
          <p:cNvPr id="14" name="Rectangle 5">
            <a:extLst>
              <a:ext uri="{FF2B5EF4-FFF2-40B4-BE49-F238E27FC236}">
                <a16:creationId xmlns:a16="http://schemas.microsoft.com/office/drawing/2014/main" id="{8987CEDF-21DF-4ACF-8109-2C3B55A7F742}"/>
              </a:ext>
            </a:extLst>
          </p:cNvPr>
          <p:cNvSpPr/>
          <p:nvPr/>
        </p:nvSpPr>
        <p:spPr>
          <a:xfrm>
            <a:off x="0" y="-25698"/>
            <a:ext cx="12191999" cy="6883697"/>
          </a:xfrm>
          <a:prstGeom prst="rect">
            <a:avLst/>
          </a:prstGeom>
          <a:solidFill>
            <a:srgbClr val="1F1F1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a typeface="微软雅黑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986110" y="0"/>
            <a:ext cx="0" cy="685800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id="{1EA46F18-C473-4D1A-8965-E86653FA8CD2}"/>
              </a:ext>
            </a:extLst>
          </p:cNvPr>
          <p:cNvGrpSpPr/>
          <p:nvPr/>
        </p:nvGrpSpPr>
        <p:grpSpPr>
          <a:xfrm>
            <a:off x="468887" y="3262747"/>
            <a:ext cx="47706" cy="344978"/>
            <a:chOff x="468887" y="3262747"/>
            <a:chExt cx="47706" cy="344978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468887" y="3262747"/>
              <a:ext cx="0" cy="344978"/>
            </a:xfrm>
            <a:prstGeom prst="line">
              <a:avLst/>
            </a:pr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16593" y="3262747"/>
              <a:ext cx="0" cy="344978"/>
            </a:xfrm>
            <a:prstGeom prst="line">
              <a:avLst/>
            </a:pr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itle 2">
            <a:extLst>
              <a:ext uri="{FF2B5EF4-FFF2-40B4-BE49-F238E27FC236}">
                <a16:creationId xmlns:a16="http://schemas.microsoft.com/office/drawing/2014/main" id="{3A300E04-710E-4F28-A70F-35F8877E7DD6}"/>
              </a:ext>
            </a:extLst>
          </p:cNvPr>
          <p:cNvSpPr txBox="1">
            <a:spLocks/>
          </p:cNvSpPr>
          <p:nvPr/>
        </p:nvSpPr>
        <p:spPr>
          <a:xfrm>
            <a:off x="1583616" y="1765379"/>
            <a:ext cx="6824809" cy="1503848"/>
          </a:xfrm>
          <a:prstGeom prst="rect">
            <a:avLst/>
          </a:prstGeom>
          <a:effectLst/>
        </p:spPr>
        <p:txBody>
          <a:bodyPr vert="horz" lIns="0" tIns="192024" rIns="0" bIns="0" rtlCol="0" anchor="t" anchorCtr="0">
            <a:noAutofit/>
          </a:bodyPr>
          <a:lstStyle>
            <a:lvl1pPr algn="l" defTabSz="914318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spc="-151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50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原理</a:t>
            </a:r>
            <a:r>
              <a:rPr lang="zh-CN" altLang="en-US" sz="5000" b="1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zh-CN" altLang="en-US" sz="50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50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❷</a:t>
            </a:r>
          </a:p>
          <a:p>
            <a:pPr>
              <a:lnSpc>
                <a:spcPct val="100000"/>
              </a:lnSpc>
            </a:pPr>
            <a:r>
              <a:rPr lang="en-US" sz="25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utraface 2 Display Bold" panose="02000803040000020004" pitchFamily="50" charset="0"/>
                <a:ea typeface="方正兰亭粗黑_GBK" panose="02000000000000000000" pitchFamily="2" charset="-122"/>
              </a:rPr>
              <a:t>PRINCIPLE ANALYSIS</a:t>
            </a:r>
          </a:p>
        </p:txBody>
      </p:sp>
      <p:sp>
        <p:nvSpPr>
          <p:cNvPr id="19" name="TextBox 6">
            <a:extLst>
              <a:ext uri="{FF2B5EF4-FFF2-40B4-BE49-F238E27FC236}">
                <a16:creationId xmlns:a16="http://schemas.microsoft.com/office/drawing/2014/main" id="{6C2CBF29-55F9-4DD1-9441-CE6321244269}"/>
              </a:ext>
            </a:extLst>
          </p:cNvPr>
          <p:cNvSpPr txBox="1"/>
          <p:nvPr/>
        </p:nvSpPr>
        <p:spPr>
          <a:xfrm>
            <a:off x="1562099" y="3338900"/>
            <a:ext cx="9034463" cy="192867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354013" indent="-354013" algn="just">
              <a:lnSpc>
                <a:spcPts val="2800"/>
              </a:lnSpc>
              <a:spcBef>
                <a:spcPts val="600"/>
              </a:spcBef>
              <a:buClr>
                <a:srgbClr val="FFC000"/>
              </a:buClr>
              <a:buFont typeface="Wingdings" panose="05000000000000000000" pitchFamily="2" charset="2"/>
              <a:buChar char="n"/>
            </a:pP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实现</a:t>
            </a: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帕累托最优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，就是实现在市场经济的各个主体之间达到一种均衡的状态，即</a:t>
            </a:r>
            <a:r>
              <a:rPr lang="zh-CN" altLang="en-US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各方皆满意，满意即最优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；</a:t>
            </a:r>
            <a:endParaRPr lang="en-US" altLang="zh-CN" sz="1600" spc="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  <a:p>
            <a:pPr marL="354013" indent="-354013" algn="just">
              <a:lnSpc>
                <a:spcPts val="2800"/>
              </a:lnSpc>
              <a:spcBef>
                <a:spcPts val="600"/>
              </a:spcBef>
              <a:buClr>
                <a:srgbClr val="FFC000"/>
              </a:buClr>
              <a:buFont typeface="Wingdings" panose="05000000000000000000" pitchFamily="2" charset="2"/>
              <a:buChar char="n"/>
            </a:pP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在李书福收购沃尔沃的过程中，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其有限的资源（</a:t>
            </a:r>
            <a:r>
              <a:rPr lang="en-US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18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亿美元），既实现了资源配置效率的最大化，又</a:t>
            </a: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成功整合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了各方资源，使得各方需求都得到了最大限度的满足，并充分体</a:t>
            </a: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现在</a:t>
            </a:r>
            <a:r>
              <a:rPr lang="zh-CN" altLang="en-US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以下四</a:t>
            </a:r>
            <a:r>
              <a:rPr lang="zh-CN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个方面</a:t>
            </a:r>
            <a:r>
              <a:rPr lang="en-US" altLang="zh-CN" sz="1600" spc="3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——</a:t>
            </a:r>
            <a:endParaRPr lang="zh-CN" altLang="zh-CN" sz="1600" spc="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906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 uiExpan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:a16="http://schemas.microsoft.com/office/drawing/2014/main" id="{F268E31E-87BF-4548-8B0D-5CCF9F9A9289}"/>
              </a:ext>
            </a:extLst>
          </p:cNvPr>
          <p:cNvGrpSpPr/>
          <p:nvPr/>
        </p:nvGrpSpPr>
        <p:grpSpPr>
          <a:xfrm>
            <a:off x="9792928" y="592345"/>
            <a:ext cx="2399072" cy="529898"/>
            <a:chOff x="9429135" y="358556"/>
            <a:chExt cx="2399072" cy="529898"/>
          </a:xfrm>
        </p:grpSpPr>
        <p:sp>
          <p:nvSpPr>
            <p:cNvPr id="13" name="Right Triangle 28">
              <a:extLst>
                <a:ext uri="{FF2B5EF4-FFF2-40B4-BE49-F238E27FC236}">
                  <a16:creationId xmlns:a16="http://schemas.microsoft.com/office/drawing/2014/main" id="{89BB3B09-354C-4D18-8FB8-6D39821D9A22}"/>
                </a:ext>
              </a:extLst>
            </p:cNvPr>
            <p:cNvSpPr/>
            <p:nvPr/>
          </p:nvSpPr>
          <p:spPr>
            <a:xfrm flipV="1">
              <a:off x="11645031" y="672454"/>
              <a:ext cx="180000" cy="2160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rgbClr val="FFFFFF"/>
                </a:solidFill>
                <a:ea typeface="微软雅黑"/>
              </a:endParaRPr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C4F16B24-9DDE-4AC7-A2FE-1A12952264E0}"/>
                </a:ext>
              </a:extLst>
            </p:cNvPr>
            <p:cNvSpPr/>
            <p:nvPr/>
          </p:nvSpPr>
          <p:spPr>
            <a:xfrm>
              <a:off x="9429135" y="358556"/>
              <a:ext cx="2399072" cy="32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64008" rIns="0" rtlCol="0" anchor="ctr"/>
            <a:lstStyle/>
            <a:p>
              <a:pPr algn="ctr"/>
              <a:r>
                <a:rPr lang="en-US" sz="1100" spc="100" dirty="0">
                  <a:solidFill>
                    <a:srgbClr val="FFFFFF"/>
                  </a:solidFill>
                  <a:latin typeface="Raleway" panose="020B0503030101060003" pitchFamily="34" charset="0"/>
                  <a:ea typeface="微软雅黑"/>
                  <a:cs typeface="Montserrat" charset="0"/>
                </a:rPr>
                <a:t>ASPECT ONE</a:t>
              </a:r>
            </a:p>
          </p:txBody>
        </p:sp>
      </p:grpSp>
      <p:cxnSp>
        <p:nvCxnSpPr>
          <p:cNvPr id="8" name="Straight Connector 5">
            <a:extLst>
              <a:ext uri="{FF2B5EF4-FFF2-40B4-BE49-F238E27FC236}">
                <a16:creationId xmlns:a16="http://schemas.microsoft.com/office/drawing/2014/main" id="{1F751CC1-B1B9-4A5A-B83F-9B20BC469983}"/>
              </a:ext>
            </a:extLst>
          </p:cNvPr>
          <p:cNvCxnSpPr/>
          <p:nvPr/>
        </p:nvCxnSpPr>
        <p:spPr>
          <a:xfrm>
            <a:off x="985480" y="0"/>
            <a:ext cx="0" cy="6858000"/>
          </a:xfrm>
          <a:prstGeom prst="line">
            <a:avLst/>
          </a:prstGeom>
          <a:ln>
            <a:solidFill>
              <a:schemeClr val="tx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>
            <a:extLst>
              <a:ext uri="{FF2B5EF4-FFF2-40B4-BE49-F238E27FC236}">
                <a16:creationId xmlns:a16="http://schemas.microsoft.com/office/drawing/2014/main" id="{2D98EDF0-1BEC-4CDF-BA19-F3FA3492316B}"/>
              </a:ext>
            </a:extLst>
          </p:cNvPr>
          <p:cNvSpPr/>
          <p:nvPr/>
        </p:nvSpPr>
        <p:spPr>
          <a:xfrm>
            <a:off x="1226641" y="3489291"/>
            <a:ext cx="3465940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318">
              <a:lnSpc>
                <a:spcPts val="3900"/>
              </a:lnSpc>
              <a:spcBef>
                <a:spcPct val="0"/>
              </a:spcBef>
            </a:pPr>
            <a:r>
              <a:rPr lang="en-US" altLang="zh-CN" sz="3600" spc="100" dirty="0" smtClean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3.</a:t>
            </a:r>
            <a:r>
              <a:rPr lang="zh-CN" altLang="en-US" sz="3600" spc="100" dirty="0" smtClean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沃</a:t>
            </a:r>
            <a:r>
              <a:rPr lang="zh-CN" altLang="en-US" sz="3600" spc="100" dirty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尔沃</a:t>
            </a:r>
            <a:r>
              <a:rPr lang="zh-CN" altLang="en-US" sz="3600" spc="100" dirty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迎来了</a:t>
            </a:r>
            <a:endParaRPr lang="en-US" altLang="zh-CN" sz="3600" spc="100" dirty="0">
              <a:solidFill>
                <a:srgbClr val="1F1F1F"/>
              </a:solidFill>
              <a:latin typeface="方正正粗黑简体" pitchFamily="2" charset="-122"/>
              <a:ea typeface="方正正粗黑简体" pitchFamily="2" charset="-122"/>
            </a:endParaRPr>
          </a:p>
          <a:p>
            <a:pPr lvl="0" defTabSz="914318">
              <a:lnSpc>
                <a:spcPts val="3900"/>
              </a:lnSpc>
              <a:spcBef>
                <a:spcPct val="0"/>
              </a:spcBef>
            </a:pPr>
            <a:r>
              <a:rPr lang="zh-CN" altLang="en-US" sz="3600" spc="100" dirty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发展的第二</a:t>
            </a:r>
            <a:r>
              <a:rPr lang="zh-CN" altLang="en-US" sz="3600" spc="100" dirty="0" smtClean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春</a:t>
            </a:r>
            <a:endParaRPr lang="zh-CN" altLang="en-US" sz="3600" spc="100" dirty="0">
              <a:solidFill>
                <a:srgbClr val="1F1F1F"/>
              </a:solidFill>
              <a:latin typeface="方正正粗黑简体" pitchFamily="2" charset="-122"/>
              <a:ea typeface="方正正粗黑简体" pitchFamily="2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FCFF045-88B6-43E9-82F7-D89EBBF4E422}"/>
              </a:ext>
            </a:extLst>
          </p:cNvPr>
          <p:cNvSpPr/>
          <p:nvPr/>
        </p:nvSpPr>
        <p:spPr>
          <a:xfrm>
            <a:off x="6261404" y="3439049"/>
            <a:ext cx="2921507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318">
              <a:lnSpc>
                <a:spcPts val="3900"/>
              </a:lnSpc>
              <a:spcBef>
                <a:spcPct val="0"/>
              </a:spcBef>
            </a:pPr>
            <a:r>
              <a:rPr lang="en-US" altLang="zh-CN" sz="3600" spc="100" dirty="0" smtClean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4.</a:t>
            </a:r>
            <a:r>
              <a:rPr lang="zh-CN" altLang="en-US" sz="3600" spc="100" dirty="0" smtClean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中国</a:t>
            </a:r>
            <a:r>
              <a:rPr lang="zh-CN" altLang="en-US" sz="3600" spc="100" dirty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汽车</a:t>
            </a:r>
            <a:endParaRPr lang="en-US" altLang="zh-CN" sz="3600" spc="100" dirty="0">
              <a:solidFill>
                <a:srgbClr val="FF0000"/>
              </a:solidFill>
              <a:latin typeface="方正正粗黑简体" pitchFamily="2" charset="-122"/>
              <a:ea typeface="方正正粗黑简体" pitchFamily="2" charset="-122"/>
            </a:endParaRPr>
          </a:p>
          <a:p>
            <a:pPr lvl="0" defTabSz="914318">
              <a:lnSpc>
                <a:spcPts val="3900"/>
              </a:lnSpc>
              <a:spcBef>
                <a:spcPct val="0"/>
              </a:spcBef>
            </a:pPr>
            <a:r>
              <a:rPr lang="zh-CN" altLang="en-US" sz="3600" spc="100" dirty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走出了</a:t>
            </a:r>
            <a:r>
              <a:rPr lang="zh-CN" altLang="en-US" sz="3600" spc="100" dirty="0" smtClean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国门</a:t>
            </a:r>
            <a:endParaRPr lang="zh-CN" altLang="en-US" sz="3600" spc="100" dirty="0">
              <a:solidFill>
                <a:srgbClr val="1F1F1F"/>
              </a:solidFill>
              <a:latin typeface="方正正粗黑简体" pitchFamily="2" charset="-122"/>
              <a:ea typeface="方正正粗黑简体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A22C2C6-F3F0-4DBF-9E78-4E1796BC922F}"/>
              </a:ext>
            </a:extLst>
          </p:cNvPr>
          <p:cNvSpPr txBox="1"/>
          <p:nvPr/>
        </p:nvSpPr>
        <p:spPr>
          <a:xfrm>
            <a:off x="1314020" y="1463643"/>
            <a:ext cx="2998839" cy="1106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18">
              <a:lnSpc>
                <a:spcPts val="3900"/>
              </a:lnSpc>
              <a:spcBef>
                <a:spcPct val="0"/>
              </a:spcBef>
            </a:pPr>
            <a:r>
              <a:rPr lang="en-US" altLang="zh-CN" sz="3600" spc="100" dirty="0" smtClean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1.</a:t>
            </a:r>
            <a:r>
              <a:rPr lang="zh-CN" altLang="en-US" sz="3600" spc="100" dirty="0" smtClean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吉利</a:t>
            </a:r>
            <a:r>
              <a:rPr lang="zh-CN" altLang="en-US" sz="3600" spc="100" dirty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提升了</a:t>
            </a:r>
            <a:endParaRPr lang="en-US" altLang="zh-CN" sz="3600" spc="100" dirty="0">
              <a:solidFill>
                <a:srgbClr val="1F1F1F"/>
              </a:solidFill>
              <a:latin typeface="方正正粗黑简体" pitchFamily="2" charset="-122"/>
              <a:ea typeface="方正正粗黑简体" pitchFamily="2" charset="-122"/>
            </a:endParaRPr>
          </a:p>
          <a:p>
            <a:pPr defTabSz="914318">
              <a:lnSpc>
                <a:spcPts val="3900"/>
              </a:lnSpc>
              <a:spcBef>
                <a:spcPct val="0"/>
              </a:spcBef>
            </a:pPr>
            <a:r>
              <a:rPr lang="zh-CN" altLang="en-US" sz="3600" spc="100" dirty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核心</a:t>
            </a:r>
            <a:r>
              <a:rPr lang="zh-CN" altLang="en-US" sz="3600" spc="100" dirty="0" smtClean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竞争力</a:t>
            </a:r>
            <a:endParaRPr lang="zh-CN" altLang="en-US" sz="3600" spc="100" dirty="0">
              <a:solidFill>
                <a:srgbClr val="1F1F1F"/>
              </a:solidFill>
              <a:latin typeface="方正正粗黑简体" pitchFamily="2" charset="-122"/>
              <a:ea typeface="方正正粗黑简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39059" y="1477108"/>
            <a:ext cx="336619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318">
              <a:lnSpc>
                <a:spcPts val="3900"/>
              </a:lnSpc>
              <a:spcBef>
                <a:spcPct val="0"/>
              </a:spcBef>
            </a:pPr>
            <a:r>
              <a:rPr lang="en-US" altLang="zh-CN" sz="3600" spc="100" dirty="0" smtClean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2.</a:t>
            </a:r>
            <a:r>
              <a:rPr lang="zh-CN" altLang="en-US" sz="3600" spc="100" dirty="0" smtClean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福</a:t>
            </a:r>
            <a:r>
              <a:rPr lang="zh-CN" altLang="en-US" sz="3600" spc="100" dirty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</a:rPr>
              <a:t>特</a:t>
            </a:r>
            <a:r>
              <a:rPr lang="zh-CN" altLang="en-US" sz="3600" spc="100" dirty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解决了</a:t>
            </a:r>
            <a:endParaRPr lang="en-US" altLang="zh-CN" sz="3600" spc="100" dirty="0">
              <a:solidFill>
                <a:srgbClr val="1F1F1F"/>
              </a:solidFill>
              <a:latin typeface="方正正粗黑简体" pitchFamily="2" charset="-122"/>
              <a:ea typeface="方正正粗黑简体" pitchFamily="2" charset="-122"/>
            </a:endParaRPr>
          </a:p>
          <a:p>
            <a:pPr lvl="0" defTabSz="914318">
              <a:lnSpc>
                <a:spcPts val="3900"/>
              </a:lnSpc>
              <a:spcBef>
                <a:spcPct val="0"/>
              </a:spcBef>
            </a:pPr>
            <a:r>
              <a:rPr lang="zh-CN" altLang="en-US" sz="3600" spc="100" dirty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财务</a:t>
            </a:r>
            <a:r>
              <a:rPr lang="zh-CN" altLang="en-US" sz="3600" spc="100" dirty="0" smtClean="0">
                <a:solidFill>
                  <a:srgbClr val="1F1F1F"/>
                </a:solidFill>
                <a:latin typeface="方正正粗黑简体" pitchFamily="2" charset="-122"/>
                <a:ea typeface="方正正粗黑简体" pitchFamily="2" charset="-122"/>
              </a:rPr>
              <a:t>危机</a:t>
            </a:r>
            <a:endParaRPr lang="zh-CN" altLang="en-US" sz="3600" spc="100" dirty="0">
              <a:solidFill>
                <a:srgbClr val="1F1F1F"/>
              </a:solidFill>
              <a:latin typeface="方正正粗黑简体" pitchFamily="2" charset="-122"/>
              <a:ea typeface="方正正粗黑简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57375" y="5540787"/>
            <a:ext cx="43717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请看具体</a:t>
            </a:r>
            <a:r>
              <a:rPr lang="zh-CN" altLang="en-US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解读</a:t>
            </a:r>
            <a:r>
              <a:rPr lang="en-US" altLang="zh-CN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endParaRPr lang="zh-CN" altLang="en-US" sz="40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368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8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5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478128" y="4063673"/>
            <a:ext cx="2489324" cy="1662250"/>
          </a:xfrm>
          <a:prstGeom prst="rect">
            <a:avLst/>
          </a:prstGeom>
          <a:noFill/>
        </p:spPr>
        <p:txBody>
          <a:bodyPr wrap="square" lIns="0" rIns="0" numCol="1" spcCol="360000" rtlCol="0">
            <a:spAutoFit/>
          </a:bodyPr>
          <a:lstStyle/>
          <a:p>
            <a:pPr algn="just">
              <a:lnSpc>
                <a:spcPts val="2500"/>
              </a:lnSpc>
            </a:pPr>
            <a:r>
              <a:rPr lang="zh-CN" altLang="zh-CN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吉利</a:t>
            </a:r>
            <a:r>
              <a:rPr lang="zh-CN" altLang="en-US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收购</a:t>
            </a:r>
            <a:r>
              <a:rPr lang="zh-CN" altLang="zh-CN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沃尔沃，实现了产品与销量翻天覆地的变化，</a:t>
            </a:r>
            <a:r>
              <a:rPr lang="zh-CN" altLang="en-US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不断挑战零伤亡、零排放的汽车制造技术，</a:t>
            </a:r>
            <a:r>
              <a:rPr lang="zh-CN" altLang="zh-CN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成长为</a:t>
            </a:r>
            <a:r>
              <a:rPr lang="zh-CN" altLang="en-US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国产</a:t>
            </a:r>
            <a:r>
              <a:rPr lang="zh-CN" altLang="zh-CN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自主品牌的骄傲。</a:t>
            </a:r>
            <a:endParaRPr lang="en-US" sz="1400" spc="300" dirty="0"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F268E31E-87BF-4548-8B0D-5CCF9F9A9289}"/>
              </a:ext>
            </a:extLst>
          </p:cNvPr>
          <p:cNvGrpSpPr/>
          <p:nvPr/>
        </p:nvGrpSpPr>
        <p:grpSpPr>
          <a:xfrm>
            <a:off x="9792928" y="592345"/>
            <a:ext cx="2399072" cy="529898"/>
            <a:chOff x="9429135" y="358556"/>
            <a:chExt cx="2399072" cy="529898"/>
          </a:xfrm>
        </p:grpSpPr>
        <p:sp>
          <p:nvSpPr>
            <p:cNvPr id="13" name="Right Triangle 28">
              <a:extLst>
                <a:ext uri="{FF2B5EF4-FFF2-40B4-BE49-F238E27FC236}">
                  <a16:creationId xmlns:a16="http://schemas.microsoft.com/office/drawing/2014/main" id="{89BB3B09-354C-4D18-8FB8-6D39821D9A22}"/>
                </a:ext>
              </a:extLst>
            </p:cNvPr>
            <p:cNvSpPr/>
            <p:nvPr/>
          </p:nvSpPr>
          <p:spPr>
            <a:xfrm flipV="1">
              <a:off x="11645031" y="672454"/>
              <a:ext cx="180000" cy="2160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ea typeface="微软雅黑"/>
              </a:endParaRPr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C4F16B24-9DDE-4AC7-A2FE-1A12952264E0}"/>
                </a:ext>
              </a:extLst>
            </p:cNvPr>
            <p:cNvSpPr/>
            <p:nvPr/>
          </p:nvSpPr>
          <p:spPr>
            <a:xfrm>
              <a:off x="9429135" y="358556"/>
              <a:ext cx="2399072" cy="32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64008" rIns="0" rtlCol="0" anchor="ctr"/>
            <a:lstStyle/>
            <a:p>
              <a:pPr algn="ctr"/>
              <a:r>
                <a:rPr lang="en-US" sz="1100" spc="100" dirty="0">
                  <a:latin typeface="Raleway" panose="020B0503030101060003" pitchFamily="34" charset="0"/>
                  <a:ea typeface="微软雅黑"/>
                  <a:cs typeface="Montserrat" charset="0"/>
                </a:rPr>
                <a:t>ASPECT ONE</a:t>
              </a:r>
            </a:p>
          </p:txBody>
        </p:sp>
      </p:grpSp>
      <p:cxnSp>
        <p:nvCxnSpPr>
          <p:cNvPr id="8" name="Straight Connector 5">
            <a:extLst>
              <a:ext uri="{FF2B5EF4-FFF2-40B4-BE49-F238E27FC236}">
                <a16:creationId xmlns:a16="http://schemas.microsoft.com/office/drawing/2014/main" id="{1F751CC1-B1B9-4A5A-B83F-9B20BC469983}"/>
              </a:ext>
            </a:extLst>
          </p:cNvPr>
          <p:cNvCxnSpPr/>
          <p:nvPr/>
        </p:nvCxnSpPr>
        <p:spPr>
          <a:xfrm>
            <a:off x="985480" y="0"/>
            <a:ext cx="0" cy="6858000"/>
          </a:xfrm>
          <a:prstGeom prst="line">
            <a:avLst/>
          </a:prstGeom>
          <a:ln>
            <a:solidFill>
              <a:schemeClr val="tx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6">
            <a:extLst>
              <a:ext uri="{FF2B5EF4-FFF2-40B4-BE49-F238E27FC236}">
                <a16:creationId xmlns:a16="http://schemas.microsoft.com/office/drawing/2014/main" id="{3B8DD3EB-E3F1-489D-9DE1-276545A101A4}"/>
              </a:ext>
            </a:extLst>
          </p:cNvPr>
          <p:cNvCxnSpPr/>
          <p:nvPr/>
        </p:nvCxnSpPr>
        <p:spPr>
          <a:xfrm>
            <a:off x="468887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7">
            <a:extLst>
              <a:ext uri="{FF2B5EF4-FFF2-40B4-BE49-F238E27FC236}">
                <a16:creationId xmlns:a16="http://schemas.microsoft.com/office/drawing/2014/main" id="{6548F002-EBEE-477D-8BB2-91D26982C3AB}"/>
              </a:ext>
            </a:extLst>
          </p:cNvPr>
          <p:cNvCxnSpPr/>
          <p:nvPr/>
        </p:nvCxnSpPr>
        <p:spPr>
          <a:xfrm>
            <a:off x="516593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>
            <a:extLst>
              <a:ext uri="{FF2B5EF4-FFF2-40B4-BE49-F238E27FC236}">
                <a16:creationId xmlns:a16="http://schemas.microsoft.com/office/drawing/2014/main" id="{2D98EDF0-1BEC-4CDF-BA19-F3FA3492316B}"/>
              </a:ext>
            </a:extLst>
          </p:cNvPr>
          <p:cNvSpPr/>
          <p:nvPr/>
        </p:nvSpPr>
        <p:spPr>
          <a:xfrm>
            <a:off x="1512782" y="4063673"/>
            <a:ext cx="2611954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500"/>
              </a:lnSpc>
            </a:pPr>
            <a:r>
              <a:rPr lang="zh-CN" altLang="zh-CN" sz="1400" spc="300" dirty="0">
                <a:solidFill>
                  <a:srgbClr val="1F1F1F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吉利</a:t>
            </a:r>
            <a:r>
              <a:rPr lang="zh-CN" altLang="en-US" sz="1400" spc="300" dirty="0">
                <a:solidFill>
                  <a:srgbClr val="1F1F1F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收购</a:t>
            </a:r>
            <a:r>
              <a:rPr lang="zh-CN" altLang="zh-CN" sz="1400" spc="300" dirty="0">
                <a:solidFill>
                  <a:srgbClr val="1F1F1F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沃尔沃，</a:t>
            </a:r>
            <a:r>
              <a:rPr lang="zh-CN" altLang="en-US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使其</a:t>
            </a:r>
            <a:r>
              <a:rPr lang="zh-CN" altLang="zh-CN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有更多机会获得优秀的汽车人才，引进更多</a:t>
            </a:r>
            <a:r>
              <a:rPr lang="zh-CN" altLang="en-US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的</a:t>
            </a:r>
            <a:r>
              <a:rPr lang="zh-CN" altLang="zh-CN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前瞻性造车技术，</a:t>
            </a:r>
            <a:r>
              <a:rPr lang="zh-CN" altLang="en-US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从而</a:t>
            </a:r>
            <a:r>
              <a:rPr lang="zh-CN" altLang="zh-CN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实现技术</a:t>
            </a:r>
            <a:r>
              <a:rPr lang="zh-CN" altLang="en-US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的迭代</a:t>
            </a:r>
            <a:r>
              <a:rPr lang="zh-CN" altLang="zh-CN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升级</a:t>
            </a:r>
            <a:r>
              <a:rPr lang="zh-CN" altLang="en-US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。</a:t>
            </a:r>
            <a:endParaRPr lang="en-US" altLang="zh-CN" sz="1400" spc="300" dirty="0"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FCFF045-88B6-43E9-82F7-D89EBBF4E422}"/>
              </a:ext>
            </a:extLst>
          </p:cNvPr>
          <p:cNvSpPr/>
          <p:nvPr/>
        </p:nvSpPr>
        <p:spPr>
          <a:xfrm>
            <a:off x="4946352" y="4063673"/>
            <a:ext cx="238872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500"/>
              </a:lnSpc>
            </a:pPr>
            <a:r>
              <a:rPr lang="zh-CN" altLang="zh-CN" sz="1400" spc="300" dirty="0">
                <a:solidFill>
                  <a:srgbClr val="1F1F1F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吉利</a:t>
            </a:r>
            <a:r>
              <a:rPr lang="zh-CN" altLang="en-US" sz="1400" spc="300" dirty="0">
                <a:solidFill>
                  <a:srgbClr val="1F1F1F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收购</a:t>
            </a:r>
            <a:r>
              <a:rPr lang="zh-CN" altLang="zh-CN" sz="1400" spc="300" dirty="0">
                <a:solidFill>
                  <a:srgbClr val="1F1F1F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沃尔沃，</a:t>
            </a:r>
            <a:r>
              <a:rPr lang="zh-CN" altLang="zh-CN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实现</a:t>
            </a:r>
            <a:r>
              <a:rPr lang="zh-CN" altLang="en-US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了</a:t>
            </a:r>
            <a:r>
              <a:rPr lang="zh-CN" altLang="zh-CN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跨越式发展，开始在国际市场布局营销结构</a:t>
            </a:r>
            <a:r>
              <a:rPr lang="zh-CN" altLang="en-US" sz="14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，投身国际竞争。</a:t>
            </a:r>
            <a:endParaRPr lang="en-US" altLang="zh-CN" sz="1400" spc="300" dirty="0"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093C0FBA-869C-4ADE-B5A6-98F01E29B798}"/>
              </a:ext>
            </a:extLst>
          </p:cNvPr>
          <p:cNvGrpSpPr/>
          <p:nvPr/>
        </p:nvGrpSpPr>
        <p:grpSpPr>
          <a:xfrm>
            <a:off x="1309829" y="1418213"/>
            <a:ext cx="4140709" cy="1631216"/>
            <a:chOff x="1783168" y="1482761"/>
            <a:chExt cx="4140709" cy="1631216"/>
          </a:xfrm>
        </p:grpSpPr>
        <p:sp>
          <p:nvSpPr>
            <p:cNvPr id="16" name="TextBox 15"/>
            <p:cNvSpPr txBox="1"/>
            <p:nvPr/>
          </p:nvSpPr>
          <p:spPr>
            <a:xfrm>
              <a:off x="1783168" y="1482761"/>
              <a:ext cx="1107996" cy="16312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0" dirty="0">
                  <a:latin typeface="HelveticaNeueLT Pro 67 MdCnO" panose="020B0606030502030204" pitchFamily="34" charset="0"/>
                </a:rPr>
                <a:t>1.</a:t>
              </a:r>
              <a:endParaRPr lang="zh-CN" altLang="en-US" sz="10000" dirty="0">
                <a:latin typeface="HelveticaNeueLT Pro 67 MdCnO" panose="020B060603050203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FA22C2C6-F3F0-4DBF-9E78-4E1796BC922F}"/>
                </a:ext>
              </a:extLst>
            </p:cNvPr>
            <p:cNvSpPr txBox="1"/>
            <p:nvPr/>
          </p:nvSpPr>
          <p:spPr>
            <a:xfrm>
              <a:off x="2925038" y="1777607"/>
              <a:ext cx="2998839" cy="11060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318">
                <a:lnSpc>
                  <a:spcPts val="3900"/>
                </a:lnSpc>
                <a:spcBef>
                  <a:spcPct val="0"/>
                </a:spcBef>
              </a:pPr>
              <a:r>
                <a:rPr lang="zh-CN" altLang="en-US" sz="3600" spc="100" dirty="0">
                  <a:solidFill>
                    <a:srgbClr val="FF0000"/>
                  </a:solidFill>
                  <a:latin typeface="方正正粗黑简体" pitchFamily="2" charset="-122"/>
                  <a:ea typeface="方正正粗黑简体" pitchFamily="2" charset="-122"/>
                  <a:cs typeface="+mj-cs"/>
                </a:rPr>
                <a:t>吉利</a:t>
              </a:r>
              <a:r>
                <a:rPr lang="zh-CN" altLang="en-US" sz="3600" spc="100" dirty="0">
                  <a:latin typeface="方正正粗黑简体" pitchFamily="2" charset="-122"/>
                  <a:ea typeface="方正正粗黑简体" pitchFamily="2" charset="-122"/>
                  <a:cs typeface="+mj-cs"/>
                </a:rPr>
                <a:t>提升了</a:t>
              </a:r>
              <a:endParaRPr lang="en-US" altLang="zh-CN" sz="3600" spc="100" dirty="0">
                <a:latin typeface="方正正粗黑简体" pitchFamily="2" charset="-122"/>
                <a:ea typeface="方正正粗黑简体" pitchFamily="2" charset="-122"/>
                <a:cs typeface="+mj-cs"/>
              </a:endParaRPr>
            </a:p>
            <a:p>
              <a:pPr defTabSz="914318">
                <a:lnSpc>
                  <a:spcPts val="3900"/>
                </a:lnSpc>
                <a:spcBef>
                  <a:spcPct val="0"/>
                </a:spcBef>
              </a:pPr>
              <a:r>
                <a:rPr lang="zh-CN" altLang="en-US" sz="3600" spc="100" dirty="0">
                  <a:latin typeface="方正正粗黑简体" pitchFamily="2" charset="-122"/>
                  <a:ea typeface="方正正粗黑简体" pitchFamily="2" charset="-122"/>
                  <a:cs typeface="+mj-cs"/>
                </a:rPr>
                <a:t>核心</a:t>
              </a:r>
              <a:r>
                <a:rPr lang="zh-CN" altLang="en-US" sz="3600" spc="100" dirty="0" smtClean="0">
                  <a:latin typeface="方正正粗黑简体" pitchFamily="2" charset="-122"/>
                  <a:ea typeface="方正正粗黑简体" pitchFamily="2" charset="-122"/>
                  <a:cs typeface="+mj-cs"/>
                </a:rPr>
                <a:t>竞争力</a:t>
              </a:r>
              <a:endParaRPr lang="zh-CN" altLang="en-US" sz="3600" spc="100" dirty="0">
                <a:latin typeface="方正正粗黑简体" pitchFamily="2" charset="-122"/>
                <a:ea typeface="方正正粗黑简体" pitchFamily="2" charset="-122"/>
                <a:cs typeface="+mj-cs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338CACCE-693C-4351-97BE-8663AAF671DF}"/>
              </a:ext>
            </a:extLst>
          </p:cNvPr>
          <p:cNvGrpSpPr/>
          <p:nvPr/>
        </p:nvGrpSpPr>
        <p:grpSpPr>
          <a:xfrm>
            <a:off x="1608966" y="3429000"/>
            <a:ext cx="1800000" cy="576000"/>
            <a:chOff x="6655676" y="1989138"/>
            <a:chExt cx="1800000" cy="576000"/>
          </a:xfrm>
        </p:grpSpPr>
        <p:sp>
          <p:nvSpPr>
            <p:cNvPr id="20" name="矩形: 圆角 19">
              <a:extLst>
                <a:ext uri="{FF2B5EF4-FFF2-40B4-BE49-F238E27FC236}">
                  <a16:creationId xmlns:a16="http://schemas.microsoft.com/office/drawing/2014/main" id="{2DDE800D-A67A-458F-9A84-A98B7BD7FAEF}"/>
                </a:ext>
              </a:extLst>
            </p:cNvPr>
            <p:cNvSpPr/>
            <p:nvPr/>
          </p:nvSpPr>
          <p:spPr>
            <a:xfrm>
              <a:off x="6655676" y="1989138"/>
              <a:ext cx="1800000" cy="57600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B0D8DD22-ED7B-4065-A196-F06797B4ED68}"/>
                </a:ext>
              </a:extLst>
            </p:cNvPr>
            <p:cNvSpPr/>
            <p:nvPr/>
          </p:nvSpPr>
          <p:spPr>
            <a:xfrm>
              <a:off x="6745198" y="2038611"/>
              <a:ext cx="1620957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ts val="3000"/>
                </a:lnSpc>
              </a:pPr>
              <a:r>
                <a:rPr lang="zh-CN" altLang="en-US" sz="2500" spc="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兰亭粗黑_GBK" panose="02000000000000000000" pitchFamily="2" charset="-122"/>
                  <a:ea typeface="方正兰亭粗黑_GBK" panose="02000000000000000000" pitchFamily="2" charset="-122"/>
                </a:rPr>
                <a:t>技术升级</a:t>
              </a:r>
              <a:endParaRPr lang="en-US" altLang="zh-CN" sz="25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696A5C22-70C9-4C55-81FF-6071EDD3BB33}"/>
              </a:ext>
            </a:extLst>
          </p:cNvPr>
          <p:cNvGrpSpPr/>
          <p:nvPr/>
        </p:nvGrpSpPr>
        <p:grpSpPr>
          <a:xfrm>
            <a:off x="5050859" y="3429000"/>
            <a:ext cx="1800000" cy="576000"/>
            <a:chOff x="6655676" y="1989138"/>
            <a:chExt cx="1800000" cy="576000"/>
          </a:xfrm>
        </p:grpSpPr>
        <p:sp>
          <p:nvSpPr>
            <p:cNvPr id="23" name="矩形: 圆角 22">
              <a:extLst>
                <a:ext uri="{FF2B5EF4-FFF2-40B4-BE49-F238E27FC236}">
                  <a16:creationId xmlns:a16="http://schemas.microsoft.com/office/drawing/2014/main" id="{1874BDB0-6757-4EE1-A240-E88F81C48E74}"/>
                </a:ext>
              </a:extLst>
            </p:cNvPr>
            <p:cNvSpPr/>
            <p:nvPr/>
          </p:nvSpPr>
          <p:spPr>
            <a:xfrm>
              <a:off x="6655676" y="1989138"/>
              <a:ext cx="1800000" cy="57600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FC50842E-3672-4301-808B-67F5C544C35B}"/>
                </a:ext>
              </a:extLst>
            </p:cNvPr>
            <p:cNvSpPr/>
            <p:nvPr/>
          </p:nvSpPr>
          <p:spPr>
            <a:xfrm>
              <a:off x="6745197" y="2038611"/>
              <a:ext cx="1620958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ts val="3000"/>
                </a:lnSpc>
              </a:pPr>
              <a:r>
                <a:rPr lang="zh-CN" altLang="en-US" sz="2500" spc="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兰亭粗黑_GBK" panose="02000000000000000000" pitchFamily="2" charset="-122"/>
                  <a:ea typeface="方正兰亭粗黑_GBK" panose="02000000000000000000" pitchFamily="2" charset="-122"/>
                </a:rPr>
                <a:t>营销升级</a:t>
              </a:r>
              <a:endParaRPr lang="en-US" altLang="zh-CN" sz="25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A68CCD22-E95B-488C-96D9-E60BEF8F50EB}"/>
              </a:ext>
            </a:extLst>
          </p:cNvPr>
          <p:cNvGrpSpPr/>
          <p:nvPr/>
        </p:nvGrpSpPr>
        <p:grpSpPr>
          <a:xfrm>
            <a:off x="8492752" y="3429000"/>
            <a:ext cx="1800000" cy="576000"/>
            <a:chOff x="6655676" y="1989138"/>
            <a:chExt cx="1800000" cy="576000"/>
          </a:xfrm>
        </p:grpSpPr>
        <p:sp>
          <p:nvSpPr>
            <p:cNvPr id="26" name="矩形: 圆角 25">
              <a:extLst>
                <a:ext uri="{FF2B5EF4-FFF2-40B4-BE49-F238E27FC236}">
                  <a16:creationId xmlns:a16="http://schemas.microsoft.com/office/drawing/2014/main" id="{91E335E4-9A72-4424-A9E2-F09B680289B2}"/>
                </a:ext>
              </a:extLst>
            </p:cNvPr>
            <p:cNvSpPr/>
            <p:nvPr/>
          </p:nvSpPr>
          <p:spPr>
            <a:xfrm>
              <a:off x="6655676" y="1989138"/>
              <a:ext cx="1800000" cy="57600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4AC6A820-22BB-4F44-9476-6EAA13B27AE1}"/>
                </a:ext>
              </a:extLst>
            </p:cNvPr>
            <p:cNvSpPr/>
            <p:nvPr/>
          </p:nvSpPr>
          <p:spPr>
            <a:xfrm>
              <a:off x="6745197" y="2038611"/>
              <a:ext cx="1620958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ts val="3000"/>
                </a:lnSpc>
              </a:pPr>
              <a:r>
                <a:rPr lang="zh-CN" altLang="en-US" sz="2500" spc="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兰亭粗黑_GBK" panose="02000000000000000000" pitchFamily="2" charset="-122"/>
                  <a:ea typeface="方正兰亭粗黑_GBK" panose="02000000000000000000" pitchFamily="2" charset="-122"/>
                </a:rPr>
                <a:t>品牌升级</a:t>
              </a:r>
              <a:endParaRPr lang="en-US" altLang="zh-CN" sz="25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43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8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2" grpId="0" build="allAtOnce"/>
      <p:bldP spid="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104" y="3808572"/>
            <a:ext cx="4598104" cy="1887696"/>
          </a:xfrm>
          <a:prstGeom prst="rect">
            <a:avLst/>
          </a:prstGeom>
          <a:noFill/>
        </p:spPr>
        <p:txBody>
          <a:bodyPr wrap="square" lIns="0" rIns="0" numCol="1" spcCol="360000" rtlCol="0">
            <a:spAutoFit/>
          </a:bodyPr>
          <a:lstStyle/>
          <a:p>
            <a:pPr marL="285750" indent="-285750" algn="just">
              <a:lnSpc>
                <a:spcPts val="2800"/>
              </a:lnSpc>
              <a:buClr>
                <a:srgbClr val="FF0000"/>
              </a:buClr>
              <a:buFont typeface="Wingdings" panose="05000000000000000000" pitchFamily="2" charset="2"/>
              <a:buChar char="n"/>
            </a:pPr>
            <a:r>
              <a:rPr lang="en-US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2008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年金融危机，福特为了解决庞大的债务问题，决定将当时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已经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不太挣钱的沃尔沃以</a:t>
            </a:r>
            <a:r>
              <a:rPr lang="en-US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18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亿贱卖给吉利，</a:t>
            </a:r>
            <a:r>
              <a:rPr lang="zh-CN" altLang="zh-CN" sz="1600" spc="300" dirty="0">
                <a:solidFill>
                  <a:srgbClr val="FF000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实现了财务投资最大化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，至少不会在</a:t>
            </a:r>
            <a:r>
              <a:rPr lang="en-US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2008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年受到沃尔沃业绩下滑的拖累。</a:t>
            </a:r>
            <a:endParaRPr lang="en-US" sz="1600" spc="300" dirty="0">
              <a:latin typeface="方正兰亭粗黑_GBK" panose="02000000000000000000" pitchFamily="2" charset="-122"/>
              <a:ea typeface="方正兰亭粗黑_GBK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8911CE75-199B-447E-A8A2-606A45B38DA9}"/>
              </a:ext>
            </a:extLst>
          </p:cNvPr>
          <p:cNvGrpSpPr/>
          <p:nvPr/>
        </p:nvGrpSpPr>
        <p:grpSpPr>
          <a:xfrm>
            <a:off x="9792928" y="592345"/>
            <a:ext cx="2399072" cy="529898"/>
            <a:chOff x="9429135" y="358556"/>
            <a:chExt cx="2399072" cy="529898"/>
          </a:xfrm>
        </p:grpSpPr>
        <p:sp>
          <p:nvSpPr>
            <p:cNvPr id="12" name="Right Triangle 28">
              <a:extLst>
                <a:ext uri="{FF2B5EF4-FFF2-40B4-BE49-F238E27FC236}">
                  <a16:creationId xmlns:a16="http://schemas.microsoft.com/office/drawing/2014/main" id="{6248F5AC-2292-4B15-AB18-A314BDDD6A39}"/>
                </a:ext>
              </a:extLst>
            </p:cNvPr>
            <p:cNvSpPr/>
            <p:nvPr/>
          </p:nvSpPr>
          <p:spPr>
            <a:xfrm flipV="1">
              <a:off x="11645031" y="672454"/>
              <a:ext cx="180000" cy="2160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ea typeface="微软雅黑"/>
              </a:endParaRPr>
            </a:p>
          </p:txBody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5377B389-BDA0-4014-9914-846780A0190C}"/>
                </a:ext>
              </a:extLst>
            </p:cNvPr>
            <p:cNvSpPr/>
            <p:nvPr/>
          </p:nvSpPr>
          <p:spPr>
            <a:xfrm>
              <a:off x="9429135" y="358556"/>
              <a:ext cx="2399072" cy="32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64008" rIns="0" rtlCol="0" anchor="ctr"/>
            <a:lstStyle/>
            <a:p>
              <a:pPr algn="ctr"/>
              <a:r>
                <a:rPr lang="en-US" sz="1100" spc="100" dirty="0">
                  <a:latin typeface="Raleway" panose="020B0503030101060003" pitchFamily="34" charset="0"/>
                  <a:ea typeface="微软雅黑"/>
                  <a:cs typeface="Montserrat" charset="0"/>
                </a:rPr>
                <a:t>ASPECT TWO</a:t>
              </a:r>
            </a:p>
          </p:txBody>
        </p:sp>
      </p:grpSp>
      <p:cxnSp>
        <p:nvCxnSpPr>
          <p:cNvPr id="8" name="Straight Connector 5">
            <a:extLst>
              <a:ext uri="{FF2B5EF4-FFF2-40B4-BE49-F238E27FC236}">
                <a16:creationId xmlns:a16="http://schemas.microsoft.com/office/drawing/2014/main" id="{9E01D152-DFEB-4FCB-A8BC-0B8D0381313C}"/>
              </a:ext>
            </a:extLst>
          </p:cNvPr>
          <p:cNvCxnSpPr/>
          <p:nvPr/>
        </p:nvCxnSpPr>
        <p:spPr>
          <a:xfrm>
            <a:off x="985480" y="0"/>
            <a:ext cx="0" cy="6858000"/>
          </a:xfrm>
          <a:prstGeom prst="line">
            <a:avLst/>
          </a:prstGeom>
          <a:ln>
            <a:solidFill>
              <a:schemeClr val="tx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6">
            <a:extLst>
              <a:ext uri="{FF2B5EF4-FFF2-40B4-BE49-F238E27FC236}">
                <a16:creationId xmlns:a16="http://schemas.microsoft.com/office/drawing/2014/main" id="{436667B6-98B6-4D48-A6F7-FC41F32C1A26}"/>
              </a:ext>
            </a:extLst>
          </p:cNvPr>
          <p:cNvCxnSpPr/>
          <p:nvPr/>
        </p:nvCxnSpPr>
        <p:spPr>
          <a:xfrm>
            <a:off x="468887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7">
            <a:extLst>
              <a:ext uri="{FF2B5EF4-FFF2-40B4-BE49-F238E27FC236}">
                <a16:creationId xmlns:a16="http://schemas.microsoft.com/office/drawing/2014/main" id="{4750ED02-B2CD-4778-A220-52804F49500C}"/>
              </a:ext>
            </a:extLst>
          </p:cNvPr>
          <p:cNvCxnSpPr/>
          <p:nvPr/>
        </p:nvCxnSpPr>
        <p:spPr>
          <a:xfrm>
            <a:off x="516593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239C6DD9-1057-4A76-93DB-961EC972BD40}"/>
              </a:ext>
            </a:extLst>
          </p:cNvPr>
          <p:cNvGrpSpPr/>
          <p:nvPr/>
        </p:nvGrpSpPr>
        <p:grpSpPr>
          <a:xfrm>
            <a:off x="1478792" y="1418213"/>
            <a:ext cx="4140709" cy="1631216"/>
            <a:chOff x="1783168" y="1482761"/>
            <a:chExt cx="4140709" cy="1631216"/>
          </a:xfrm>
        </p:grpSpPr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832A2D1E-9201-450D-8297-448912FD9848}"/>
                </a:ext>
              </a:extLst>
            </p:cNvPr>
            <p:cNvSpPr txBox="1"/>
            <p:nvPr/>
          </p:nvSpPr>
          <p:spPr>
            <a:xfrm>
              <a:off x="1783168" y="1482761"/>
              <a:ext cx="1107996" cy="16312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0" dirty="0">
                  <a:latin typeface="HelveticaNeueLT Pro 67 MdCnO" panose="020B0606030502030204" pitchFamily="34" charset="0"/>
                </a:rPr>
                <a:t>2.</a:t>
              </a:r>
              <a:endParaRPr lang="zh-CN" altLang="en-US" sz="10000" dirty="0">
                <a:latin typeface="HelveticaNeueLT Pro 67 MdCnO" panose="020B0606030502030204" pitchFamily="34" charset="0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44302082-C125-42C3-8368-CA19785F510F}"/>
                </a:ext>
              </a:extLst>
            </p:cNvPr>
            <p:cNvSpPr txBox="1"/>
            <p:nvPr/>
          </p:nvSpPr>
          <p:spPr>
            <a:xfrm>
              <a:off x="2925038" y="1777607"/>
              <a:ext cx="2998839" cy="11060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318">
                <a:lnSpc>
                  <a:spcPts val="3900"/>
                </a:lnSpc>
                <a:spcBef>
                  <a:spcPct val="0"/>
                </a:spcBef>
              </a:pPr>
              <a:r>
                <a:rPr lang="zh-CN" altLang="en-US" sz="3600" spc="100" dirty="0">
                  <a:solidFill>
                    <a:srgbClr val="FF0000"/>
                  </a:solidFill>
                  <a:latin typeface="方正正粗黑简体" pitchFamily="2" charset="-122"/>
                  <a:ea typeface="方正正粗黑简体" pitchFamily="2" charset="-122"/>
                  <a:cs typeface="+mj-cs"/>
                </a:rPr>
                <a:t>福特</a:t>
              </a:r>
              <a:r>
                <a:rPr lang="zh-CN" altLang="en-US" sz="3600" spc="100" dirty="0">
                  <a:latin typeface="方正正粗黑简体" pitchFamily="2" charset="-122"/>
                  <a:ea typeface="方正正粗黑简体" pitchFamily="2" charset="-122"/>
                  <a:cs typeface="+mj-cs"/>
                </a:rPr>
                <a:t>解决了</a:t>
              </a:r>
              <a:endParaRPr lang="en-US" altLang="zh-CN" sz="3600" spc="100" dirty="0">
                <a:latin typeface="方正正粗黑简体" pitchFamily="2" charset="-122"/>
                <a:ea typeface="方正正粗黑简体" pitchFamily="2" charset="-122"/>
                <a:cs typeface="+mj-cs"/>
              </a:endParaRPr>
            </a:p>
            <a:p>
              <a:pPr defTabSz="914318">
                <a:lnSpc>
                  <a:spcPts val="3900"/>
                </a:lnSpc>
                <a:spcBef>
                  <a:spcPct val="0"/>
                </a:spcBef>
              </a:pPr>
              <a:r>
                <a:rPr lang="zh-CN" altLang="en-US" sz="3600" spc="100" dirty="0">
                  <a:latin typeface="方正正粗黑简体" pitchFamily="2" charset="-122"/>
                  <a:ea typeface="方正正粗黑简体" pitchFamily="2" charset="-122"/>
                  <a:cs typeface="+mj-cs"/>
                </a:rPr>
                <a:t>财务</a:t>
              </a:r>
              <a:r>
                <a:rPr lang="zh-CN" altLang="en-US" sz="3600" spc="100" dirty="0" smtClean="0">
                  <a:latin typeface="方正正粗黑简体" pitchFamily="2" charset="-122"/>
                  <a:ea typeface="方正正粗黑简体" pitchFamily="2" charset="-122"/>
                  <a:cs typeface="+mj-cs"/>
                </a:rPr>
                <a:t>危机</a:t>
              </a:r>
              <a:endParaRPr lang="zh-CN" altLang="en-US" sz="3600" spc="100" dirty="0">
                <a:latin typeface="方正正粗黑简体" pitchFamily="2" charset="-122"/>
                <a:ea typeface="方正正粗黑简体" pitchFamily="2" charset="-122"/>
                <a:cs typeface="+mj-cs"/>
              </a:endParaRPr>
            </a:p>
          </p:txBody>
        </p:sp>
      </p:grpSp>
      <p:sp>
        <p:nvSpPr>
          <p:cNvPr id="5" name="矩形 4">
            <a:extLst>
              <a:ext uri="{FF2B5EF4-FFF2-40B4-BE49-F238E27FC236}">
                <a16:creationId xmlns:a16="http://schemas.microsoft.com/office/drawing/2014/main" id="{E3E16D1E-4C5B-4224-B039-7141BC593C90}"/>
              </a:ext>
            </a:extLst>
          </p:cNvPr>
          <p:cNvSpPr/>
          <p:nvPr/>
        </p:nvSpPr>
        <p:spPr>
          <a:xfrm>
            <a:off x="1478792" y="3808572"/>
            <a:ext cx="4233516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ts val="2800"/>
              </a:lnSpc>
              <a:buClr>
                <a:srgbClr val="FF0000"/>
              </a:buClr>
              <a:buFont typeface="Wingdings" panose="05000000000000000000" pitchFamily="2" charset="2"/>
              <a:buChar char="n"/>
              <a:defRPr/>
            </a:pPr>
            <a:r>
              <a:rPr lang="en-US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1999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年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福特公司以</a:t>
            </a:r>
            <a:r>
              <a:rPr lang="en-US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64.5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亿美元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的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高价从瑞典沃尔沃集团收购了沃尔沃轿车公司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；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期间福特借助沃尔沃全球领先的安全技术，</a:t>
            </a:r>
            <a:r>
              <a:rPr lang="zh-CN" altLang="zh-CN" sz="1600" spc="300" dirty="0">
                <a:solidFill>
                  <a:srgbClr val="FF000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实现了核心技术</a:t>
            </a:r>
            <a:r>
              <a:rPr lang="zh-CN" altLang="en-US" sz="1600" spc="300" dirty="0">
                <a:solidFill>
                  <a:srgbClr val="FF000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的</a:t>
            </a:r>
            <a:r>
              <a:rPr lang="zh-CN" altLang="zh-CN" sz="1600" spc="300" dirty="0">
                <a:solidFill>
                  <a:srgbClr val="FF000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升级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。</a:t>
            </a:r>
            <a:endParaRPr lang="en-US" altLang="zh-CN" sz="1600" spc="300" dirty="0">
              <a:latin typeface="方正兰亭粗黑_GBK" panose="02000000000000000000" pitchFamily="2" charset="-122"/>
              <a:ea typeface="方正兰亭粗黑_GBK" panose="020000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07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8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11537" y="3844045"/>
            <a:ext cx="4045772" cy="1887696"/>
          </a:xfrm>
          <a:prstGeom prst="rect">
            <a:avLst/>
          </a:prstGeom>
          <a:noFill/>
        </p:spPr>
        <p:txBody>
          <a:bodyPr wrap="square" lIns="0" rIns="0" numCol="1" spcCol="360000" rtlCol="0">
            <a:spAutoFit/>
          </a:bodyPr>
          <a:lstStyle/>
          <a:p>
            <a:pPr marL="285750" indent="-285750" algn="just">
              <a:lnSpc>
                <a:spcPts val="2800"/>
              </a:lnSpc>
              <a:buClr>
                <a:srgbClr val="FF0000"/>
              </a:buClr>
              <a:buFont typeface="Wingdings" panose="05000000000000000000" pitchFamily="2" charset="2"/>
              <a:buChar char="n"/>
            </a:pP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沃尔沃始于瑞典，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先是在</a:t>
            </a:r>
            <a:r>
              <a:rPr lang="en-US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1999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年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被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卖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给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美国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福特公司，在福特旗下发展得一直比较尴尬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；</a:t>
            </a:r>
            <a:r>
              <a:rPr lang="en-US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08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年福特提出要出售沃尔沃时，当年沃尔沃的</a:t>
            </a:r>
            <a:r>
              <a:rPr lang="zh-CN" altLang="zh-CN" sz="1600" spc="300" dirty="0">
                <a:solidFill>
                  <a:srgbClr val="FF000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亏损高达</a:t>
            </a:r>
            <a:r>
              <a:rPr lang="en-US" altLang="zh-CN" sz="1600" spc="300" dirty="0">
                <a:solidFill>
                  <a:srgbClr val="FF000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sz="1600" spc="300" dirty="0">
                <a:solidFill>
                  <a:srgbClr val="FF000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亿美元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。</a:t>
            </a:r>
            <a:endParaRPr lang="en-US" altLang="zh-CN" sz="1600" spc="300" dirty="0">
              <a:latin typeface="方正兰亭粗黑_GBK" panose="02000000000000000000" pitchFamily="2" charset="-122"/>
              <a:ea typeface="方正兰亭粗黑_GBK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BDFA03F8-CE14-48A2-BB03-DF23C03D0F97}"/>
              </a:ext>
            </a:extLst>
          </p:cNvPr>
          <p:cNvGrpSpPr/>
          <p:nvPr/>
        </p:nvGrpSpPr>
        <p:grpSpPr>
          <a:xfrm>
            <a:off x="9792928" y="592345"/>
            <a:ext cx="2399072" cy="529898"/>
            <a:chOff x="9429135" y="358556"/>
            <a:chExt cx="2399072" cy="529898"/>
          </a:xfrm>
        </p:grpSpPr>
        <p:sp>
          <p:nvSpPr>
            <p:cNvPr id="12" name="Right Triangle 28">
              <a:extLst>
                <a:ext uri="{FF2B5EF4-FFF2-40B4-BE49-F238E27FC236}">
                  <a16:creationId xmlns:a16="http://schemas.microsoft.com/office/drawing/2014/main" id="{28411EA9-F764-4A75-93C8-DE6822D66FE5}"/>
                </a:ext>
              </a:extLst>
            </p:cNvPr>
            <p:cNvSpPr/>
            <p:nvPr/>
          </p:nvSpPr>
          <p:spPr>
            <a:xfrm flipV="1">
              <a:off x="11645031" y="672454"/>
              <a:ext cx="180000" cy="2160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ea typeface="微软雅黑"/>
              </a:endParaRPr>
            </a:p>
          </p:txBody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38E52C26-58FF-45AB-B5C9-8BD615BB1175}"/>
                </a:ext>
              </a:extLst>
            </p:cNvPr>
            <p:cNvSpPr/>
            <p:nvPr/>
          </p:nvSpPr>
          <p:spPr>
            <a:xfrm>
              <a:off x="9429135" y="358556"/>
              <a:ext cx="2399072" cy="32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64008" rIns="0" rtlCol="0" anchor="ctr"/>
            <a:lstStyle/>
            <a:p>
              <a:pPr algn="ctr"/>
              <a:r>
                <a:rPr lang="en-US" sz="1100" spc="100" dirty="0">
                  <a:latin typeface="Raleway" panose="020B0503030101060003" pitchFamily="34" charset="0"/>
                  <a:ea typeface="微软雅黑"/>
                  <a:cs typeface="Montserrat" charset="0"/>
                </a:rPr>
                <a:t>ASPECT THREE</a:t>
              </a:r>
            </a:p>
          </p:txBody>
        </p:sp>
      </p:grpSp>
      <p:cxnSp>
        <p:nvCxnSpPr>
          <p:cNvPr id="8" name="Straight Connector 5">
            <a:extLst>
              <a:ext uri="{FF2B5EF4-FFF2-40B4-BE49-F238E27FC236}">
                <a16:creationId xmlns:a16="http://schemas.microsoft.com/office/drawing/2014/main" id="{84986343-B254-42CE-AED0-0D0C72043121}"/>
              </a:ext>
            </a:extLst>
          </p:cNvPr>
          <p:cNvCxnSpPr/>
          <p:nvPr/>
        </p:nvCxnSpPr>
        <p:spPr>
          <a:xfrm>
            <a:off x="985480" y="0"/>
            <a:ext cx="0" cy="6858000"/>
          </a:xfrm>
          <a:prstGeom prst="line">
            <a:avLst/>
          </a:prstGeom>
          <a:ln>
            <a:solidFill>
              <a:schemeClr val="tx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6">
            <a:extLst>
              <a:ext uri="{FF2B5EF4-FFF2-40B4-BE49-F238E27FC236}">
                <a16:creationId xmlns:a16="http://schemas.microsoft.com/office/drawing/2014/main" id="{CFB09770-1CD2-4062-9D38-49C8C4890AF9}"/>
              </a:ext>
            </a:extLst>
          </p:cNvPr>
          <p:cNvCxnSpPr/>
          <p:nvPr/>
        </p:nvCxnSpPr>
        <p:spPr>
          <a:xfrm>
            <a:off x="468887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7">
            <a:extLst>
              <a:ext uri="{FF2B5EF4-FFF2-40B4-BE49-F238E27FC236}">
                <a16:creationId xmlns:a16="http://schemas.microsoft.com/office/drawing/2014/main" id="{FE797249-DB51-4511-87EE-DAE4F144B84F}"/>
              </a:ext>
            </a:extLst>
          </p:cNvPr>
          <p:cNvCxnSpPr/>
          <p:nvPr/>
        </p:nvCxnSpPr>
        <p:spPr>
          <a:xfrm>
            <a:off x="516593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0F52BAF2-D845-464A-ABBB-39FDF229BE7A}"/>
              </a:ext>
            </a:extLst>
          </p:cNvPr>
          <p:cNvSpPr txBox="1"/>
          <p:nvPr/>
        </p:nvSpPr>
        <p:spPr>
          <a:xfrm>
            <a:off x="6043338" y="3844045"/>
            <a:ext cx="4303641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ts val="2800"/>
              </a:lnSpc>
              <a:buClr>
                <a:srgbClr val="FF0000"/>
              </a:buClr>
              <a:buFont typeface="Wingdings" panose="05000000000000000000" pitchFamily="2" charset="2"/>
              <a:buChar char="n"/>
            </a:pP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重生的沃尔沃的确被注入了强大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的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活力，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重新规划了中国发展战略的沃尔沃开始加速起跑。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如今沃尔沃的</a:t>
            </a:r>
            <a:r>
              <a:rPr lang="zh-CN" altLang="zh-CN" sz="1600" spc="300" dirty="0">
                <a:solidFill>
                  <a:srgbClr val="FF000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身价已经涨到近</a:t>
            </a:r>
            <a:r>
              <a:rPr lang="en-US" altLang="zh-CN" sz="1600" spc="300" dirty="0">
                <a:solidFill>
                  <a:srgbClr val="FF000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180</a:t>
            </a:r>
            <a:r>
              <a:rPr lang="zh-CN" altLang="zh-CN" sz="1600" spc="300" dirty="0">
                <a:solidFill>
                  <a:srgbClr val="FF000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亿美元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，相对于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几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年前“卖身”的</a:t>
            </a:r>
            <a:r>
              <a:rPr lang="en-US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18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亿，身价涨了近</a:t>
            </a:r>
            <a:r>
              <a:rPr lang="en-US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10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倍。</a:t>
            </a:r>
            <a:endParaRPr lang="en-US" altLang="zh-CN" sz="1600" spc="300" dirty="0">
              <a:latin typeface="方正兰亭粗黑_GBK" panose="02000000000000000000" pitchFamily="2" charset="-122"/>
              <a:ea typeface="方正兰亭粗黑_GBK" panose="02000000000000000000" pitchFamily="2" charset="-122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zh-CN" altLang="en-US" dirty="0"/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F0FB0396-7E20-4674-9D3A-0A70858023E7}"/>
              </a:ext>
            </a:extLst>
          </p:cNvPr>
          <p:cNvGrpSpPr/>
          <p:nvPr/>
        </p:nvGrpSpPr>
        <p:grpSpPr>
          <a:xfrm>
            <a:off x="1478792" y="1418213"/>
            <a:ext cx="4519437" cy="1631216"/>
            <a:chOff x="1783168" y="1482761"/>
            <a:chExt cx="4519437" cy="1631216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3F7F561-5443-4228-A44A-B5B729E606B8}"/>
                </a:ext>
              </a:extLst>
            </p:cNvPr>
            <p:cNvSpPr txBox="1"/>
            <p:nvPr/>
          </p:nvSpPr>
          <p:spPr>
            <a:xfrm>
              <a:off x="1783168" y="1482761"/>
              <a:ext cx="1107996" cy="16312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0" dirty="0">
                  <a:latin typeface="HelveticaNeueLT Pro 67 MdCnO" panose="020B0606030502030204" pitchFamily="34" charset="0"/>
                </a:rPr>
                <a:t>3.</a:t>
              </a:r>
              <a:endParaRPr lang="zh-CN" altLang="en-US" sz="10000" dirty="0">
                <a:latin typeface="HelveticaNeueLT Pro 67 MdCnO" panose="020B0606030502030204" pitchFamily="34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28B61753-E92D-4F13-B179-C4A8826E8E14}"/>
                </a:ext>
              </a:extLst>
            </p:cNvPr>
            <p:cNvSpPr txBox="1"/>
            <p:nvPr/>
          </p:nvSpPr>
          <p:spPr>
            <a:xfrm>
              <a:off x="2925038" y="1777607"/>
              <a:ext cx="3377567" cy="1092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318">
                <a:lnSpc>
                  <a:spcPts val="3900"/>
                </a:lnSpc>
                <a:spcBef>
                  <a:spcPct val="0"/>
                </a:spcBef>
              </a:pPr>
              <a:r>
                <a:rPr lang="zh-CN" altLang="en-US" sz="3600" spc="100" dirty="0">
                  <a:solidFill>
                    <a:srgbClr val="FF0000"/>
                  </a:solidFill>
                  <a:latin typeface="方正正粗黑简体" pitchFamily="2" charset="-122"/>
                  <a:ea typeface="方正正粗黑简体" pitchFamily="2" charset="-122"/>
                  <a:cs typeface="+mj-cs"/>
                </a:rPr>
                <a:t>沃尔沃</a:t>
              </a:r>
              <a:r>
                <a:rPr lang="zh-CN" altLang="en-US" sz="3600" spc="100" dirty="0">
                  <a:latin typeface="方正正粗黑简体" pitchFamily="2" charset="-122"/>
                  <a:ea typeface="方正正粗黑简体" pitchFamily="2" charset="-122"/>
                  <a:cs typeface="+mj-cs"/>
                </a:rPr>
                <a:t>迎来了</a:t>
              </a:r>
              <a:endParaRPr lang="en-US" altLang="zh-CN" sz="3600" spc="100" dirty="0">
                <a:latin typeface="方正正粗黑简体" pitchFamily="2" charset="-122"/>
                <a:ea typeface="方正正粗黑简体" pitchFamily="2" charset="-122"/>
                <a:cs typeface="+mj-cs"/>
              </a:endParaRPr>
            </a:p>
            <a:p>
              <a:pPr defTabSz="914318">
                <a:lnSpc>
                  <a:spcPts val="3900"/>
                </a:lnSpc>
                <a:spcBef>
                  <a:spcPct val="0"/>
                </a:spcBef>
              </a:pPr>
              <a:r>
                <a:rPr lang="zh-CN" altLang="en-US" sz="3600" spc="100" dirty="0">
                  <a:latin typeface="方正正粗黑简体" pitchFamily="2" charset="-122"/>
                  <a:ea typeface="方正正粗黑简体" pitchFamily="2" charset="-122"/>
                  <a:cs typeface="+mj-cs"/>
                </a:rPr>
                <a:t>发展的第二</a:t>
              </a:r>
              <a:r>
                <a:rPr lang="zh-CN" altLang="en-US" sz="3600" spc="100" dirty="0" smtClean="0">
                  <a:latin typeface="方正正粗黑简体" pitchFamily="2" charset="-122"/>
                  <a:ea typeface="方正正粗黑简体" pitchFamily="2" charset="-122"/>
                  <a:cs typeface="+mj-cs"/>
                </a:rPr>
                <a:t>春</a:t>
              </a:r>
              <a:endParaRPr lang="zh-CN" altLang="en-US" sz="3600" spc="100" dirty="0">
                <a:latin typeface="方正正粗黑简体" pitchFamily="2" charset="-122"/>
                <a:ea typeface="方正正粗黑简体" pitchFamily="2" charset="-122"/>
                <a:cs typeface="+mj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12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8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2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96617" y="3848551"/>
            <a:ext cx="3846754" cy="1528624"/>
          </a:xfrm>
          <a:prstGeom prst="rect">
            <a:avLst/>
          </a:prstGeom>
          <a:noFill/>
        </p:spPr>
        <p:txBody>
          <a:bodyPr wrap="square" lIns="0" rIns="0" numCol="1" spcCol="360000" rtlCol="0">
            <a:spAutoFit/>
          </a:bodyPr>
          <a:lstStyle/>
          <a:p>
            <a:pPr marL="285750" indent="-285750" algn="just">
              <a:lnSpc>
                <a:spcPts val="2800"/>
              </a:lnSpc>
              <a:buClr>
                <a:srgbClr val="FF0000"/>
              </a:buClr>
              <a:buFont typeface="Wingdings" panose="05000000000000000000" pitchFamily="2" charset="2"/>
              <a:buChar char="n"/>
            </a:pP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一直以来，我国汽车工业坚持“用市场换技术”的策略，但市场是给出去了，核心技术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却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没换回来多少。</a:t>
            </a:r>
            <a:endParaRPr lang="en-US" altLang="zh-CN" sz="1600" spc="300" dirty="0">
              <a:latin typeface="方正兰亭粗黑_GBK" panose="02000000000000000000" pitchFamily="2" charset="-122"/>
              <a:ea typeface="方正兰亭粗黑_GBK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11A9C2D7-685D-4BB8-AD0F-EA1D417A2B38}"/>
              </a:ext>
            </a:extLst>
          </p:cNvPr>
          <p:cNvGrpSpPr/>
          <p:nvPr/>
        </p:nvGrpSpPr>
        <p:grpSpPr>
          <a:xfrm>
            <a:off x="9792928" y="592345"/>
            <a:ext cx="2399072" cy="529898"/>
            <a:chOff x="9429135" y="358556"/>
            <a:chExt cx="2399072" cy="529898"/>
          </a:xfrm>
        </p:grpSpPr>
        <p:sp>
          <p:nvSpPr>
            <p:cNvPr id="12" name="Right Triangle 28">
              <a:extLst>
                <a:ext uri="{FF2B5EF4-FFF2-40B4-BE49-F238E27FC236}">
                  <a16:creationId xmlns:a16="http://schemas.microsoft.com/office/drawing/2014/main" id="{98D4A77B-C68C-4382-83BF-A1FAAE3F7E86}"/>
                </a:ext>
              </a:extLst>
            </p:cNvPr>
            <p:cNvSpPr/>
            <p:nvPr/>
          </p:nvSpPr>
          <p:spPr>
            <a:xfrm flipV="1">
              <a:off x="11645031" y="672454"/>
              <a:ext cx="180000" cy="2160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ea typeface="微软雅黑"/>
              </a:endParaRPr>
            </a:p>
          </p:txBody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7479198C-5F1E-4296-8EA7-3217E99FA83C}"/>
                </a:ext>
              </a:extLst>
            </p:cNvPr>
            <p:cNvSpPr/>
            <p:nvPr/>
          </p:nvSpPr>
          <p:spPr>
            <a:xfrm>
              <a:off x="9429135" y="358556"/>
              <a:ext cx="2399072" cy="32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64008" rIns="0" rtlCol="0" anchor="ctr"/>
            <a:lstStyle/>
            <a:p>
              <a:pPr algn="ctr"/>
              <a:r>
                <a:rPr lang="en-US" sz="1100" spc="100" dirty="0">
                  <a:latin typeface="Raleway" panose="020B0503030101060003" pitchFamily="34" charset="0"/>
                  <a:ea typeface="微软雅黑"/>
                  <a:cs typeface="Montserrat" charset="0"/>
                </a:rPr>
                <a:t>ASPECT FOUR</a:t>
              </a:r>
            </a:p>
          </p:txBody>
        </p:sp>
      </p:grpSp>
      <p:cxnSp>
        <p:nvCxnSpPr>
          <p:cNvPr id="8" name="Straight Connector 5">
            <a:extLst>
              <a:ext uri="{FF2B5EF4-FFF2-40B4-BE49-F238E27FC236}">
                <a16:creationId xmlns:a16="http://schemas.microsoft.com/office/drawing/2014/main" id="{7B6BFC60-10FC-4237-A894-664E9F12F8E4}"/>
              </a:ext>
            </a:extLst>
          </p:cNvPr>
          <p:cNvCxnSpPr/>
          <p:nvPr/>
        </p:nvCxnSpPr>
        <p:spPr>
          <a:xfrm>
            <a:off x="985480" y="0"/>
            <a:ext cx="0" cy="6858000"/>
          </a:xfrm>
          <a:prstGeom prst="line">
            <a:avLst/>
          </a:prstGeom>
          <a:ln>
            <a:solidFill>
              <a:schemeClr val="tx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6">
            <a:extLst>
              <a:ext uri="{FF2B5EF4-FFF2-40B4-BE49-F238E27FC236}">
                <a16:creationId xmlns:a16="http://schemas.microsoft.com/office/drawing/2014/main" id="{B61EB76A-04BD-457F-ACCA-A70DE023DE18}"/>
              </a:ext>
            </a:extLst>
          </p:cNvPr>
          <p:cNvCxnSpPr/>
          <p:nvPr/>
        </p:nvCxnSpPr>
        <p:spPr>
          <a:xfrm>
            <a:off x="468887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7">
            <a:extLst>
              <a:ext uri="{FF2B5EF4-FFF2-40B4-BE49-F238E27FC236}">
                <a16:creationId xmlns:a16="http://schemas.microsoft.com/office/drawing/2014/main" id="{7CABA889-7238-41EA-8004-174DCE8C5ED4}"/>
              </a:ext>
            </a:extLst>
          </p:cNvPr>
          <p:cNvCxnSpPr/>
          <p:nvPr/>
        </p:nvCxnSpPr>
        <p:spPr>
          <a:xfrm>
            <a:off x="516593" y="3262747"/>
            <a:ext cx="0" cy="34497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0D9E134B-2783-4024-AC63-14198C15B895}"/>
              </a:ext>
            </a:extLst>
          </p:cNvPr>
          <p:cNvGrpSpPr/>
          <p:nvPr/>
        </p:nvGrpSpPr>
        <p:grpSpPr>
          <a:xfrm>
            <a:off x="1478792" y="1418213"/>
            <a:ext cx="4519437" cy="1631216"/>
            <a:chOff x="1783168" y="1482761"/>
            <a:chExt cx="4519437" cy="1631216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E967554-37B5-44F1-B85E-5F88DD4747F1}"/>
                </a:ext>
              </a:extLst>
            </p:cNvPr>
            <p:cNvSpPr txBox="1"/>
            <p:nvPr/>
          </p:nvSpPr>
          <p:spPr>
            <a:xfrm>
              <a:off x="1783168" y="1482761"/>
              <a:ext cx="1107996" cy="16312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0" dirty="0">
                  <a:latin typeface="HelveticaNeueLT Pro 67 MdCnO" panose="020B0606030502030204" pitchFamily="34" charset="0"/>
                </a:rPr>
                <a:t>4.</a:t>
              </a:r>
              <a:endParaRPr lang="zh-CN" altLang="en-US" sz="10000" dirty="0">
                <a:latin typeface="HelveticaNeueLT Pro 67 MdCnO" panose="020B0606030502030204" pitchFamily="34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87A8A94E-1D26-4EA1-9C92-CC74314EE40F}"/>
                </a:ext>
              </a:extLst>
            </p:cNvPr>
            <p:cNvSpPr txBox="1"/>
            <p:nvPr/>
          </p:nvSpPr>
          <p:spPr>
            <a:xfrm>
              <a:off x="2925038" y="1777607"/>
              <a:ext cx="3377567" cy="11060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318">
                <a:lnSpc>
                  <a:spcPts val="3900"/>
                </a:lnSpc>
                <a:spcBef>
                  <a:spcPct val="0"/>
                </a:spcBef>
              </a:pPr>
              <a:r>
                <a:rPr lang="zh-CN" altLang="en-US" sz="3600" spc="100" dirty="0">
                  <a:solidFill>
                    <a:srgbClr val="FF0000"/>
                  </a:solidFill>
                  <a:latin typeface="方正正粗黑简体" pitchFamily="2" charset="-122"/>
                  <a:ea typeface="方正正粗黑简体" pitchFamily="2" charset="-122"/>
                  <a:cs typeface="+mj-cs"/>
                </a:rPr>
                <a:t>中国汽车</a:t>
              </a:r>
              <a:endParaRPr lang="en-US" altLang="zh-CN" sz="3600" spc="100" dirty="0">
                <a:solidFill>
                  <a:srgbClr val="FF0000"/>
                </a:solidFill>
                <a:latin typeface="方正正粗黑简体" pitchFamily="2" charset="-122"/>
                <a:ea typeface="方正正粗黑简体" pitchFamily="2" charset="-122"/>
                <a:cs typeface="+mj-cs"/>
              </a:endParaRPr>
            </a:p>
            <a:p>
              <a:pPr defTabSz="914318">
                <a:lnSpc>
                  <a:spcPts val="3900"/>
                </a:lnSpc>
                <a:spcBef>
                  <a:spcPct val="0"/>
                </a:spcBef>
              </a:pPr>
              <a:r>
                <a:rPr lang="zh-CN" altLang="en-US" sz="3600" spc="100" dirty="0">
                  <a:latin typeface="方正正粗黑简体" pitchFamily="2" charset="-122"/>
                  <a:ea typeface="方正正粗黑简体" pitchFamily="2" charset="-122"/>
                  <a:cs typeface="+mj-cs"/>
                </a:rPr>
                <a:t>走出了</a:t>
              </a:r>
              <a:r>
                <a:rPr lang="zh-CN" altLang="en-US" sz="3600" spc="100" dirty="0" smtClean="0">
                  <a:latin typeface="方正正粗黑简体" pitchFamily="2" charset="-122"/>
                  <a:ea typeface="方正正粗黑简体" pitchFamily="2" charset="-122"/>
                  <a:cs typeface="+mj-cs"/>
                </a:rPr>
                <a:t>国门</a:t>
              </a:r>
              <a:endParaRPr lang="zh-CN" altLang="en-US" sz="3600" spc="100" dirty="0">
                <a:latin typeface="方正正粗黑简体" pitchFamily="2" charset="-122"/>
                <a:ea typeface="方正正粗黑简体" pitchFamily="2" charset="-122"/>
                <a:cs typeface="+mj-cs"/>
              </a:endParaRPr>
            </a:p>
          </p:txBody>
        </p:sp>
      </p:grpSp>
      <p:sp>
        <p:nvSpPr>
          <p:cNvPr id="5" name="矩形 4">
            <a:extLst>
              <a:ext uri="{FF2B5EF4-FFF2-40B4-BE49-F238E27FC236}">
                <a16:creationId xmlns:a16="http://schemas.microsoft.com/office/drawing/2014/main" id="{1C989BC0-299D-4338-BCDA-8A00D6642204}"/>
              </a:ext>
            </a:extLst>
          </p:cNvPr>
          <p:cNvSpPr/>
          <p:nvPr/>
        </p:nvSpPr>
        <p:spPr>
          <a:xfrm>
            <a:off x="6026165" y="3848551"/>
            <a:ext cx="4570398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ts val="2800"/>
              </a:lnSpc>
              <a:buClr>
                <a:srgbClr val="FF0000"/>
              </a:buClr>
              <a:buFont typeface="Wingdings" panose="05000000000000000000" pitchFamily="2" charset="2"/>
              <a:buChar char="n"/>
            </a:pP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吉利收购沃尔沃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不但可以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让国内企业得到更先进的技术，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为我国汽车工业的发展注入强大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的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动力；同时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也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有利于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国产汽车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真正“走出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国门</a:t>
            </a:r>
            <a:r>
              <a:rPr lang="zh-CN" altLang="zh-CN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”，参与国际竞争</a:t>
            </a:r>
            <a:r>
              <a:rPr lang="zh-CN" altLang="en-US" sz="1600" spc="300" dirty="0"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。</a:t>
            </a:r>
            <a:endParaRPr lang="en-US" altLang="zh-CN" sz="1600" spc="300" dirty="0">
              <a:latin typeface="方正兰亭粗黑_GBK" panose="02000000000000000000" pitchFamily="2" charset="-122"/>
              <a:ea typeface="方正兰亭粗黑_GBK" panose="020000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20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8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5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占位符 3">
            <a:extLst>
              <a:ext uri="{FF2B5EF4-FFF2-40B4-BE49-F238E27FC236}">
                <a16:creationId xmlns:a16="http://schemas.microsoft.com/office/drawing/2014/main" id="{629E1C48-E2D4-485B-9D49-04663DC9C60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7" b="7497"/>
          <a:stretch>
            <a:fillRect/>
          </a:stretch>
        </p:blipFill>
        <p:spPr>
          <a:xfrm>
            <a:off x="0" y="7938"/>
            <a:ext cx="12192000" cy="6858000"/>
          </a:xfrm>
        </p:spPr>
      </p:pic>
      <p:sp>
        <p:nvSpPr>
          <p:cNvPr id="14" name="Rectangle 5">
            <a:extLst>
              <a:ext uri="{FF2B5EF4-FFF2-40B4-BE49-F238E27FC236}">
                <a16:creationId xmlns:a16="http://schemas.microsoft.com/office/drawing/2014/main" id="{8987CEDF-21DF-4ACF-8109-2C3B55A7F742}"/>
              </a:ext>
            </a:extLst>
          </p:cNvPr>
          <p:cNvSpPr/>
          <p:nvPr/>
        </p:nvSpPr>
        <p:spPr>
          <a:xfrm>
            <a:off x="1" y="0"/>
            <a:ext cx="12191999" cy="6891635"/>
          </a:xfrm>
          <a:prstGeom prst="rect">
            <a:avLst/>
          </a:prstGeom>
          <a:solidFill>
            <a:srgbClr val="1F1F1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ea typeface="微软雅黑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986110" y="0"/>
            <a:ext cx="0" cy="685800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id="{1EA46F18-C473-4D1A-8965-E86653FA8CD2}"/>
              </a:ext>
            </a:extLst>
          </p:cNvPr>
          <p:cNvGrpSpPr/>
          <p:nvPr/>
        </p:nvGrpSpPr>
        <p:grpSpPr>
          <a:xfrm>
            <a:off x="468887" y="3262747"/>
            <a:ext cx="47706" cy="344978"/>
            <a:chOff x="468887" y="3262747"/>
            <a:chExt cx="47706" cy="344978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468887" y="3262747"/>
              <a:ext cx="0" cy="344978"/>
            </a:xfrm>
            <a:prstGeom prst="line">
              <a:avLst/>
            </a:pr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16593" y="3262747"/>
              <a:ext cx="0" cy="344978"/>
            </a:xfrm>
            <a:prstGeom prst="line">
              <a:avLst/>
            </a:pr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6">
            <a:extLst>
              <a:ext uri="{FF2B5EF4-FFF2-40B4-BE49-F238E27FC236}">
                <a16:creationId xmlns:a16="http://schemas.microsoft.com/office/drawing/2014/main" id="{6C2CBF29-55F9-4DD1-9441-CE6321244269}"/>
              </a:ext>
            </a:extLst>
          </p:cNvPr>
          <p:cNvSpPr txBox="1"/>
          <p:nvPr/>
        </p:nvSpPr>
        <p:spPr>
          <a:xfrm>
            <a:off x="1562102" y="3837604"/>
            <a:ext cx="4369664" cy="188769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just">
              <a:lnSpc>
                <a:spcPts val="2800"/>
              </a:lnSpc>
              <a:buClr>
                <a:srgbClr val="FFC000"/>
              </a:buClr>
              <a:buFont typeface="Wingdings" panose="05000000000000000000" pitchFamily="2" charset="2"/>
              <a:buChar char="n"/>
            </a:pPr>
            <a:r>
              <a:rPr lang="zh-CN" altLang="en-US" sz="1600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追求帕累托最优的过程， 其实</a:t>
            </a:r>
            <a:r>
              <a:rPr lang="zh-CN" altLang="en-US" sz="1600" spc="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就是管理决策的过程。</a:t>
            </a:r>
            <a:r>
              <a:rPr lang="zh-CN" altLang="en-US" sz="1600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企业管理的目的即是充分利用有限的人力、物力、财力</a:t>
            </a:r>
            <a:r>
              <a:rPr lang="zh-CN" altLang="en-US" sz="1600" spc="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优化资源配置，</a:t>
            </a:r>
            <a:r>
              <a:rPr lang="zh-CN" altLang="en-US" sz="1600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力争实现以最小的成本创造最大的效率和效益。</a:t>
            </a:r>
            <a:endParaRPr lang="zh-CN" altLang="zh-CN" sz="1600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4568E1BB-51F3-4E79-B2FA-2A5A9BCA5EA8}"/>
              </a:ext>
            </a:extLst>
          </p:cNvPr>
          <p:cNvSpPr txBox="1"/>
          <p:nvPr/>
        </p:nvSpPr>
        <p:spPr>
          <a:xfrm>
            <a:off x="6338891" y="3837604"/>
            <a:ext cx="4557707" cy="188769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just">
              <a:lnSpc>
                <a:spcPts val="2800"/>
              </a:lnSpc>
              <a:buClr>
                <a:srgbClr val="FFC000"/>
              </a:buClr>
              <a:buFont typeface="Wingdings" panose="05000000000000000000" pitchFamily="2" charset="2"/>
              <a:buChar char="n"/>
            </a:pPr>
            <a:r>
              <a:rPr lang="zh-CN" altLang="en-US" sz="16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在企业的经营活动中，只有在各种竞争与合作关系中实现</a:t>
            </a:r>
            <a:r>
              <a:rPr lang="zh-CN" altLang="en-US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互惠共赢</a:t>
            </a:r>
            <a:r>
              <a:rPr lang="zh-CN" altLang="en-US" sz="16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，使有限的资源得到最合理的配置，才能够赢得自身利益最大化</a:t>
            </a:r>
            <a:r>
              <a:rPr lang="zh-CN" altLang="en-US" sz="16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，实现帕累托最优</a:t>
            </a:r>
            <a:r>
              <a:rPr lang="zh-CN" altLang="en-US" sz="16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  <a:cs typeface="Times New Roman" panose="02020603050405020304" pitchFamily="18" charset="0"/>
              </a:rPr>
              <a:t>，实现可持续发展。</a:t>
            </a:r>
          </a:p>
        </p:txBody>
      </p:sp>
      <p:sp>
        <p:nvSpPr>
          <p:cNvPr id="16" name="Title 2">
            <a:extLst>
              <a:ext uri="{FF2B5EF4-FFF2-40B4-BE49-F238E27FC236}">
                <a16:creationId xmlns:a16="http://schemas.microsoft.com/office/drawing/2014/main" id="{D1F885BF-86BC-404A-AECE-2329BE04A6BD}"/>
              </a:ext>
            </a:extLst>
          </p:cNvPr>
          <p:cNvSpPr txBox="1">
            <a:spLocks/>
          </p:cNvSpPr>
          <p:nvPr/>
        </p:nvSpPr>
        <p:spPr>
          <a:xfrm>
            <a:off x="1562101" y="1774284"/>
            <a:ext cx="6544070" cy="1503848"/>
          </a:xfrm>
          <a:prstGeom prst="rect">
            <a:avLst/>
          </a:prstGeom>
          <a:effectLst/>
        </p:spPr>
        <p:txBody>
          <a:bodyPr vert="horz" lIns="0" tIns="192024" rIns="0" bIns="0" rtlCol="0" anchor="t" anchorCtr="0">
            <a:noAutofit/>
          </a:bodyPr>
          <a:lstStyle>
            <a:lvl1pPr algn="l" defTabSz="914318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spc="-151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50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启示与</a:t>
            </a:r>
            <a:r>
              <a:rPr lang="zh-CN" altLang="en-US" sz="50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思考</a:t>
            </a:r>
            <a:endParaRPr lang="en-US" altLang="zh-CN" sz="5000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粗黑简体" panose="02000000000000000000" pitchFamily="2" charset="-122"/>
              <a:ea typeface="方正正粗黑简体" panose="02000000000000000000" pitchFamily="2" charset="-122"/>
            </a:endParaRPr>
          </a:p>
          <a:p>
            <a:pPr>
              <a:lnSpc>
                <a:spcPct val="100000"/>
              </a:lnSpc>
            </a:pPr>
            <a:r>
              <a:rPr lang="en-US" sz="25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utraface 2 Display Bold" panose="02000803040000020004" pitchFamily="50" charset="0"/>
                <a:ea typeface="方正兰亭粗黑_GBK" panose="02000000000000000000" pitchFamily="2" charset="-122"/>
              </a:rPr>
              <a:t>CONCLUSION PART</a:t>
            </a:r>
          </a:p>
        </p:txBody>
      </p:sp>
    </p:spTree>
    <p:extLst>
      <p:ext uri="{BB962C8B-B14F-4D97-AF65-F5344CB8AC3E}">
        <p14:creationId xmlns:p14="http://schemas.microsoft.com/office/powerpoint/2010/main" val="186360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  <p:bldP spid="12" grpId="0" build="allAtOnce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占位符 10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/>
      </p:pic>
      <p:sp>
        <p:nvSpPr>
          <p:cNvPr id="12" name="Rectangle 5">
            <a:extLst>
              <a:ext uri="{FF2B5EF4-FFF2-40B4-BE49-F238E27FC236}">
                <a16:creationId xmlns:a16="http://schemas.microsoft.com/office/drawing/2014/main" id="{915AE9A6-F53F-4196-BE9A-EF3FE2850B53}"/>
              </a:ext>
            </a:extLst>
          </p:cNvPr>
          <p:cNvSpPr/>
          <p:nvPr/>
        </p:nvSpPr>
        <p:spPr>
          <a:xfrm>
            <a:off x="1" y="0"/>
            <a:ext cx="12191999" cy="6863587"/>
          </a:xfrm>
          <a:prstGeom prst="rect">
            <a:avLst/>
          </a:prstGeom>
          <a:solidFill>
            <a:srgbClr val="1F1F1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ea typeface="微软雅黑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986110" y="0"/>
            <a:ext cx="0" cy="685800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2">
            <a:extLst>
              <a:ext uri="{FF2B5EF4-FFF2-40B4-BE49-F238E27FC236}">
                <a16:creationId xmlns:a16="http://schemas.microsoft.com/office/drawing/2014/main" id="{DE1364AD-AF5A-4641-A49E-BF49FACDEA04}"/>
              </a:ext>
            </a:extLst>
          </p:cNvPr>
          <p:cNvSpPr txBox="1">
            <a:spLocks/>
          </p:cNvSpPr>
          <p:nvPr/>
        </p:nvSpPr>
        <p:spPr>
          <a:xfrm>
            <a:off x="1562101" y="2690543"/>
            <a:ext cx="6544070" cy="1503848"/>
          </a:xfrm>
          <a:prstGeom prst="rect">
            <a:avLst/>
          </a:prstGeom>
          <a:effectLst/>
        </p:spPr>
        <p:txBody>
          <a:bodyPr vert="horz" lIns="0" tIns="192024" rIns="0" bIns="0" rtlCol="0" anchor="t" anchorCtr="0">
            <a:noAutofit/>
          </a:bodyPr>
          <a:lstStyle>
            <a:lvl1pPr algn="l" defTabSz="914318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spc="-151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50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感谢</a:t>
            </a:r>
            <a:r>
              <a:rPr lang="zh-CN" altLang="en-US" sz="5000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观看</a:t>
            </a:r>
            <a:endParaRPr lang="en-US" altLang="zh-CN" sz="4600" spc="3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粗黑简体" panose="02000000000000000000" pitchFamily="2" charset="-122"/>
              <a:ea typeface="方正正粗黑简体" panose="02000000000000000000" pitchFamily="2" charset="-122"/>
            </a:endParaRPr>
          </a:p>
          <a:p>
            <a:pPr>
              <a:lnSpc>
                <a:spcPct val="100000"/>
              </a:lnSpc>
            </a:pPr>
            <a:r>
              <a:rPr lang="en-US" sz="28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utraface 2 Display Bold" panose="02000803040000020004" pitchFamily="50" charset="0"/>
                <a:ea typeface="方正兰亭粗黑_GBK" panose="02000000000000000000" pitchFamily="2" charset="-122"/>
              </a:rPr>
              <a:t>THANK YOU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9267D9A3-2C27-46DB-BD31-484DB84D3BDA}"/>
              </a:ext>
            </a:extLst>
          </p:cNvPr>
          <p:cNvGrpSpPr/>
          <p:nvPr/>
        </p:nvGrpSpPr>
        <p:grpSpPr>
          <a:xfrm>
            <a:off x="468887" y="3262747"/>
            <a:ext cx="47706" cy="344978"/>
            <a:chOff x="468887" y="3262747"/>
            <a:chExt cx="47706" cy="344978"/>
          </a:xfrm>
        </p:grpSpPr>
        <p:cxnSp>
          <p:nvCxnSpPr>
            <p:cNvPr id="15" name="Straight Connector 7">
              <a:extLst>
                <a:ext uri="{FF2B5EF4-FFF2-40B4-BE49-F238E27FC236}">
                  <a16:creationId xmlns:a16="http://schemas.microsoft.com/office/drawing/2014/main" id="{7B5D22D9-5EAC-40CF-A00F-68D35F999677}"/>
                </a:ext>
              </a:extLst>
            </p:cNvPr>
            <p:cNvCxnSpPr/>
            <p:nvPr/>
          </p:nvCxnSpPr>
          <p:spPr>
            <a:xfrm>
              <a:off x="468887" y="3262747"/>
              <a:ext cx="0" cy="344978"/>
            </a:xfrm>
            <a:prstGeom prst="line">
              <a:avLst/>
            </a:pr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8">
              <a:extLst>
                <a:ext uri="{FF2B5EF4-FFF2-40B4-BE49-F238E27FC236}">
                  <a16:creationId xmlns:a16="http://schemas.microsoft.com/office/drawing/2014/main" id="{34C222EB-8082-4A7C-9C01-5A3710636BD3}"/>
                </a:ext>
              </a:extLst>
            </p:cNvPr>
            <p:cNvCxnSpPr/>
            <p:nvPr/>
          </p:nvCxnSpPr>
          <p:spPr>
            <a:xfrm>
              <a:off x="516593" y="3262747"/>
              <a:ext cx="0" cy="344978"/>
            </a:xfrm>
            <a:prstGeom prst="line">
              <a:avLst/>
            </a:prstGeom>
            <a:ln w="254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6">
            <a:extLst>
              <a:ext uri="{FF2B5EF4-FFF2-40B4-BE49-F238E27FC236}">
                <a16:creationId xmlns:a16="http://schemas.microsoft.com/office/drawing/2014/main" id="{2FC36683-C6BD-49A6-9113-031F4E7D2A10}"/>
              </a:ext>
            </a:extLst>
          </p:cNvPr>
          <p:cNvSpPr txBox="1"/>
          <p:nvPr/>
        </p:nvSpPr>
        <p:spPr>
          <a:xfrm>
            <a:off x="1601430" y="4251396"/>
            <a:ext cx="8820764" cy="78124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ts val="2800"/>
              </a:lnSpc>
            </a:pPr>
            <a:r>
              <a:rPr lang="zh-CN" altLang="en-US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以上想法抛砖引玉，仅供参考。</a:t>
            </a:r>
            <a:endParaRPr lang="en-US" altLang="zh-CN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  <a:p>
            <a:pPr algn="just">
              <a:lnSpc>
                <a:spcPts val="2800"/>
              </a:lnSpc>
            </a:pPr>
            <a:r>
              <a:rPr lang="zh-CN" altLang="en-US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感谢陈军老师的悉心指导，希望与同学们愉快学习、共同进步，实现人生梦想！</a:t>
            </a:r>
            <a:endParaRPr lang="zh-CN" altLang="zh-CN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897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34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wfvxe5y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c2lxhux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szigbbjh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oslbimbi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dnwy1oq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qnsu50h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1iexbq0i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uropme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cqezykv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4ravplio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vysogx2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2h40twf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bxqltwk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a0po0qs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ghpbpwc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UNDCOPY" val="5,4|0,5|"/>
</p:tagLst>
</file>

<file path=ppt/theme/theme1.xml><?xml version="1.0" encoding="utf-8"?>
<a:theme xmlns:a="http://schemas.openxmlformats.org/drawingml/2006/main" name="B&amp;D-Powerpoint Template_16x9">
  <a:themeElements>
    <a:clrScheme name="Balance Color">
      <a:dk1>
        <a:srgbClr val="1F1F1F"/>
      </a:dk1>
      <a:lt1>
        <a:srgbClr val="FFFFFF"/>
      </a:lt1>
      <a:dk2>
        <a:srgbClr val="202020"/>
      </a:dk2>
      <a:lt2>
        <a:srgbClr val="FFFFFF"/>
      </a:lt2>
      <a:accent1>
        <a:srgbClr val="FE1C1D"/>
      </a:accent1>
      <a:accent2>
        <a:srgbClr val="FF5757"/>
      </a:accent2>
      <a:accent3>
        <a:srgbClr val="C9D2FD"/>
      </a:accent3>
      <a:accent4>
        <a:srgbClr val="5E78FA"/>
      </a:accent4>
      <a:accent5>
        <a:srgbClr val="0420AB"/>
      </a:accent5>
      <a:accent6>
        <a:srgbClr val="021572"/>
      </a:accent6>
      <a:hlink>
        <a:srgbClr val="FF5757"/>
      </a:hlink>
      <a:folHlink>
        <a:srgbClr val="BFBFBF"/>
      </a:folHlink>
    </a:clrScheme>
    <a:fontScheme name="Montserrat_OpenSans">
      <a:majorFont>
        <a:latin typeface="Montserrat-Bold"/>
        <a:ea typeface=""/>
        <a:cs typeface=""/>
      </a:majorFont>
      <a:minorFont>
        <a:latin typeface="Open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&amp;D-Powerpoint Template_16x9" id="{D6003E70-2833-4847-828A-A182BBF6C8FF}" vid="{85D7DE89-D8E2-D743-952C-ED1FA0F18479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B&amp;D-Powerpoint Template_16x9</Template>
  <TotalTime>3465</TotalTime>
  <Words>973</Words>
  <Application>Microsoft Office PowerPoint</Application>
  <PresentationFormat>宽屏</PresentationFormat>
  <Paragraphs>84</Paragraphs>
  <Slides>13</Slides>
  <Notes>13</Notes>
  <HiddenSlides>0</HiddenSlides>
  <MMClips>1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33" baseType="lpstr">
      <vt:lpstr>Wingdings</vt:lpstr>
      <vt:lpstr>HelveticaNeueLT Pro 67 MdCnO</vt:lpstr>
      <vt:lpstr>Neutraface 2 Display Bold</vt:lpstr>
      <vt:lpstr>等线 Light</vt:lpstr>
      <vt:lpstr>Cambria Math</vt:lpstr>
      <vt:lpstr>Open Sans</vt:lpstr>
      <vt:lpstr>Raleway</vt:lpstr>
      <vt:lpstr>微软雅黑</vt:lpstr>
      <vt:lpstr>Calibri</vt:lpstr>
      <vt:lpstr>Montserrat-Bold</vt:lpstr>
      <vt:lpstr>Montserrat</vt:lpstr>
      <vt:lpstr>Montserrat Medium</vt:lpstr>
      <vt:lpstr>Times New Roman</vt:lpstr>
      <vt:lpstr>方正正粗黑简体</vt:lpstr>
      <vt:lpstr>Arial</vt:lpstr>
      <vt:lpstr>等线</vt:lpstr>
      <vt:lpstr>方正兰亭粗黑_GBK</vt:lpstr>
      <vt:lpstr>等线</vt:lpstr>
      <vt:lpstr>B&amp;D-Powerpoint Template_16x9</vt:lpstr>
      <vt:lpstr>自定义设计方案</vt:lpstr>
      <vt:lpstr>PowerPoint 演示文稿</vt:lpstr>
      <vt:lpstr>PowerPoint 演示文稿</vt:lpstr>
      <vt:lpstr> “李书福收购沃尔沃” 体现了怎样的经济学原理？</vt:lpstr>
      <vt:lpstr>原理应用——帕累托最优 PRINCIPLE--PARETO OPTIMALITY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1347</dc:title>
  <dc:creator>Dublin_Design</dc:creator>
  <cp:lastModifiedBy>xb21cn</cp:lastModifiedBy>
  <cp:revision>398</cp:revision>
  <cp:lastPrinted>2017-03-09T03:48:56Z</cp:lastPrinted>
  <dcterms:created xsi:type="dcterms:W3CDTF">2016-11-10T06:07:03Z</dcterms:created>
  <dcterms:modified xsi:type="dcterms:W3CDTF">2021-09-13T08:35:56Z</dcterms:modified>
</cp:coreProperties>
</file>