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70" r:id="rId6"/>
    <p:sldId id="261" r:id="rId7"/>
    <p:sldId id="268" r:id="rId8"/>
    <p:sldId id="269" r:id="rId9"/>
    <p:sldId id="259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pos="2880" userDrawn="1">
          <p15:clr>
            <a:srgbClr val="A4A3A4"/>
          </p15:clr>
        </p15:guide>
        <p15:guide id="3" orient="horz" pos="218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00"/>
    <a:srgbClr val="0070C0"/>
    <a:srgbClr val="0000FF"/>
    <a:srgbClr val="6699FF"/>
    <a:srgbClr val="0094DA"/>
    <a:srgbClr val="BBD74D"/>
    <a:srgbClr val="B8D647"/>
    <a:srgbClr val="B4D446"/>
    <a:srgbClr val="BDDA4B"/>
    <a:srgbClr val="B6D3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17" autoAdjust="0"/>
  </p:normalViewPr>
  <p:slideViewPr>
    <p:cSldViewPr snapToGrid="0" showGuides="1">
      <p:cViewPr varScale="1">
        <p:scale>
          <a:sx n="83" d="100"/>
          <a:sy n="83" d="100"/>
        </p:scale>
        <p:origin x="-1411" y="-58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76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27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060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834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219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438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761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31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697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990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49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8940A-E1A7-43F9-A4B9-846100DDBD3E}" type="datetimeFigureOut">
              <a:rPr lang="zh-CN" altLang="en-US" smtClean="0"/>
              <a:pPr/>
              <a:t>2019/9/2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1E631-0F37-4246-9EF3-7CF6CF0893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4438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9D3B4052-9BFD-48A1-8801-BD506181C16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/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28906F92-B021-4F76-BBAF-25D8ECE78C0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74713"/>
            <a:ext cx="9156109" cy="3583288"/>
          </a:xfrm>
          <a:prstGeom prst="rect">
            <a:avLst/>
          </a:prstGeom>
        </p:spPr>
      </p:pic>
      <p:sp>
        <p:nvSpPr>
          <p:cNvPr id="5" name="Text Box 198">
            <a:extLst>
              <a:ext uri="{FF2B5EF4-FFF2-40B4-BE49-F238E27FC236}">
                <a16:creationId xmlns="" xmlns:a16="http://schemas.microsoft.com/office/drawing/2014/main" id="{B6D12C2F-4356-40B0-9EC6-4495F6648CD3}"/>
              </a:ext>
            </a:extLst>
          </p:cNvPr>
          <p:cNvSpPr txBox="1">
            <a:spLocks noChangeArrowheads="1"/>
          </p:cNvSpPr>
          <p:nvPr/>
        </p:nvSpPr>
        <p:spPr bwMode="ltGray">
          <a:xfrm>
            <a:off x="1378937" y="1947311"/>
            <a:ext cx="6692312" cy="677395"/>
          </a:xfrm>
          <a:prstGeom prst="rect">
            <a:avLst/>
          </a:prstGeom>
          <a:noFill/>
          <a:ln>
            <a:noFill/>
          </a:ln>
          <a:effectLst>
            <a:glow rad="101600">
              <a:srgbClr val="FFFF00">
                <a:alpha val="40000"/>
              </a:srgb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  <a:extLst/>
        </p:spPr>
        <p:txBody>
          <a:bodyPr wrap="square" lIns="61245" tIns="30622" rIns="61245" bIns="30622">
            <a:spAutoFit/>
          </a:bodyPr>
          <a:lstStyle>
            <a:lvl1pPr algn="l" defTabSz="815975" fontAlgn="base">
              <a:defRPr>
                <a:solidFill>
                  <a:schemeClr val="tx1"/>
                </a:solidFill>
                <a:latin typeface="Arial" charset="0"/>
              </a:defRPr>
            </a:lvl1pPr>
            <a:lvl2pPr marL="407988" algn="l" defTabSz="815975" fontAlgn="base">
              <a:defRPr>
                <a:solidFill>
                  <a:schemeClr val="tx1"/>
                </a:solidFill>
                <a:latin typeface="Arial" charset="0"/>
              </a:defRPr>
            </a:lvl2pPr>
            <a:lvl3pPr marL="815975" algn="l" defTabSz="815975" fontAlgn="base">
              <a:defRPr>
                <a:solidFill>
                  <a:schemeClr val="tx1"/>
                </a:solidFill>
                <a:latin typeface="Arial" charset="0"/>
              </a:defRPr>
            </a:lvl3pPr>
            <a:lvl4pPr marL="1225550" algn="l" defTabSz="815975" fontAlgn="base">
              <a:defRPr>
                <a:solidFill>
                  <a:schemeClr val="tx1"/>
                </a:solidFill>
                <a:latin typeface="Arial" charset="0"/>
              </a:defRPr>
            </a:lvl4pPr>
            <a:lvl5pPr marL="1633538" algn="l" defTabSz="815975" fontAlgn="base">
              <a:defRPr>
                <a:solidFill>
                  <a:schemeClr val="tx1"/>
                </a:solidFill>
                <a:latin typeface="Arial" charset="0"/>
              </a:defRPr>
            </a:lvl5pPr>
            <a:lvl6pPr marL="20907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5479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051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462338" defTabSz="8159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zh-CN" altLang="en-US" sz="4000" dirty="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用机会成本的思维看“诚信”</a:t>
            </a:r>
          </a:p>
        </p:txBody>
      </p:sp>
      <p:sp>
        <p:nvSpPr>
          <p:cNvPr id="6" name="圆角矩形 8">
            <a:extLst>
              <a:ext uri="{FF2B5EF4-FFF2-40B4-BE49-F238E27FC236}">
                <a16:creationId xmlns="" xmlns:a16="http://schemas.microsoft.com/office/drawing/2014/main" id="{68BE645A-2D4E-48A8-8704-26AE7696B4DE}"/>
              </a:ext>
            </a:extLst>
          </p:cNvPr>
          <p:cNvSpPr/>
          <p:nvPr/>
        </p:nvSpPr>
        <p:spPr>
          <a:xfrm>
            <a:off x="2522220" y="4749844"/>
            <a:ext cx="4226052" cy="809708"/>
          </a:xfrm>
          <a:prstGeom prst="roundRect">
            <a:avLst>
              <a:gd name="adj" fmla="val 50000"/>
            </a:avLst>
          </a:prstGeom>
          <a:solidFill>
            <a:srgbClr val="00C2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课题组成员：</a:t>
            </a:r>
            <a:r>
              <a:rPr lang="en-US" altLang="zh-CN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</a:t>
            </a:r>
            <a:r>
              <a:rPr lang="zh-CN" altLang="en-US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工商</a:t>
            </a:r>
            <a:r>
              <a:rPr lang="zh-CN" altLang="en-US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</a:t>
            </a: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</a:t>
            </a:r>
            <a:endParaRPr lang="en-US" altLang="zh-CN" sz="15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1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赵淑玲等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E951D07C-30C4-49ED-A66E-D8A1309526DE}"/>
              </a:ext>
            </a:extLst>
          </p:cNvPr>
          <p:cNvGrpSpPr/>
          <p:nvPr/>
        </p:nvGrpSpPr>
        <p:grpSpPr>
          <a:xfrm>
            <a:off x="738449" y="2461868"/>
            <a:ext cx="7509998" cy="1024045"/>
            <a:chOff x="900601" y="2355307"/>
            <a:chExt cx="7028102" cy="716337"/>
          </a:xfrm>
        </p:grpSpPr>
        <p:sp>
          <p:nvSpPr>
            <p:cNvPr id="8" name="任意多边形 6">
              <a:extLst>
                <a:ext uri="{FF2B5EF4-FFF2-40B4-BE49-F238E27FC236}">
                  <a16:creationId xmlns="" xmlns:a16="http://schemas.microsoft.com/office/drawing/2014/main" id="{D597A49B-A2CE-42AD-AEDA-4DC54AA82F51}"/>
                </a:ext>
              </a:extLst>
            </p:cNvPr>
            <p:cNvSpPr/>
            <p:nvPr/>
          </p:nvSpPr>
          <p:spPr>
            <a:xfrm>
              <a:off x="900601" y="2691717"/>
              <a:ext cx="3789840" cy="379927"/>
            </a:xfrm>
            <a:custGeom>
              <a:avLst/>
              <a:gdLst>
                <a:gd name="connsiteX0" fmla="*/ 5053584 w 5053584"/>
                <a:gd name="connsiteY0" fmla="*/ 396505 h 506616"/>
                <a:gd name="connsiteX1" fmla="*/ 4517136 w 5053584"/>
                <a:gd name="connsiteY1" fmla="*/ 481849 h 506616"/>
                <a:gd name="connsiteX2" fmla="*/ 2560320 w 5053584"/>
                <a:gd name="connsiteY2" fmla="*/ 6361 h 506616"/>
                <a:gd name="connsiteX3" fmla="*/ 0 w 5053584"/>
                <a:gd name="connsiteY3" fmla="*/ 195337 h 506616"/>
                <a:gd name="connsiteX4" fmla="*/ 0 w 5053584"/>
                <a:gd name="connsiteY4" fmla="*/ 195337 h 506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3584" h="506616">
                  <a:moveTo>
                    <a:pt x="5053584" y="396505"/>
                  </a:moveTo>
                  <a:cubicBezTo>
                    <a:pt x="4993132" y="471689"/>
                    <a:pt x="4932680" y="546873"/>
                    <a:pt x="4517136" y="481849"/>
                  </a:cubicBezTo>
                  <a:cubicBezTo>
                    <a:pt x="4101592" y="416825"/>
                    <a:pt x="3313176" y="54113"/>
                    <a:pt x="2560320" y="6361"/>
                  </a:cubicBezTo>
                  <a:cubicBezTo>
                    <a:pt x="1807464" y="-41391"/>
                    <a:pt x="0" y="195337"/>
                    <a:pt x="0" y="195337"/>
                  </a:cubicBezTo>
                  <a:lnTo>
                    <a:pt x="0" y="195337"/>
                  </a:lnTo>
                </a:path>
              </a:pathLst>
            </a:cu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93BCDC"/>
                  </a:gs>
                  <a:gs pos="100000">
                    <a:srgbClr val="0967B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任意多边形 26">
              <a:extLst>
                <a:ext uri="{FF2B5EF4-FFF2-40B4-BE49-F238E27FC236}">
                  <a16:creationId xmlns="" xmlns:a16="http://schemas.microsoft.com/office/drawing/2014/main" id="{87235D81-036A-414F-9C5D-3CB86F81BE81}"/>
                </a:ext>
              </a:extLst>
            </p:cNvPr>
            <p:cNvSpPr/>
            <p:nvPr/>
          </p:nvSpPr>
          <p:spPr>
            <a:xfrm flipH="1">
              <a:off x="4158378" y="2686187"/>
              <a:ext cx="3770325" cy="379927"/>
            </a:xfrm>
            <a:custGeom>
              <a:avLst/>
              <a:gdLst>
                <a:gd name="connsiteX0" fmla="*/ 5053584 w 5053584"/>
                <a:gd name="connsiteY0" fmla="*/ 396505 h 506616"/>
                <a:gd name="connsiteX1" fmla="*/ 4517136 w 5053584"/>
                <a:gd name="connsiteY1" fmla="*/ 481849 h 506616"/>
                <a:gd name="connsiteX2" fmla="*/ 2560320 w 5053584"/>
                <a:gd name="connsiteY2" fmla="*/ 6361 h 506616"/>
                <a:gd name="connsiteX3" fmla="*/ 0 w 5053584"/>
                <a:gd name="connsiteY3" fmla="*/ 195337 h 506616"/>
                <a:gd name="connsiteX4" fmla="*/ 0 w 5053584"/>
                <a:gd name="connsiteY4" fmla="*/ 195337 h 506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53584" h="506616">
                  <a:moveTo>
                    <a:pt x="5053584" y="396505"/>
                  </a:moveTo>
                  <a:cubicBezTo>
                    <a:pt x="4993132" y="471689"/>
                    <a:pt x="4932680" y="546873"/>
                    <a:pt x="4517136" y="481849"/>
                  </a:cubicBezTo>
                  <a:cubicBezTo>
                    <a:pt x="4101592" y="416825"/>
                    <a:pt x="3313176" y="54113"/>
                    <a:pt x="2560320" y="6361"/>
                  </a:cubicBezTo>
                  <a:cubicBezTo>
                    <a:pt x="1807464" y="-41391"/>
                    <a:pt x="0" y="195337"/>
                    <a:pt x="0" y="195337"/>
                  </a:cubicBezTo>
                  <a:lnTo>
                    <a:pt x="0" y="195337"/>
                  </a:lnTo>
                </a:path>
              </a:pathLst>
            </a:custGeom>
            <a:noFill/>
            <a:ln w="127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93BCDC"/>
                  </a:gs>
                  <a:gs pos="100000">
                    <a:srgbClr val="0967B0">
                      <a:alpha val="0"/>
                    </a:srgb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任意多边形 9">
              <a:extLst>
                <a:ext uri="{FF2B5EF4-FFF2-40B4-BE49-F238E27FC236}">
                  <a16:creationId xmlns="" xmlns:a16="http://schemas.microsoft.com/office/drawing/2014/main" id="{3046CAC4-644A-4D4F-88B4-48040C1343CD}"/>
                </a:ext>
              </a:extLst>
            </p:cNvPr>
            <p:cNvSpPr/>
            <p:nvPr/>
          </p:nvSpPr>
          <p:spPr>
            <a:xfrm>
              <a:off x="1213452" y="2355307"/>
              <a:ext cx="3207266" cy="693192"/>
            </a:xfrm>
            <a:custGeom>
              <a:avLst/>
              <a:gdLst>
                <a:gd name="connsiteX0" fmla="*/ 82700 w 4276748"/>
                <a:gd name="connsiteY0" fmla="*/ 9941 h 924341"/>
                <a:gd name="connsiteX1" fmla="*/ 210716 w 4276748"/>
                <a:gd name="connsiteY1" fmla="*/ 107477 h 924341"/>
                <a:gd name="connsiteX2" fmla="*/ 1899308 w 4276748"/>
                <a:gd name="connsiteY2" fmla="*/ 778037 h 924341"/>
                <a:gd name="connsiteX3" fmla="*/ 4276748 w 4276748"/>
                <a:gd name="connsiteY3" fmla="*/ 924341 h 924341"/>
                <a:gd name="connsiteX4" fmla="*/ 4276748 w 4276748"/>
                <a:gd name="connsiteY4" fmla="*/ 924341 h 92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6748" h="924341">
                  <a:moveTo>
                    <a:pt x="82700" y="9941"/>
                  </a:moveTo>
                  <a:cubicBezTo>
                    <a:pt x="-4676" y="-5299"/>
                    <a:pt x="-92052" y="-20539"/>
                    <a:pt x="210716" y="107477"/>
                  </a:cubicBezTo>
                  <a:cubicBezTo>
                    <a:pt x="513484" y="235493"/>
                    <a:pt x="1221636" y="641893"/>
                    <a:pt x="1899308" y="778037"/>
                  </a:cubicBezTo>
                  <a:cubicBezTo>
                    <a:pt x="2576980" y="914181"/>
                    <a:pt x="4276748" y="924341"/>
                    <a:pt x="4276748" y="924341"/>
                  </a:cubicBezTo>
                  <a:lnTo>
                    <a:pt x="4276748" y="924341"/>
                  </a:lnTo>
                </a:path>
              </a:pathLst>
            </a:custGeom>
            <a:noFill/>
            <a:ln w="12700">
              <a:gradFill>
                <a:gsLst>
                  <a:gs pos="10000">
                    <a:schemeClr val="accent1">
                      <a:lumMod val="5000"/>
                      <a:lumOff val="95000"/>
                      <a:alpha val="0"/>
                    </a:schemeClr>
                  </a:gs>
                  <a:gs pos="48600">
                    <a:srgbClr val="E1E9F4"/>
                  </a:gs>
                  <a:gs pos="10000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" name="任意多边形 28">
              <a:extLst>
                <a:ext uri="{FF2B5EF4-FFF2-40B4-BE49-F238E27FC236}">
                  <a16:creationId xmlns="" xmlns:a16="http://schemas.microsoft.com/office/drawing/2014/main" id="{686C7D93-2764-42D6-8369-A34B69F9A134}"/>
                </a:ext>
              </a:extLst>
            </p:cNvPr>
            <p:cNvSpPr/>
            <p:nvPr/>
          </p:nvSpPr>
          <p:spPr>
            <a:xfrm flipH="1">
              <a:off x="4552255" y="2355307"/>
              <a:ext cx="3241337" cy="693192"/>
            </a:xfrm>
            <a:custGeom>
              <a:avLst/>
              <a:gdLst>
                <a:gd name="connsiteX0" fmla="*/ 82700 w 4276748"/>
                <a:gd name="connsiteY0" fmla="*/ 9941 h 924341"/>
                <a:gd name="connsiteX1" fmla="*/ 210716 w 4276748"/>
                <a:gd name="connsiteY1" fmla="*/ 107477 h 924341"/>
                <a:gd name="connsiteX2" fmla="*/ 1899308 w 4276748"/>
                <a:gd name="connsiteY2" fmla="*/ 778037 h 924341"/>
                <a:gd name="connsiteX3" fmla="*/ 4276748 w 4276748"/>
                <a:gd name="connsiteY3" fmla="*/ 924341 h 924341"/>
                <a:gd name="connsiteX4" fmla="*/ 4276748 w 4276748"/>
                <a:gd name="connsiteY4" fmla="*/ 924341 h 924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6748" h="924341">
                  <a:moveTo>
                    <a:pt x="82700" y="9941"/>
                  </a:moveTo>
                  <a:cubicBezTo>
                    <a:pt x="-4676" y="-5299"/>
                    <a:pt x="-92052" y="-20539"/>
                    <a:pt x="210716" y="107477"/>
                  </a:cubicBezTo>
                  <a:cubicBezTo>
                    <a:pt x="513484" y="235493"/>
                    <a:pt x="1221636" y="641893"/>
                    <a:pt x="1899308" y="778037"/>
                  </a:cubicBezTo>
                  <a:cubicBezTo>
                    <a:pt x="2576980" y="914181"/>
                    <a:pt x="4276748" y="924341"/>
                    <a:pt x="4276748" y="924341"/>
                  </a:cubicBezTo>
                  <a:lnTo>
                    <a:pt x="4276748" y="924341"/>
                  </a:lnTo>
                </a:path>
              </a:pathLst>
            </a:custGeom>
            <a:noFill/>
            <a:ln w="12700">
              <a:gradFill>
                <a:gsLst>
                  <a:gs pos="10000">
                    <a:schemeClr val="accent1">
                      <a:lumMod val="5000"/>
                      <a:lumOff val="95000"/>
                      <a:alpha val="0"/>
                    </a:schemeClr>
                  </a:gs>
                  <a:gs pos="48600">
                    <a:srgbClr val="E1E9F4"/>
                  </a:gs>
                  <a:gs pos="100000">
                    <a:schemeClr val="accent1">
                      <a:lumMod val="30000"/>
                      <a:lumOff val="70000"/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73F0FC3-56FD-4F3F-8652-5B657A73DD67}"/>
              </a:ext>
            </a:extLst>
          </p:cNvPr>
          <p:cNvSpPr/>
          <p:nvPr/>
        </p:nvSpPr>
        <p:spPr>
          <a:xfrm>
            <a:off x="3593202" y="4196217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指导老师：陈军</a:t>
            </a:r>
          </a:p>
        </p:txBody>
      </p:sp>
      <p:pic>
        <p:nvPicPr>
          <p:cNvPr id="3" name="596f0c9623547">
            <a:hlinkClick r:id="" action="ppaction://media"/>
            <a:extLst>
              <a:ext uri="{FF2B5EF4-FFF2-40B4-BE49-F238E27FC236}">
                <a16:creationId xmlns="" xmlns:a16="http://schemas.microsoft.com/office/drawing/2014/main" id="{44E4EF2E-89DE-4A9A-8DDB-9857EFF0C4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22199" y="2149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0289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7983977-09DE-45E3-8738-FA337DBD62E6}"/>
              </a:ext>
            </a:extLst>
          </p:cNvPr>
          <p:cNvGrpSpPr/>
          <p:nvPr/>
        </p:nvGrpSpPr>
        <p:grpSpPr>
          <a:xfrm>
            <a:off x="0" y="-751441"/>
            <a:ext cx="9144000" cy="6858003"/>
            <a:chOff x="-1" y="-2"/>
            <a:chExt cx="9144000" cy="6858003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490AF9D8-618A-4A93-8DE7-2B5A960DAF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7A1E080F-7037-4910-AE5E-495DF77150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6" name="Rectangle 14">
            <a:extLst>
              <a:ext uri="{FF2B5EF4-FFF2-40B4-BE49-F238E27FC236}">
                <a16:creationId xmlns="" xmlns:a16="http://schemas.microsoft.com/office/drawing/2014/main" id="{AF19818F-3DBB-4476-A066-6A195C99E330}"/>
              </a:ext>
            </a:extLst>
          </p:cNvPr>
          <p:cNvSpPr>
            <a:spLocks/>
          </p:cNvSpPr>
          <p:nvPr/>
        </p:nvSpPr>
        <p:spPr bwMode="auto">
          <a:xfrm>
            <a:off x="650769" y="1881110"/>
            <a:ext cx="4149511" cy="2257603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t"/>
          <a:lstStyle/>
          <a:p>
            <a:pPr marL="285750" indent="-2857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2018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年</a:t>
            </a: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7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月</a:t>
            </a: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15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日</a:t>
            </a:r>
            <a:r>
              <a:rPr lang="zh-CN" altLang="en-US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，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国家药监局发布了</a:t>
            </a: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《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关于长春长生生物科技有限责任公司</a:t>
            </a:r>
            <a:r>
              <a:rPr lang="zh-CN" altLang="en-US" sz="1500" b="1" dirty="0">
                <a:solidFill>
                  <a:srgbClr val="C00000"/>
                </a:solidFill>
                <a:latin typeface="微软雅黑"/>
                <a:ea typeface="微软雅黑"/>
                <a:cs typeface="Lato Light" charset="0"/>
              </a:rPr>
              <a:t>违法违规生产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冻干</a:t>
            </a:r>
            <a:r>
              <a:rPr lang="zh-CN" altLang="en-US" sz="1500" b="1" dirty="0">
                <a:solidFill>
                  <a:srgbClr val="C00000"/>
                </a:solidFill>
                <a:latin typeface="微软雅黑"/>
                <a:ea typeface="微软雅黑"/>
                <a:cs typeface="Lato Light" charset="0"/>
              </a:rPr>
              <a:t>人用狂犬病疫苗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的通告</a:t>
            </a: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》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</a:rPr>
              <a:t>，并责令其停止狂犬疫苗的生产。</a:t>
            </a:r>
            <a:endParaRPr lang="zh-CN" altLang="en-US" sz="1500" b="1" dirty="0">
              <a:solidFill>
                <a:srgbClr val="002060"/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pic>
        <p:nvPicPr>
          <p:cNvPr id="4098" name="Picture 2" descr="C:\Users\Administrator\Desktop\2018101710050520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19606" r="25043"/>
          <a:stretch/>
        </p:blipFill>
        <p:spPr bwMode="auto">
          <a:xfrm>
            <a:off x="5017554" y="1660400"/>
            <a:ext cx="3619385" cy="4364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  <a:softEdge rad="317500"/>
          </a:effectLst>
        </p:spPr>
      </p:pic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83E7731E-DC56-414C-B20D-61D13C86C11C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0" name="TextBox 19">
            <a:extLst>
              <a:ext uri="{FF2B5EF4-FFF2-40B4-BE49-F238E27FC236}">
                <a16:creationId xmlns="" xmlns:a16="http://schemas.microsoft.com/office/drawing/2014/main" id="{78B64B25-7E38-46C0-9340-20D4A8CFD4D9}"/>
              </a:ext>
            </a:extLst>
          </p:cNvPr>
          <p:cNvSpPr txBox="1"/>
          <p:nvPr/>
        </p:nvSpPr>
        <p:spPr>
          <a:xfrm rot="19171635">
            <a:off x="1934708" y="453082"/>
            <a:ext cx="209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现象阐述</a:t>
            </a:r>
          </a:p>
        </p:txBody>
      </p:sp>
      <p:sp>
        <p:nvSpPr>
          <p:cNvPr id="12" name="矩形 11"/>
          <p:cNvSpPr/>
          <p:nvPr/>
        </p:nvSpPr>
        <p:spPr>
          <a:xfrm>
            <a:off x="594338" y="4178153"/>
            <a:ext cx="4262371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这</a:t>
            </a:r>
            <a:r>
              <a:rPr lang="zh-CN" altLang="en-US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是“长生生物”</a:t>
            </a:r>
            <a:r>
              <a:rPr lang="zh-CN" altLang="en-US" sz="1600" dirty="0" smtClean="0"/>
              <a:t> </a:t>
            </a:r>
            <a:r>
              <a:rPr lang="zh-CN" altLang="en-US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自</a:t>
            </a:r>
            <a:r>
              <a:rPr lang="en-US" altLang="zh-CN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2017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年</a:t>
            </a:r>
            <a:r>
              <a:rPr lang="en-US" altLang="zh-CN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10</a:t>
            </a:r>
            <a:r>
              <a:rPr lang="zh-CN" altLang="en-US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月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百白破疫苗不符合</a:t>
            </a:r>
            <a:r>
              <a:rPr lang="zh-CN" altLang="en-US" sz="1500" b="1" dirty="0" smtClean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规定被查后</a:t>
            </a: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不到一年，再曝疫苗质量问题。</a:t>
            </a:r>
          </a:p>
        </p:txBody>
      </p:sp>
    </p:spTree>
    <p:extLst>
      <p:ext uri="{BB962C8B-B14F-4D97-AF65-F5344CB8AC3E}">
        <p14:creationId xmlns:p14="http://schemas.microsoft.com/office/powerpoint/2010/main" val="344388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A9298B5A-9478-41EA-B6D2-7F5F9019B06E}"/>
              </a:ext>
            </a:extLst>
          </p:cNvPr>
          <p:cNvGrpSpPr/>
          <p:nvPr/>
        </p:nvGrpSpPr>
        <p:grpSpPr>
          <a:xfrm>
            <a:off x="28060" y="-3"/>
            <a:ext cx="9144000" cy="6858003"/>
            <a:chOff x="-1" y="-2"/>
            <a:chExt cx="9144000" cy="6858003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4FBAB223-A01F-4833-9FB9-FC270B629D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7639AC0A-79EB-4C7E-8F0C-34DEB2083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3EE2852-8957-4BDD-8229-070504A34F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551" y="2225407"/>
            <a:ext cx="3764169" cy="2823126"/>
          </a:xfrm>
          <a:prstGeom prst="round2DiagRect">
            <a:avLst>
              <a:gd name="adj1" fmla="val 16667"/>
              <a:gd name="adj2" fmla="val 3617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7EA5320B-6291-4EC5-89B1-397CF19F96E6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19">
            <a:extLst>
              <a:ext uri="{FF2B5EF4-FFF2-40B4-BE49-F238E27FC236}">
                <a16:creationId xmlns="" xmlns:a16="http://schemas.microsoft.com/office/drawing/2014/main" id="{A0665525-ADC0-4D5A-B379-9343CC5D6064}"/>
              </a:ext>
            </a:extLst>
          </p:cNvPr>
          <p:cNvSpPr txBox="1"/>
          <p:nvPr/>
        </p:nvSpPr>
        <p:spPr>
          <a:xfrm rot="19171635">
            <a:off x="1934708" y="453082"/>
            <a:ext cx="209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现象阐述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CE7ED7E-4636-4559-AD08-14211890AA4C}"/>
              </a:ext>
            </a:extLst>
          </p:cNvPr>
          <p:cNvSpPr/>
          <p:nvPr/>
        </p:nvSpPr>
        <p:spPr>
          <a:xfrm>
            <a:off x="580837" y="2102319"/>
            <a:ext cx="4091100" cy="1407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zh-CN" altLang="en-US" sz="1500" b="1" dirty="0">
                <a:solidFill>
                  <a:srgbClr val="002060"/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两日后，长生生物声明，此次所有涉事疫苗尚未出厂销售，所有已经上市的人用狂犬病疫苗产品质量符合国家注册标准。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53D539BB-C414-48ED-8159-E2E14D3DA423}"/>
              </a:ext>
            </a:extLst>
          </p:cNvPr>
          <p:cNvSpPr/>
          <p:nvPr/>
        </p:nvSpPr>
        <p:spPr>
          <a:xfrm>
            <a:off x="580837" y="3830822"/>
            <a:ext cx="39256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CN" altLang="en-US" sz="15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Lato Light" charset="0"/>
              </a:rPr>
              <a:t>然而，疫苗造假事件的出现，刺破了公众安全感的底线，</a:t>
            </a:r>
            <a:r>
              <a:rPr lang="zh-CN" altLang="en-US" sz="15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Lato Light" charset="0"/>
              </a:rPr>
              <a:t>人们对国产疫苗信任度降至冰点。</a:t>
            </a:r>
            <a:endParaRPr lang="zh-CN" altLang="en-US" sz="15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214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065958A8-AE63-4F14-9F62-82995C2D5EF4}"/>
              </a:ext>
            </a:extLst>
          </p:cNvPr>
          <p:cNvGrpSpPr/>
          <p:nvPr/>
        </p:nvGrpSpPr>
        <p:grpSpPr>
          <a:xfrm>
            <a:off x="0" y="-3"/>
            <a:ext cx="9144000" cy="6858003"/>
            <a:chOff x="-1" y="-2"/>
            <a:chExt cx="9144000" cy="6858003"/>
          </a:xfrm>
        </p:grpSpPr>
        <p:pic>
          <p:nvPicPr>
            <p:cNvPr id="10" name="图片 9">
              <a:extLst>
                <a:ext uri="{FF2B5EF4-FFF2-40B4-BE49-F238E27FC236}">
                  <a16:creationId xmlns="" xmlns:a16="http://schemas.microsoft.com/office/drawing/2014/main" id="{880F0A65-7A21-4B4A-98AC-BECA199893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7A91E969-3922-44FD-A8AC-C817A9CF0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pic>
        <p:nvPicPr>
          <p:cNvPr id="2051" name="Picture 3" descr="C:\Users\Administrator\Desktop\timg.jpg"/>
          <p:cNvPicPr>
            <a:picLocks noChangeAspect="1" noChangeArrowheads="1"/>
          </p:cNvPicPr>
          <p:nvPr/>
        </p:nvPicPr>
        <p:blipFill rotWithShape="1">
          <a:blip r:embed="rId4" cstate="print"/>
          <a:srcRect l="-194" t="5972" r="194" b="5081"/>
          <a:stretch/>
        </p:blipFill>
        <p:spPr bwMode="auto">
          <a:xfrm>
            <a:off x="604891" y="3712480"/>
            <a:ext cx="3954409" cy="2813864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953054" y="1692579"/>
            <a:ext cx="72378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200000"/>
              </a:lnSpc>
            </a:pP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轰动全国的疫苗造假案件终于在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16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日结案。国家药监局对长生生物，开出了</a:t>
            </a:r>
            <a:r>
              <a:rPr lang="en-US" altLang="zh-CN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91</a:t>
            </a: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亿元的罚单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B2973B85-9C63-45A2-ABC1-66033DFC1B88}"/>
              </a:ext>
            </a:extLst>
          </p:cNvPr>
          <p:cNvSpPr/>
          <p:nvPr/>
        </p:nvSpPr>
        <p:spPr>
          <a:xfrm>
            <a:off x="1734969" y="857111"/>
            <a:ext cx="50927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国家药监局发布</a:t>
            </a:r>
            <a:r>
              <a:rPr lang="en-US" altLang="zh-CN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最终处罚结果</a:t>
            </a: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0F8CA15-E28F-4FC0-AF96-E44866D128BD}"/>
              </a:ext>
            </a:extLst>
          </p:cNvPr>
          <p:cNvGrpSpPr/>
          <p:nvPr/>
        </p:nvGrpSpPr>
        <p:grpSpPr>
          <a:xfrm>
            <a:off x="974455" y="997651"/>
            <a:ext cx="5621211" cy="311150"/>
            <a:chOff x="974455" y="997651"/>
            <a:chExt cx="5621211" cy="311150"/>
          </a:xfrm>
        </p:grpSpPr>
        <p:sp>
          <p:nvSpPr>
            <p:cNvPr id="12" name="平行四边形 3">
              <a:extLst>
                <a:ext uri="{FF2B5EF4-FFF2-40B4-BE49-F238E27FC236}">
                  <a16:creationId xmlns="" xmlns:a16="http://schemas.microsoft.com/office/drawing/2014/main" id="{E2CCE2EC-91AC-4478-A23D-C50FC1A298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74455" y="997651"/>
              <a:ext cx="357188" cy="311150"/>
            </a:xfrm>
            <a:prstGeom prst="parallelogram">
              <a:avLst>
                <a:gd name="adj" fmla="val 37420"/>
              </a:avLst>
            </a:pr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  <p:sp>
          <p:nvSpPr>
            <p:cNvPr id="13" name="平行四边形 4">
              <a:extLst>
                <a:ext uri="{FF2B5EF4-FFF2-40B4-BE49-F238E27FC236}">
                  <a16:creationId xmlns="" xmlns:a16="http://schemas.microsoft.com/office/drawing/2014/main" id="{7FE0D3B9-85F5-4BBB-9F95-2246A6C21A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3543" y="997651"/>
              <a:ext cx="357187" cy="311150"/>
            </a:xfrm>
            <a:prstGeom prst="parallelogram">
              <a:avLst>
                <a:gd name="adj" fmla="val 37420"/>
              </a:avLst>
            </a:prstGeom>
            <a:solidFill>
              <a:srgbClr val="05B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  <p:grpSp>
          <p:nvGrpSpPr>
            <p:cNvPr id="14" name="组合 10">
              <a:extLst>
                <a:ext uri="{FF2B5EF4-FFF2-40B4-BE49-F238E27FC236}">
                  <a16:creationId xmlns="" xmlns:a16="http://schemas.microsoft.com/office/drawing/2014/main" id="{7BEF6C31-304C-4BFC-96C7-7524FCF3C9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02966" y="1062158"/>
              <a:ext cx="5092700" cy="230312"/>
              <a:chOff x="0" y="0"/>
              <a:chExt cx="5029195" cy="180308"/>
            </a:xfrm>
          </p:grpSpPr>
          <p:cxnSp>
            <p:nvCxnSpPr>
              <p:cNvPr id="15" name="直接连接符 6">
                <a:extLst>
                  <a:ext uri="{FF2B5EF4-FFF2-40B4-BE49-F238E27FC236}">
                    <a16:creationId xmlns="" xmlns:a16="http://schemas.microsoft.com/office/drawing/2014/main" id="{684D8ACB-D4BB-44D8-8101-044C0AA766D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0" y="180307"/>
                <a:ext cx="5003441" cy="1"/>
              </a:xfrm>
              <a:prstGeom prst="line">
                <a:avLst/>
              </a:prstGeom>
              <a:noFill/>
              <a:ln w="6350">
                <a:solidFill>
                  <a:srgbClr val="0094DA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6" name="等腰三角形 8">
                <a:extLst>
                  <a:ext uri="{FF2B5EF4-FFF2-40B4-BE49-F238E27FC236}">
                    <a16:creationId xmlns="" xmlns:a16="http://schemas.microsoft.com/office/drawing/2014/main" id="{9ADE98F8-E505-4239-846E-278AA00DA6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6446" y="0"/>
                <a:ext cx="412749" cy="180308"/>
              </a:xfrm>
              <a:prstGeom prst="triangle">
                <a:avLst>
                  <a:gd name="adj" fmla="val 0"/>
                </a:avLst>
              </a:prstGeom>
              <a:solidFill>
                <a:srgbClr val="009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defRPr/>
                </a:pPr>
                <a:endParaRPr lang="zh-CN" altLang="en-US" sz="1350">
                  <a:solidFill>
                    <a:srgbClr val="FFFFFF"/>
                  </a:solidFill>
                </a:endParaRPr>
              </a:p>
            </p:txBody>
          </p:sp>
        </p:grpSp>
      </p:grp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6281E738-FCB4-4E00-822D-8CBBB14ADA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443" y="3909222"/>
            <a:ext cx="3832246" cy="2543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974455" y="3196945"/>
            <a:ext cx="7263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2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rgbClr val="5B9BD5">
                      <a:lumMod val="60000"/>
                      <a:lumOff val="4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疫苗造假事件给整个国产疫苗行业带来了信誉危机！</a:t>
            </a:r>
          </a:p>
        </p:txBody>
      </p:sp>
    </p:spTree>
    <p:extLst>
      <p:ext uri="{BB962C8B-B14F-4D97-AF65-F5344CB8AC3E}">
        <p14:creationId xmlns:p14="http://schemas.microsoft.com/office/powerpoint/2010/main" val="138662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BF575088-B162-4AC0-B900-D66A5CCA1CC7}"/>
              </a:ext>
            </a:extLst>
          </p:cNvPr>
          <p:cNvGrpSpPr/>
          <p:nvPr/>
        </p:nvGrpSpPr>
        <p:grpSpPr>
          <a:xfrm>
            <a:off x="28060" y="-3"/>
            <a:ext cx="9144000" cy="6858003"/>
            <a:chOff x="-1" y="-2"/>
            <a:chExt cx="9144000" cy="6858003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E8B9186E-F639-4D94-A7A9-296AC6157B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D26577AA-267E-487C-AAE7-DAC40E3622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pic>
        <p:nvPicPr>
          <p:cNvPr id="60" name="图片 59">
            <a:extLst>
              <a:ext uri="{FF2B5EF4-FFF2-40B4-BE49-F238E27FC236}">
                <a16:creationId xmlns="" xmlns:a16="http://schemas.microsoft.com/office/drawing/2014/main" id="{57C4B22F-9363-4163-9E28-25783EF595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31" b="15162"/>
          <a:stretch/>
        </p:blipFill>
        <p:spPr>
          <a:xfrm>
            <a:off x="231259" y="4575613"/>
            <a:ext cx="5008398" cy="24643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4037" y="2477823"/>
            <a:ext cx="7809563" cy="1988092"/>
          </a:xfrm>
        </p:spPr>
        <p:txBody>
          <a:bodyPr/>
          <a:lstStyle/>
          <a:p>
            <a:pPr marL="0" lvl="0" indent="457200" defTabSz="457200">
              <a:lnSpc>
                <a:spcPct val="200000"/>
              </a:lnSpc>
              <a:spcBef>
                <a:spcPts val="0"/>
              </a:spcBef>
              <a:buNone/>
            </a:pP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机会成本是指：资源是稀缺的，面对稀缺资源，必须做出一定的选择，为此选择而失去的另一选择所能带来的价值，即所做选择而得到的收益的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endParaRPr lang="zh-CN" altLang="en-US" dirty="0"/>
          </a:p>
        </p:txBody>
      </p: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AE1D9C74-0358-44BE-BC9A-5AF692B931CD}"/>
              </a:ext>
            </a:extLst>
          </p:cNvPr>
          <p:cNvGrpSpPr/>
          <p:nvPr/>
        </p:nvGrpSpPr>
        <p:grpSpPr>
          <a:xfrm>
            <a:off x="773410" y="956041"/>
            <a:ext cx="6543945" cy="311150"/>
            <a:chOff x="799288" y="1095050"/>
            <a:chExt cx="6543945" cy="311150"/>
          </a:xfrm>
        </p:grpSpPr>
        <p:sp>
          <p:nvSpPr>
            <p:cNvPr id="5" name="平行四边形 3">
              <a:extLst>
                <a:ext uri="{FF2B5EF4-FFF2-40B4-BE49-F238E27FC236}">
                  <a16:creationId xmlns="" xmlns:a16="http://schemas.microsoft.com/office/drawing/2014/main" id="{597B9839-8F13-4B7C-82FB-2409DE520B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9288" y="1095050"/>
              <a:ext cx="357188" cy="311150"/>
            </a:xfrm>
            <a:prstGeom prst="parallelogram">
              <a:avLst>
                <a:gd name="adj" fmla="val 37420"/>
              </a:avLst>
            </a:pr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  <p:sp>
          <p:nvSpPr>
            <p:cNvPr id="6" name="平行四边形 4">
              <a:extLst>
                <a:ext uri="{FF2B5EF4-FFF2-40B4-BE49-F238E27FC236}">
                  <a16:creationId xmlns="" xmlns:a16="http://schemas.microsoft.com/office/drawing/2014/main" id="{E975DDE1-3C3D-4525-ADAF-ABA0C68B5F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8376" y="1095050"/>
              <a:ext cx="357187" cy="311150"/>
            </a:xfrm>
            <a:prstGeom prst="parallelogram">
              <a:avLst>
                <a:gd name="adj" fmla="val 37420"/>
              </a:avLst>
            </a:prstGeom>
            <a:solidFill>
              <a:srgbClr val="05B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  <p:grpSp>
          <p:nvGrpSpPr>
            <p:cNvPr id="7" name="组合 10">
              <a:extLst>
                <a:ext uri="{FF2B5EF4-FFF2-40B4-BE49-F238E27FC236}">
                  <a16:creationId xmlns="" xmlns:a16="http://schemas.microsoft.com/office/drawing/2014/main" id="{F379A9C1-7BB7-4823-9873-B10C77AE1ED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27799" y="1185435"/>
              <a:ext cx="6015434" cy="213980"/>
              <a:chOff x="0" y="0"/>
              <a:chExt cx="5029195" cy="180308"/>
            </a:xfrm>
          </p:grpSpPr>
          <p:cxnSp>
            <p:nvCxnSpPr>
              <p:cNvPr id="8" name="直接连接符 6">
                <a:extLst>
                  <a:ext uri="{FF2B5EF4-FFF2-40B4-BE49-F238E27FC236}">
                    <a16:creationId xmlns="" xmlns:a16="http://schemas.microsoft.com/office/drawing/2014/main" id="{F7E333D6-4EE3-40D3-81B4-7940672E39A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0" y="180307"/>
                <a:ext cx="5003441" cy="1"/>
              </a:xfrm>
              <a:prstGeom prst="line">
                <a:avLst/>
              </a:prstGeom>
              <a:noFill/>
              <a:ln w="6350">
                <a:solidFill>
                  <a:srgbClr val="0094DA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9" name="等腰三角形 8">
                <a:extLst>
                  <a:ext uri="{FF2B5EF4-FFF2-40B4-BE49-F238E27FC236}">
                    <a16:creationId xmlns="" xmlns:a16="http://schemas.microsoft.com/office/drawing/2014/main" id="{7EB8B1C3-993F-4C71-8377-C911EF69FD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6446" y="0"/>
                <a:ext cx="412749" cy="180308"/>
              </a:xfrm>
              <a:prstGeom prst="triangle">
                <a:avLst>
                  <a:gd name="adj" fmla="val 0"/>
                </a:avLst>
              </a:prstGeom>
              <a:solidFill>
                <a:srgbClr val="0094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  <a:defRPr/>
                </a:pPr>
                <a:endParaRPr lang="zh-CN" altLang="en-US" sz="135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118C1036-F457-4DF1-8E48-3F9F8331DAE8}"/>
              </a:ext>
            </a:extLst>
          </p:cNvPr>
          <p:cNvSpPr/>
          <p:nvPr/>
        </p:nvSpPr>
        <p:spPr>
          <a:xfrm>
            <a:off x="1509389" y="829417"/>
            <a:ext cx="53142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000" b="1" dirty="0">
                <a:solidFill>
                  <a:srgbClr val="00206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那么，站在经济学的角度如何看待此案件呢？</a:t>
            </a:r>
            <a:endParaRPr lang="en-US" altLang="zh-CN" sz="2000" b="1" dirty="0">
              <a:solidFill>
                <a:srgbClr val="00206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5FF95A05-E4A0-45CD-8B81-7839B60C7A64}"/>
              </a:ext>
            </a:extLst>
          </p:cNvPr>
          <p:cNvSpPr/>
          <p:nvPr/>
        </p:nvSpPr>
        <p:spPr>
          <a:xfrm>
            <a:off x="674037" y="1769834"/>
            <a:ext cx="4204997" cy="52322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lvl="0"/>
            <a:r>
              <a:rPr lang="zh-CN" altLang="en-US" sz="2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经济学原理应用</a:t>
            </a:r>
            <a:r>
              <a:rPr lang="en-US" altLang="zh-CN" sz="22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dirty="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机会成本</a:t>
            </a:r>
            <a:endParaRPr lang="en-US" altLang="zh-CN" sz="2400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265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316246F-C4D3-4D4B-A026-503E1AEB9C74}"/>
              </a:ext>
            </a:extLst>
          </p:cNvPr>
          <p:cNvGrpSpPr/>
          <p:nvPr/>
        </p:nvGrpSpPr>
        <p:grpSpPr>
          <a:xfrm>
            <a:off x="43305" y="-2"/>
            <a:ext cx="9144000" cy="6858003"/>
            <a:chOff x="-1" y="-2"/>
            <a:chExt cx="9144000" cy="6858003"/>
          </a:xfrm>
        </p:grpSpPr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31053F07-F59E-442E-A1D8-9A480BAC0D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59368759-0971-428A-9808-EE2EF1568E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05758D79-00ED-44C9-82D3-6B39B8D45DAE}"/>
              </a:ext>
            </a:extLst>
          </p:cNvPr>
          <p:cNvSpPr/>
          <p:nvPr/>
        </p:nvSpPr>
        <p:spPr>
          <a:xfrm>
            <a:off x="802301" y="1730754"/>
            <a:ext cx="76260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>
              <a:lnSpc>
                <a:spcPct val="200000"/>
              </a:lnSpc>
            </a:pP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长生生物面对稀缺资源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（这里是指企业的有限资源），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必须做出一定的选择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（正常获利？还是非法暴利？）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为此选择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（这里指非法造假疫苗）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而带来的代价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（这里指失信造假带来的后果</a:t>
            </a:r>
            <a:r>
              <a:rPr lang="en-US" altLang="zh-CN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罚款</a:t>
            </a:r>
            <a:r>
              <a:rPr lang="en-US" altLang="zh-CN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91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就是长生生物为所做的选择而得到的收益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（非法暴利</a:t>
            </a:r>
            <a:r>
              <a:rPr lang="en-US" altLang="zh-CN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5.8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亿）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机会成本</a:t>
            </a: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pPr indent="457200" algn="just">
              <a:lnSpc>
                <a:spcPct val="200000"/>
              </a:lnSpc>
            </a:pPr>
            <a:endParaRPr lang="zh-CN" altLang="en-US" sz="2000" dirty="0"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6" name="等腰三角形 45">
            <a:extLst>
              <a:ext uri="{FF2B5EF4-FFF2-40B4-BE49-F238E27FC236}">
                <a16:creationId xmlns="" xmlns:a16="http://schemas.microsoft.com/office/drawing/2014/main" id="{9660E42F-60E6-44B8-8C3A-4DBA7F424662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47" name="TextBox 19">
            <a:extLst>
              <a:ext uri="{FF2B5EF4-FFF2-40B4-BE49-F238E27FC236}">
                <a16:creationId xmlns="" xmlns:a16="http://schemas.microsoft.com/office/drawing/2014/main" id="{95478DE9-51FF-467F-B830-A004A15EA6FB}"/>
              </a:ext>
            </a:extLst>
          </p:cNvPr>
          <p:cNvSpPr txBox="1"/>
          <p:nvPr/>
        </p:nvSpPr>
        <p:spPr>
          <a:xfrm rot="19171635">
            <a:off x="1909308" y="437694"/>
            <a:ext cx="209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2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原理解析</a:t>
            </a: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63354AE3-EED9-40BC-8F25-B4AFAF36BFF5}"/>
              </a:ext>
            </a:extLst>
          </p:cNvPr>
          <p:cNvGrpSpPr/>
          <p:nvPr/>
        </p:nvGrpSpPr>
        <p:grpSpPr>
          <a:xfrm>
            <a:off x="2113336" y="4543204"/>
            <a:ext cx="4288675" cy="2297055"/>
            <a:chOff x="2119522" y="4243388"/>
            <a:chExt cx="4881563" cy="2614612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8572D297-A669-47D6-A599-905D9C2D6ED2}"/>
                </a:ext>
              </a:extLst>
            </p:cNvPr>
            <p:cNvSpPr/>
            <p:nvPr/>
          </p:nvSpPr>
          <p:spPr>
            <a:xfrm>
              <a:off x="5389772" y="6451600"/>
              <a:ext cx="406400" cy="4064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50C39913-7548-4056-BDFA-E474E4ABE8E0}"/>
                </a:ext>
              </a:extLst>
            </p:cNvPr>
            <p:cNvSpPr/>
            <p:nvPr/>
          </p:nvSpPr>
          <p:spPr>
            <a:xfrm>
              <a:off x="5791410" y="6570663"/>
              <a:ext cx="223837" cy="223837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9984FAFD-87B4-4BC4-9BF2-43021BA09B3F}"/>
                </a:ext>
              </a:extLst>
            </p:cNvPr>
            <p:cNvSpPr/>
            <p:nvPr/>
          </p:nvSpPr>
          <p:spPr>
            <a:xfrm>
              <a:off x="2627522" y="6572250"/>
              <a:ext cx="222250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B5414BE5-140A-42ED-9EDD-0C64F8FA9ABF}"/>
                </a:ext>
              </a:extLst>
            </p:cNvPr>
            <p:cNvSpPr/>
            <p:nvPr/>
          </p:nvSpPr>
          <p:spPr>
            <a:xfrm>
              <a:off x="2305260" y="6664325"/>
              <a:ext cx="111125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9437C4E6-9866-474F-96E5-43E4DADFF3BA}"/>
                </a:ext>
              </a:extLst>
            </p:cNvPr>
            <p:cNvSpPr/>
            <p:nvPr/>
          </p:nvSpPr>
          <p:spPr>
            <a:xfrm>
              <a:off x="6250197" y="6577013"/>
              <a:ext cx="223838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660C4159-D841-4A1B-B8A2-A9387CFC76C4}"/>
                </a:ext>
              </a:extLst>
            </p:cNvPr>
            <p:cNvSpPr/>
            <p:nvPr/>
          </p:nvSpPr>
          <p:spPr>
            <a:xfrm>
              <a:off x="3111710" y="6543675"/>
              <a:ext cx="111125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D66B3721-2F6F-41FE-B383-E7751AFD8394}"/>
                </a:ext>
              </a:extLst>
            </p:cNvPr>
            <p:cNvSpPr/>
            <p:nvPr/>
          </p:nvSpPr>
          <p:spPr>
            <a:xfrm>
              <a:off x="6602622" y="6673850"/>
              <a:ext cx="111125" cy="112713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="" xmlns:a16="http://schemas.microsoft.com/office/drawing/2014/main" id="{696540E5-B4F5-45F0-9D4D-F0CEA00DEBB9}"/>
                </a:ext>
              </a:extLst>
            </p:cNvPr>
            <p:cNvSpPr/>
            <p:nvPr/>
          </p:nvSpPr>
          <p:spPr>
            <a:xfrm>
              <a:off x="3921335" y="6461125"/>
              <a:ext cx="203200" cy="20320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2C1E9DC5-18A7-4C3C-9A91-C9C76D90CF3E}"/>
                </a:ext>
              </a:extLst>
            </p:cNvPr>
            <p:cNvSpPr/>
            <p:nvPr/>
          </p:nvSpPr>
          <p:spPr>
            <a:xfrm>
              <a:off x="6569285" y="6388100"/>
              <a:ext cx="223837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60" name="椭圆 59">
              <a:extLst>
                <a:ext uri="{FF2B5EF4-FFF2-40B4-BE49-F238E27FC236}">
                  <a16:creationId xmlns="" xmlns:a16="http://schemas.microsoft.com/office/drawing/2014/main" id="{2998039A-6AE8-4CF4-A0E5-B770D3E039A5}"/>
                </a:ext>
              </a:extLst>
            </p:cNvPr>
            <p:cNvSpPr/>
            <p:nvPr/>
          </p:nvSpPr>
          <p:spPr>
            <a:xfrm>
              <a:off x="4226135" y="6578600"/>
              <a:ext cx="223837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89" name="椭圆 88">
              <a:extLst>
                <a:ext uri="{FF2B5EF4-FFF2-40B4-BE49-F238E27FC236}">
                  <a16:creationId xmlns="" xmlns:a16="http://schemas.microsoft.com/office/drawing/2014/main" id="{3F50E2C8-F5B9-4631-8694-160C356C47B7}"/>
                </a:ext>
              </a:extLst>
            </p:cNvPr>
            <p:cNvSpPr/>
            <p:nvPr/>
          </p:nvSpPr>
          <p:spPr>
            <a:xfrm>
              <a:off x="6889960" y="6673850"/>
              <a:ext cx="111125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0" name="椭圆 89">
              <a:extLst>
                <a:ext uri="{FF2B5EF4-FFF2-40B4-BE49-F238E27FC236}">
                  <a16:creationId xmlns="" xmlns:a16="http://schemas.microsoft.com/office/drawing/2014/main" id="{31DED61F-C340-47B4-9BB3-6DD129AF9A7D}"/>
                </a:ext>
              </a:extLst>
            </p:cNvPr>
            <p:cNvSpPr/>
            <p:nvPr/>
          </p:nvSpPr>
          <p:spPr>
            <a:xfrm>
              <a:off x="5975560" y="6388100"/>
              <a:ext cx="223837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1" name="椭圆 90">
              <a:extLst>
                <a:ext uri="{FF2B5EF4-FFF2-40B4-BE49-F238E27FC236}">
                  <a16:creationId xmlns="" xmlns:a16="http://schemas.microsoft.com/office/drawing/2014/main" id="{0F0E92F9-F8A5-4BBA-B58C-0D9D8483EF59}"/>
                </a:ext>
              </a:extLst>
            </p:cNvPr>
            <p:cNvSpPr/>
            <p:nvPr/>
          </p:nvSpPr>
          <p:spPr>
            <a:xfrm>
              <a:off x="2119522" y="6675438"/>
              <a:ext cx="111125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2" name="椭圆 91">
              <a:extLst>
                <a:ext uri="{FF2B5EF4-FFF2-40B4-BE49-F238E27FC236}">
                  <a16:creationId xmlns="" xmlns:a16="http://schemas.microsoft.com/office/drawing/2014/main" id="{9B220384-056D-41AD-B1E6-4A409AB167C2}"/>
                </a:ext>
              </a:extLst>
            </p:cNvPr>
            <p:cNvSpPr/>
            <p:nvPr/>
          </p:nvSpPr>
          <p:spPr>
            <a:xfrm>
              <a:off x="4554747" y="6397625"/>
              <a:ext cx="112713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3" name="椭圆 92">
              <a:extLst>
                <a:ext uri="{FF2B5EF4-FFF2-40B4-BE49-F238E27FC236}">
                  <a16:creationId xmlns="" xmlns:a16="http://schemas.microsoft.com/office/drawing/2014/main" id="{42C830EF-6565-49EE-8A19-F8DC16F6F09B}"/>
                </a:ext>
              </a:extLst>
            </p:cNvPr>
            <p:cNvSpPr/>
            <p:nvPr/>
          </p:nvSpPr>
          <p:spPr>
            <a:xfrm>
              <a:off x="3289510" y="6524625"/>
              <a:ext cx="261937" cy="261938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4" name="椭圆 93">
              <a:extLst>
                <a:ext uri="{FF2B5EF4-FFF2-40B4-BE49-F238E27FC236}">
                  <a16:creationId xmlns="" xmlns:a16="http://schemas.microsoft.com/office/drawing/2014/main" id="{6A527C08-ED5E-4BEF-B4A8-05F36436C833}"/>
                </a:ext>
              </a:extLst>
            </p:cNvPr>
            <p:cNvSpPr/>
            <p:nvPr/>
          </p:nvSpPr>
          <p:spPr>
            <a:xfrm>
              <a:off x="5150060" y="6567488"/>
              <a:ext cx="223837" cy="223837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5" name="椭圆 94">
              <a:extLst>
                <a:ext uri="{FF2B5EF4-FFF2-40B4-BE49-F238E27FC236}">
                  <a16:creationId xmlns="" xmlns:a16="http://schemas.microsoft.com/office/drawing/2014/main" id="{E12D1CB9-0EBC-486F-9445-E511B8FF331C}"/>
                </a:ext>
              </a:extLst>
            </p:cNvPr>
            <p:cNvSpPr/>
            <p:nvPr/>
          </p:nvSpPr>
          <p:spPr>
            <a:xfrm>
              <a:off x="3238710" y="6230938"/>
              <a:ext cx="222250" cy="222250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6" name="椭圆 95">
              <a:extLst>
                <a:ext uri="{FF2B5EF4-FFF2-40B4-BE49-F238E27FC236}">
                  <a16:creationId xmlns="" xmlns:a16="http://schemas.microsoft.com/office/drawing/2014/main" id="{7F034F36-085E-47E5-8E87-FE3D548A03DA}"/>
                </a:ext>
              </a:extLst>
            </p:cNvPr>
            <p:cNvSpPr/>
            <p:nvPr/>
          </p:nvSpPr>
          <p:spPr>
            <a:xfrm>
              <a:off x="3565735" y="6118225"/>
              <a:ext cx="111125" cy="112713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E8FFAB9E-F572-4C5D-BB48-8723F0F49A7A}"/>
                </a:ext>
              </a:extLst>
            </p:cNvPr>
            <p:cNvSpPr/>
            <p:nvPr/>
          </p:nvSpPr>
          <p:spPr>
            <a:xfrm>
              <a:off x="2846597" y="6388100"/>
              <a:ext cx="223838" cy="223838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6ED7BF9D-C05C-4CF7-B79D-B7434DBD69FF}"/>
                </a:ext>
              </a:extLst>
            </p:cNvPr>
            <p:cNvSpPr/>
            <p:nvPr/>
          </p:nvSpPr>
          <p:spPr>
            <a:xfrm>
              <a:off x="2552910" y="6464300"/>
              <a:ext cx="111125" cy="112713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99" name="椭圆 98">
              <a:extLst>
                <a:ext uri="{FF2B5EF4-FFF2-40B4-BE49-F238E27FC236}">
                  <a16:creationId xmlns="" xmlns:a16="http://schemas.microsoft.com/office/drawing/2014/main" id="{AEE77C86-2CD9-44CA-8594-AADEAE3BA004}"/>
                </a:ext>
              </a:extLst>
            </p:cNvPr>
            <p:cNvSpPr/>
            <p:nvPr/>
          </p:nvSpPr>
          <p:spPr>
            <a:xfrm>
              <a:off x="6253372" y="6286500"/>
              <a:ext cx="111125" cy="111125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00" name="椭圆 99">
              <a:extLst>
                <a:ext uri="{FF2B5EF4-FFF2-40B4-BE49-F238E27FC236}">
                  <a16:creationId xmlns="" xmlns:a16="http://schemas.microsoft.com/office/drawing/2014/main" id="{6AF28AE7-E8D2-4169-BB93-D805C3198D4D}"/>
                </a:ext>
              </a:extLst>
            </p:cNvPr>
            <p:cNvSpPr/>
            <p:nvPr/>
          </p:nvSpPr>
          <p:spPr>
            <a:xfrm>
              <a:off x="5621547" y="6118225"/>
              <a:ext cx="223838" cy="223838"/>
            </a:xfrm>
            <a:prstGeom prst="ellipse">
              <a:avLst/>
            </a:prstGeom>
            <a:solidFill>
              <a:srgbClr val="0297F0"/>
            </a:solidFill>
            <a:ln>
              <a:noFill/>
            </a:ln>
            <a:effectLst>
              <a:outerShdw blurRad="254000" dist="127000" dir="8100000" algn="tr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200">
                <a:latin typeface="+mj-ea"/>
                <a:ea typeface="+mj-ea"/>
              </a:endParaRPr>
            </a:p>
          </p:txBody>
        </p:sp>
        <p:sp>
          <p:nvSpPr>
            <p:cNvPr id="101" name="Freeform 24">
              <a:extLst>
                <a:ext uri="{FF2B5EF4-FFF2-40B4-BE49-F238E27FC236}">
                  <a16:creationId xmlns="" xmlns:a16="http://schemas.microsoft.com/office/drawing/2014/main" id="{FC891980-E04B-4A47-B319-2B39C4AFB05C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3770522" y="4243388"/>
              <a:ext cx="2387600" cy="2541587"/>
            </a:xfrm>
            <a:custGeom>
              <a:avLst/>
              <a:gdLst>
                <a:gd name="T0" fmla="*/ 127 w 358"/>
                <a:gd name="T1" fmla="*/ 292 h 382"/>
                <a:gd name="T2" fmla="*/ 322 w 358"/>
                <a:gd name="T3" fmla="*/ 63 h 382"/>
                <a:gd name="T4" fmla="*/ 333 w 358"/>
                <a:gd name="T5" fmla="*/ 113 h 382"/>
                <a:gd name="T6" fmla="*/ 336 w 358"/>
                <a:gd name="T7" fmla="*/ 178 h 382"/>
                <a:gd name="T8" fmla="*/ 338 w 358"/>
                <a:gd name="T9" fmla="*/ 245 h 382"/>
                <a:gd name="T10" fmla="*/ 321 w 358"/>
                <a:gd name="T11" fmla="*/ 314 h 382"/>
                <a:gd name="T12" fmla="*/ 271 w 358"/>
                <a:gd name="T13" fmla="*/ 382 h 382"/>
                <a:gd name="T14" fmla="*/ 172 w 358"/>
                <a:gd name="T15" fmla="*/ 226 h 382"/>
                <a:gd name="T16" fmla="*/ 123 w 358"/>
                <a:gd name="T17" fmla="*/ 197 h 382"/>
                <a:gd name="T18" fmla="*/ 125 w 358"/>
                <a:gd name="T19" fmla="*/ 208 h 382"/>
                <a:gd name="T20" fmla="*/ 174 w 358"/>
                <a:gd name="T21" fmla="*/ 236 h 382"/>
                <a:gd name="T22" fmla="*/ 172 w 358"/>
                <a:gd name="T23" fmla="*/ 226 h 382"/>
                <a:gd name="T24" fmla="*/ 288 w 358"/>
                <a:gd name="T25" fmla="*/ 136 h 382"/>
                <a:gd name="T26" fmla="*/ 263 w 358"/>
                <a:gd name="T27" fmla="*/ 125 h 382"/>
                <a:gd name="T28" fmla="*/ 171 w 358"/>
                <a:gd name="T29" fmla="*/ 70 h 382"/>
                <a:gd name="T30" fmla="*/ 148 w 358"/>
                <a:gd name="T31" fmla="*/ 54 h 382"/>
                <a:gd name="T32" fmla="*/ 171 w 358"/>
                <a:gd name="T33" fmla="*/ 70 h 382"/>
                <a:gd name="T34" fmla="*/ 204 w 358"/>
                <a:gd name="T35" fmla="*/ 39 h 382"/>
                <a:gd name="T36" fmla="*/ 193 w 358"/>
                <a:gd name="T37" fmla="*/ 64 h 382"/>
                <a:gd name="T38" fmla="*/ 258 w 358"/>
                <a:gd name="T39" fmla="*/ 103 h 382"/>
                <a:gd name="T40" fmla="*/ 274 w 358"/>
                <a:gd name="T41" fmla="*/ 80 h 382"/>
                <a:gd name="T42" fmla="*/ 258 w 358"/>
                <a:gd name="T43" fmla="*/ 103 h 382"/>
                <a:gd name="T44" fmla="*/ 249 w 358"/>
                <a:gd name="T45" fmla="*/ 55 h 382"/>
                <a:gd name="T46" fmla="*/ 226 w 358"/>
                <a:gd name="T47" fmla="*/ 71 h 382"/>
                <a:gd name="T48" fmla="*/ 182 w 358"/>
                <a:gd name="T49" fmla="*/ 209 h 382"/>
                <a:gd name="T50" fmla="*/ 133 w 358"/>
                <a:gd name="T51" fmla="*/ 180 h 382"/>
                <a:gd name="T52" fmla="*/ 135 w 358"/>
                <a:gd name="T53" fmla="*/ 190 h 382"/>
                <a:gd name="T54" fmla="*/ 184 w 358"/>
                <a:gd name="T55" fmla="*/ 219 h 382"/>
                <a:gd name="T56" fmla="*/ 182 w 358"/>
                <a:gd name="T57" fmla="*/ 209 h 382"/>
                <a:gd name="T58" fmla="*/ 157 w 358"/>
                <a:gd name="T59" fmla="*/ 104 h 382"/>
                <a:gd name="T60" fmla="*/ 186 w 358"/>
                <a:gd name="T61" fmla="*/ 195 h 382"/>
                <a:gd name="T62" fmla="*/ 222 w 358"/>
                <a:gd name="T63" fmla="*/ 90 h 382"/>
                <a:gd name="T64" fmla="*/ 136 w 358"/>
                <a:gd name="T65" fmla="*/ 238 h 382"/>
                <a:gd name="T66" fmla="*/ 129 w 358"/>
                <a:gd name="T67" fmla="*/ 21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8" h="382">
                  <a:moveTo>
                    <a:pt x="131" y="382"/>
                  </a:moveTo>
                  <a:cubicBezTo>
                    <a:pt x="135" y="352"/>
                    <a:pt x="135" y="320"/>
                    <a:pt x="127" y="292"/>
                  </a:cubicBezTo>
                  <a:cubicBezTo>
                    <a:pt x="0" y="220"/>
                    <a:pt x="34" y="56"/>
                    <a:pt x="140" y="23"/>
                  </a:cubicBezTo>
                  <a:cubicBezTo>
                    <a:pt x="196" y="0"/>
                    <a:pt x="272" y="14"/>
                    <a:pt x="322" y="63"/>
                  </a:cubicBezTo>
                  <a:cubicBezTo>
                    <a:pt x="358" y="99"/>
                    <a:pt x="340" y="109"/>
                    <a:pt x="340" y="109"/>
                  </a:cubicBezTo>
                  <a:cubicBezTo>
                    <a:pt x="333" y="113"/>
                    <a:pt x="333" y="113"/>
                    <a:pt x="333" y="113"/>
                  </a:cubicBezTo>
                  <a:cubicBezTo>
                    <a:pt x="337" y="130"/>
                    <a:pt x="345" y="162"/>
                    <a:pt x="344" y="166"/>
                  </a:cubicBezTo>
                  <a:cubicBezTo>
                    <a:pt x="342" y="172"/>
                    <a:pt x="336" y="178"/>
                    <a:pt x="336" y="178"/>
                  </a:cubicBezTo>
                  <a:cubicBezTo>
                    <a:pt x="354" y="239"/>
                    <a:pt x="354" y="239"/>
                    <a:pt x="354" y="239"/>
                  </a:cubicBezTo>
                  <a:cubicBezTo>
                    <a:pt x="338" y="245"/>
                    <a:pt x="338" y="245"/>
                    <a:pt x="338" y="245"/>
                  </a:cubicBezTo>
                  <a:cubicBezTo>
                    <a:pt x="341" y="265"/>
                    <a:pt x="343" y="281"/>
                    <a:pt x="341" y="300"/>
                  </a:cubicBezTo>
                  <a:cubicBezTo>
                    <a:pt x="341" y="304"/>
                    <a:pt x="330" y="313"/>
                    <a:pt x="321" y="314"/>
                  </a:cubicBezTo>
                  <a:cubicBezTo>
                    <a:pt x="267" y="317"/>
                    <a:pt x="267" y="317"/>
                    <a:pt x="267" y="317"/>
                  </a:cubicBezTo>
                  <a:cubicBezTo>
                    <a:pt x="271" y="382"/>
                    <a:pt x="271" y="382"/>
                    <a:pt x="271" y="382"/>
                  </a:cubicBezTo>
                  <a:cubicBezTo>
                    <a:pt x="131" y="382"/>
                    <a:pt x="131" y="382"/>
                    <a:pt x="131" y="382"/>
                  </a:cubicBezTo>
                  <a:close/>
                  <a:moveTo>
                    <a:pt x="172" y="226"/>
                  </a:moveTo>
                  <a:cubicBezTo>
                    <a:pt x="132" y="196"/>
                    <a:pt x="132" y="196"/>
                    <a:pt x="132" y="196"/>
                  </a:cubicBezTo>
                  <a:cubicBezTo>
                    <a:pt x="129" y="193"/>
                    <a:pt x="125" y="194"/>
                    <a:pt x="123" y="197"/>
                  </a:cubicBezTo>
                  <a:cubicBezTo>
                    <a:pt x="123" y="197"/>
                    <a:pt x="123" y="197"/>
                    <a:pt x="123" y="197"/>
                  </a:cubicBezTo>
                  <a:cubicBezTo>
                    <a:pt x="121" y="201"/>
                    <a:pt x="122" y="205"/>
                    <a:pt x="125" y="208"/>
                  </a:cubicBezTo>
                  <a:cubicBezTo>
                    <a:pt x="165" y="238"/>
                    <a:pt x="165" y="238"/>
                    <a:pt x="165" y="238"/>
                  </a:cubicBezTo>
                  <a:cubicBezTo>
                    <a:pt x="168" y="240"/>
                    <a:pt x="172" y="239"/>
                    <a:pt x="174" y="236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6" y="233"/>
                    <a:pt x="175" y="228"/>
                    <a:pt x="172" y="226"/>
                  </a:cubicBezTo>
                  <a:close/>
                  <a:moveTo>
                    <a:pt x="263" y="136"/>
                  </a:moveTo>
                  <a:cubicBezTo>
                    <a:pt x="288" y="136"/>
                    <a:pt x="288" y="136"/>
                    <a:pt x="288" y="136"/>
                  </a:cubicBezTo>
                  <a:cubicBezTo>
                    <a:pt x="288" y="125"/>
                    <a:pt x="288" y="125"/>
                    <a:pt x="288" y="125"/>
                  </a:cubicBezTo>
                  <a:cubicBezTo>
                    <a:pt x="263" y="125"/>
                    <a:pt x="263" y="125"/>
                    <a:pt x="263" y="125"/>
                  </a:cubicBezTo>
                  <a:cubicBezTo>
                    <a:pt x="263" y="136"/>
                    <a:pt x="263" y="136"/>
                    <a:pt x="263" y="136"/>
                  </a:cubicBezTo>
                  <a:close/>
                  <a:moveTo>
                    <a:pt x="171" y="70"/>
                  </a:moveTo>
                  <a:cubicBezTo>
                    <a:pt x="158" y="48"/>
                    <a:pt x="158" y="48"/>
                    <a:pt x="158" y="48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71" y="70"/>
                    <a:pt x="171" y="70"/>
                    <a:pt x="171" y="70"/>
                  </a:cubicBezTo>
                  <a:close/>
                  <a:moveTo>
                    <a:pt x="204" y="64"/>
                  </a:moveTo>
                  <a:cubicBezTo>
                    <a:pt x="204" y="39"/>
                    <a:pt x="204" y="39"/>
                    <a:pt x="204" y="39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204" y="64"/>
                    <a:pt x="204" y="64"/>
                    <a:pt x="204" y="64"/>
                  </a:cubicBezTo>
                  <a:close/>
                  <a:moveTo>
                    <a:pt x="258" y="103"/>
                  </a:moveTo>
                  <a:cubicBezTo>
                    <a:pt x="279" y="90"/>
                    <a:pt x="279" y="90"/>
                    <a:pt x="279" y="90"/>
                  </a:cubicBezTo>
                  <a:cubicBezTo>
                    <a:pt x="274" y="80"/>
                    <a:pt x="274" y="80"/>
                    <a:pt x="274" y="80"/>
                  </a:cubicBezTo>
                  <a:cubicBezTo>
                    <a:pt x="252" y="93"/>
                    <a:pt x="252" y="93"/>
                    <a:pt x="252" y="93"/>
                  </a:cubicBezTo>
                  <a:cubicBezTo>
                    <a:pt x="258" y="103"/>
                    <a:pt x="258" y="103"/>
                    <a:pt x="258" y="103"/>
                  </a:cubicBezTo>
                  <a:close/>
                  <a:moveTo>
                    <a:pt x="236" y="76"/>
                  </a:moveTo>
                  <a:cubicBezTo>
                    <a:pt x="249" y="55"/>
                    <a:pt x="249" y="55"/>
                    <a:pt x="249" y="55"/>
                  </a:cubicBezTo>
                  <a:cubicBezTo>
                    <a:pt x="239" y="49"/>
                    <a:pt x="239" y="49"/>
                    <a:pt x="239" y="49"/>
                  </a:cubicBezTo>
                  <a:cubicBezTo>
                    <a:pt x="226" y="71"/>
                    <a:pt x="226" y="71"/>
                    <a:pt x="226" y="71"/>
                  </a:cubicBezTo>
                  <a:cubicBezTo>
                    <a:pt x="236" y="76"/>
                    <a:pt x="236" y="76"/>
                    <a:pt x="236" y="76"/>
                  </a:cubicBezTo>
                  <a:close/>
                  <a:moveTo>
                    <a:pt x="182" y="209"/>
                  </a:moveTo>
                  <a:cubicBezTo>
                    <a:pt x="142" y="178"/>
                    <a:pt x="142" y="178"/>
                    <a:pt x="142" y="178"/>
                  </a:cubicBezTo>
                  <a:cubicBezTo>
                    <a:pt x="139" y="176"/>
                    <a:pt x="135" y="177"/>
                    <a:pt x="133" y="180"/>
                  </a:cubicBezTo>
                  <a:cubicBezTo>
                    <a:pt x="133" y="180"/>
                    <a:pt x="133" y="180"/>
                    <a:pt x="133" y="180"/>
                  </a:cubicBezTo>
                  <a:cubicBezTo>
                    <a:pt x="131" y="183"/>
                    <a:pt x="132" y="188"/>
                    <a:pt x="135" y="190"/>
                  </a:cubicBezTo>
                  <a:cubicBezTo>
                    <a:pt x="175" y="221"/>
                    <a:pt x="175" y="221"/>
                    <a:pt x="175" y="221"/>
                  </a:cubicBezTo>
                  <a:cubicBezTo>
                    <a:pt x="178" y="223"/>
                    <a:pt x="182" y="222"/>
                    <a:pt x="184" y="219"/>
                  </a:cubicBezTo>
                  <a:cubicBezTo>
                    <a:pt x="184" y="219"/>
                    <a:pt x="184" y="219"/>
                    <a:pt x="184" y="219"/>
                  </a:cubicBezTo>
                  <a:cubicBezTo>
                    <a:pt x="186" y="216"/>
                    <a:pt x="185" y="211"/>
                    <a:pt x="182" y="209"/>
                  </a:cubicBezTo>
                  <a:close/>
                  <a:moveTo>
                    <a:pt x="222" y="90"/>
                  </a:moveTo>
                  <a:cubicBezTo>
                    <a:pt x="198" y="76"/>
                    <a:pt x="169" y="83"/>
                    <a:pt x="157" y="104"/>
                  </a:cubicBezTo>
                  <a:cubicBezTo>
                    <a:pt x="144" y="126"/>
                    <a:pt x="160" y="151"/>
                    <a:pt x="149" y="174"/>
                  </a:cubicBezTo>
                  <a:cubicBezTo>
                    <a:pt x="186" y="195"/>
                    <a:pt x="186" y="195"/>
                    <a:pt x="186" y="195"/>
                  </a:cubicBezTo>
                  <a:cubicBezTo>
                    <a:pt x="200" y="174"/>
                    <a:pt x="229" y="176"/>
                    <a:pt x="242" y="154"/>
                  </a:cubicBezTo>
                  <a:cubicBezTo>
                    <a:pt x="255" y="132"/>
                    <a:pt x="245" y="104"/>
                    <a:pt x="222" y="90"/>
                  </a:cubicBezTo>
                  <a:close/>
                  <a:moveTo>
                    <a:pt x="129" y="216"/>
                  </a:moveTo>
                  <a:cubicBezTo>
                    <a:pt x="125" y="224"/>
                    <a:pt x="128" y="233"/>
                    <a:pt x="136" y="238"/>
                  </a:cubicBezTo>
                  <a:cubicBezTo>
                    <a:pt x="142" y="241"/>
                    <a:pt x="150" y="240"/>
                    <a:pt x="155" y="236"/>
                  </a:cubicBezTo>
                  <a:lnTo>
                    <a:pt x="129" y="216"/>
                  </a:lnTo>
                  <a:close/>
                </a:path>
              </a:pathLst>
            </a:custGeom>
            <a:solidFill>
              <a:srgbClr val="0297F0"/>
            </a:solidFill>
            <a:ln w="9525">
              <a:noFill/>
              <a:round/>
              <a:headEnd/>
              <a:tailEnd/>
            </a:ln>
            <a:effectLst/>
          </p:spPr>
          <p:txBody>
            <a:bodyPr lIns="121917" tIns="60959" rIns="121917" bIns="60959"/>
            <a:lstStyle/>
            <a:p>
              <a:pPr>
                <a:defRPr/>
              </a:pPr>
              <a:endParaRPr lang="zh-CN" altLang="en-US" sz="2400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04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/>
      <p:bldP spid="46" grpId="0" animBg="1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43580EB-298A-4997-9477-700B15AC5A42}"/>
              </a:ext>
            </a:extLst>
          </p:cNvPr>
          <p:cNvGrpSpPr/>
          <p:nvPr/>
        </p:nvGrpSpPr>
        <p:grpSpPr>
          <a:xfrm>
            <a:off x="-1" y="-2"/>
            <a:ext cx="9144000" cy="6858003"/>
            <a:chOff x="-1" y="-2"/>
            <a:chExt cx="9144000" cy="6858003"/>
          </a:xfrm>
        </p:grpSpPr>
        <p:pic>
          <p:nvPicPr>
            <p:cNvPr id="16" name="图片 15">
              <a:extLst>
                <a:ext uri="{FF2B5EF4-FFF2-40B4-BE49-F238E27FC236}">
                  <a16:creationId xmlns="" xmlns:a16="http://schemas.microsoft.com/office/drawing/2014/main" id="{C5053B52-62AA-460D-8FC8-BB176FB6CE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="" xmlns:a16="http://schemas.microsoft.com/office/drawing/2014/main" id="{832C6DCA-3B29-4F79-80E4-067FE4B5F5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5E87882-79B1-4859-9F21-0FCE7BD21376}"/>
              </a:ext>
            </a:extLst>
          </p:cNvPr>
          <p:cNvSpPr/>
          <p:nvPr/>
        </p:nvSpPr>
        <p:spPr>
          <a:xfrm>
            <a:off x="736573" y="1734529"/>
            <a:ext cx="7597775" cy="1670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200000"/>
              </a:lnSpc>
            </a:pPr>
            <a:r>
              <a:rPr lang="zh-CN" altLang="en-US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失信经营或许会暂时会给企业带来一定的收益，但当人们认清真相后，便会对不良商家失去信任，而不再购买其产品；甚至还会对整个行业和国家都会产生信任危机，从而带来更为严重的负面影响！</a:t>
            </a:r>
            <a:endParaRPr lang="en-US" altLang="zh-CN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88194BA3-43A0-4D8B-BF24-D5A348FA38C3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="" xmlns:a16="http://schemas.microsoft.com/office/drawing/2014/main" id="{EA3555F4-12B1-476A-A8C4-666A71B5CB53}"/>
              </a:ext>
            </a:extLst>
          </p:cNvPr>
          <p:cNvSpPr txBox="1"/>
          <p:nvPr/>
        </p:nvSpPr>
        <p:spPr>
          <a:xfrm rot="19171635">
            <a:off x="1909308" y="437694"/>
            <a:ext cx="209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  </a:t>
            </a:r>
            <a:r>
              <a:rPr lang="zh-CN" altLang="en-US" sz="32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结论一</a:t>
            </a: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A82CC65-FEFA-47CD-9E2A-7A6BC3DEB90C}"/>
              </a:ext>
            </a:extLst>
          </p:cNvPr>
          <p:cNvSpPr/>
          <p:nvPr/>
        </p:nvSpPr>
        <p:spPr>
          <a:xfrm>
            <a:off x="707762" y="3479526"/>
            <a:ext cx="6463402" cy="546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200000"/>
              </a:lnSpc>
            </a:pPr>
            <a:r>
              <a:rPr lang="zh-CN" altLang="en-US" b="1" dirty="0">
                <a:solidFill>
                  <a:schemeClr val="bg2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（例如三鹿奶粉事件使得中国妈妈不再信任中国奶粉！）</a:t>
            </a:r>
            <a:endParaRPr lang="en-US" altLang="zh-CN" b="1" dirty="0">
              <a:solidFill>
                <a:schemeClr val="bg2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A198A8D-E8C1-4459-9232-B803825950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73" y="4338196"/>
            <a:ext cx="3835427" cy="25492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9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58A9D7D9-8CA7-46F0-90C8-3EF33CD708E3}"/>
              </a:ext>
            </a:extLst>
          </p:cNvPr>
          <p:cNvGrpSpPr/>
          <p:nvPr/>
        </p:nvGrpSpPr>
        <p:grpSpPr>
          <a:xfrm>
            <a:off x="0" y="8502"/>
            <a:ext cx="9144000" cy="6858003"/>
            <a:chOff x="-1" y="-2"/>
            <a:chExt cx="9144000" cy="6858003"/>
          </a:xfrm>
        </p:grpSpPr>
        <p:pic>
          <p:nvPicPr>
            <p:cNvPr id="12" name="图片 11">
              <a:extLst>
                <a:ext uri="{FF2B5EF4-FFF2-40B4-BE49-F238E27FC236}">
                  <a16:creationId xmlns="" xmlns:a16="http://schemas.microsoft.com/office/drawing/2014/main" id="{F30C2775-0A3C-41E8-8AEA-FEF9F8FED9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="" xmlns:a16="http://schemas.microsoft.com/office/drawing/2014/main" id="{5949FA84-96C4-40F7-8FAD-DBAB4C987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07719" y="2469763"/>
            <a:ext cx="75107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自疫苗事件爆发以来，长生生物公司不仅信誉破产，而且市值大跌、被处以巨额罚款，这个老牌企业，正一步步走向了退市的边缘。</a:t>
            </a:r>
            <a:endParaRPr lang="en-US" altLang="zh-CN" sz="20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这正是失去诚信、非法获利，带来的机会成本！</a:t>
            </a:r>
            <a:endParaRPr lang="en-US" altLang="zh-CN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D5CD42CF-9E12-4234-840A-22D209C398DD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5" name="TextBox 19">
            <a:extLst>
              <a:ext uri="{FF2B5EF4-FFF2-40B4-BE49-F238E27FC236}">
                <a16:creationId xmlns="" xmlns:a16="http://schemas.microsoft.com/office/drawing/2014/main" id="{CA42BE54-AC02-4CC4-BCF1-9EFA90836940}"/>
              </a:ext>
            </a:extLst>
          </p:cNvPr>
          <p:cNvSpPr txBox="1"/>
          <p:nvPr/>
        </p:nvSpPr>
        <p:spPr>
          <a:xfrm rot="19171635">
            <a:off x="1934708" y="437694"/>
            <a:ext cx="209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  </a:t>
            </a:r>
            <a:r>
              <a:rPr lang="zh-CN" altLang="en-US" sz="3200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结论二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097B0B0-DC2C-478F-A4FF-732CECFC555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6" b="3319"/>
          <a:stretch/>
        </p:blipFill>
        <p:spPr>
          <a:xfrm>
            <a:off x="5809600" y="-1"/>
            <a:ext cx="3375436" cy="2222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5C49673C-5226-4263-8230-07F6A11C16AB}"/>
              </a:ext>
            </a:extLst>
          </p:cNvPr>
          <p:cNvGrpSpPr/>
          <p:nvPr/>
        </p:nvGrpSpPr>
        <p:grpSpPr>
          <a:xfrm>
            <a:off x="-1" y="-2"/>
            <a:ext cx="9144000" cy="6858003"/>
            <a:chOff x="-1" y="-2"/>
            <a:chExt cx="9144000" cy="6858003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5E4B045C-AEA8-43AE-8DEC-DA4B9FB606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01A041C1-0657-4F20-837D-7E25EBCB6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539C52D-35C8-49CB-9528-6171E0394A2A}"/>
              </a:ext>
            </a:extLst>
          </p:cNvPr>
          <p:cNvSpPr/>
          <p:nvPr/>
        </p:nvSpPr>
        <p:spPr>
          <a:xfrm>
            <a:off x="468156" y="1858526"/>
            <a:ext cx="8372474" cy="46780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8" name="Picture 2" descr="C:\Users\Administrator\Desktop\w700h350z1l10t105f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9128" y="-53033"/>
            <a:ext cx="3980750" cy="1990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08D96691-E9C5-44D9-BF11-B40A62E6B2C6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5" name="TextBox 19">
            <a:extLst>
              <a:ext uri="{FF2B5EF4-FFF2-40B4-BE49-F238E27FC236}">
                <a16:creationId xmlns="" xmlns:a16="http://schemas.microsoft.com/office/drawing/2014/main" id="{9915E630-BB75-49BD-B800-6A720E320AC8}"/>
              </a:ext>
            </a:extLst>
          </p:cNvPr>
          <p:cNvSpPr txBox="1"/>
          <p:nvPr/>
        </p:nvSpPr>
        <p:spPr>
          <a:xfrm rot="19171635">
            <a:off x="1934708" y="453082"/>
            <a:ext cx="209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对策建议</a:t>
            </a:r>
          </a:p>
        </p:txBody>
      </p:sp>
      <p:cxnSp>
        <p:nvCxnSpPr>
          <p:cNvPr id="16" name="直接连接符 13">
            <a:extLst>
              <a:ext uri="{FF2B5EF4-FFF2-40B4-BE49-F238E27FC236}">
                <a16:creationId xmlns="" xmlns:a16="http://schemas.microsoft.com/office/drawing/2014/main" id="{3689D577-9810-41C3-B9D0-3DB6E6D1D23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411412" y="1922463"/>
            <a:ext cx="0" cy="4550156"/>
          </a:xfrm>
          <a:prstGeom prst="line">
            <a:avLst/>
          </a:prstGeom>
          <a:noFill/>
          <a:ln w="63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0" name="组合 5">
            <a:extLst>
              <a:ext uri="{FF2B5EF4-FFF2-40B4-BE49-F238E27FC236}">
                <a16:creationId xmlns="" xmlns:a16="http://schemas.microsoft.com/office/drawing/2014/main" id="{06A25E5A-D60D-4C4D-B7E7-0C5992FADD36}"/>
              </a:ext>
            </a:extLst>
          </p:cNvPr>
          <p:cNvGrpSpPr>
            <a:grpSpLocks/>
          </p:cNvGrpSpPr>
          <p:nvPr/>
        </p:nvGrpSpPr>
        <p:grpSpPr bwMode="auto">
          <a:xfrm>
            <a:off x="1313579" y="1932396"/>
            <a:ext cx="699177" cy="698018"/>
            <a:chOff x="0" y="0"/>
            <a:chExt cx="1275488" cy="1275488"/>
          </a:xfrm>
        </p:grpSpPr>
        <p:sp>
          <p:nvSpPr>
            <p:cNvPr id="21" name="泪滴形 7">
              <a:extLst>
                <a:ext uri="{FF2B5EF4-FFF2-40B4-BE49-F238E27FC236}">
                  <a16:creationId xmlns="" xmlns:a16="http://schemas.microsoft.com/office/drawing/2014/main" id="{132AC86B-F48A-4A50-B1E7-5DC43ADF5DE4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0" y="0"/>
              <a:ext cx="1275488" cy="1275488"/>
            </a:xfrm>
            <a:custGeom>
              <a:avLst/>
              <a:gdLst>
                <a:gd name="T0" fmla="*/ 0 w 1275488"/>
                <a:gd name="T1" fmla="*/ 637744 h 1275488"/>
                <a:gd name="T2" fmla="*/ 637744 w 1275488"/>
                <a:gd name="T3" fmla="*/ 0 h 1275488"/>
                <a:gd name="T4" fmla="*/ 1275488 w 1275488"/>
                <a:gd name="T5" fmla="*/ 0 h 1275488"/>
                <a:gd name="T6" fmla="*/ 1275488 w 1275488"/>
                <a:gd name="T7" fmla="*/ 637744 h 1275488"/>
                <a:gd name="T8" fmla="*/ 637744 w 1275488"/>
                <a:gd name="T9" fmla="*/ 1275488 h 1275488"/>
                <a:gd name="T10" fmla="*/ 0 w 1275488"/>
                <a:gd name="T11" fmla="*/ 637744 h 12754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75488" h="1275488">
                  <a:moveTo>
                    <a:pt x="0" y="637744"/>
                  </a:moveTo>
                  <a:cubicBezTo>
                    <a:pt x="0" y="285528"/>
                    <a:pt x="285528" y="0"/>
                    <a:pt x="637744" y="0"/>
                  </a:cubicBezTo>
                  <a:lnTo>
                    <a:pt x="1275488" y="0"/>
                  </a:lnTo>
                  <a:lnTo>
                    <a:pt x="1275488" y="637744"/>
                  </a:lnTo>
                  <a:cubicBezTo>
                    <a:pt x="1275488" y="989960"/>
                    <a:pt x="989960" y="1275488"/>
                    <a:pt x="637744" y="1275488"/>
                  </a:cubicBezTo>
                  <a:cubicBezTo>
                    <a:pt x="285528" y="1275488"/>
                    <a:pt x="0" y="989960"/>
                    <a:pt x="0" y="637744"/>
                  </a:cubicBezTo>
                  <a:close/>
                </a:path>
              </a:pathLst>
            </a:cu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2" name="文本框 17">
              <a:extLst>
                <a:ext uri="{FF2B5EF4-FFF2-40B4-BE49-F238E27FC236}">
                  <a16:creationId xmlns="" xmlns:a16="http://schemas.microsoft.com/office/drawing/2014/main" id="{B7F460AD-8DF2-4973-8DD8-09ACF83C6E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039" y="437689"/>
              <a:ext cx="875761" cy="590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1</a:t>
              </a:r>
              <a:endPara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3D99ED3-4A26-4F3F-9121-FA032A0C31B8}"/>
              </a:ext>
            </a:extLst>
          </p:cNvPr>
          <p:cNvGrpSpPr/>
          <p:nvPr/>
        </p:nvGrpSpPr>
        <p:grpSpPr>
          <a:xfrm>
            <a:off x="2360612" y="2115469"/>
            <a:ext cx="2516188" cy="266700"/>
            <a:chOff x="2360612" y="2115469"/>
            <a:chExt cx="2516188" cy="266700"/>
          </a:xfrm>
        </p:grpSpPr>
        <p:sp>
          <p:nvSpPr>
            <p:cNvPr id="17" name="椭圆 14">
              <a:extLst>
                <a:ext uri="{FF2B5EF4-FFF2-40B4-BE49-F238E27FC236}">
                  <a16:creationId xmlns="" xmlns:a16="http://schemas.microsoft.com/office/drawing/2014/main" id="{0872E47E-43F4-4047-9141-0789153BE8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612" y="2217738"/>
              <a:ext cx="96838" cy="968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 dirty="0">
                <a:solidFill>
                  <a:srgbClr val="FFFFFF"/>
                </a:solidFill>
              </a:endParaRPr>
            </a:p>
          </p:txBody>
        </p:sp>
        <p:sp>
          <p:nvSpPr>
            <p:cNvPr id="29" name="矩形 20">
              <a:extLst>
                <a:ext uri="{FF2B5EF4-FFF2-40B4-BE49-F238E27FC236}">
                  <a16:creationId xmlns="" xmlns:a16="http://schemas.microsoft.com/office/drawing/2014/main" id="{E4D68980-F309-44F7-AAB7-244956D421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1925" y="2115469"/>
              <a:ext cx="2174875" cy="266700"/>
            </a:xfrm>
            <a:prstGeom prst="rect">
              <a:avLst/>
            </a:prstGeom>
            <a:solidFill>
              <a:srgbClr val="0094DA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rgbClr val="B4D44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加大惩治力度</a:t>
              </a:r>
            </a:p>
          </p:txBody>
        </p:sp>
      </p:grpSp>
      <p:sp>
        <p:nvSpPr>
          <p:cNvPr id="30" name="TextBox 10">
            <a:extLst>
              <a:ext uri="{FF2B5EF4-FFF2-40B4-BE49-F238E27FC236}">
                <a16:creationId xmlns="" xmlns:a16="http://schemas.microsoft.com/office/drawing/2014/main" id="{FA652586-966E-4C3D-A930-B4AF9978E1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1436" y="2398522"/>
            <a:ext cx="5834053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政府</a:t>
            </a:r>
            <a:r>
              <a:rPr lang="zh-CN" altLang="en-US" sz="13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应建立健全相关制度法规，加大对不诚信厂商，特别是食品、药品这些直接与健康挂钩行业的厂商，制假贩假惩治力度，形成强大制约作用。（正如李克强总理所说</a:t>
            </a:r>
            <a:r>
              <a:rPr lang="zh-CN" altLang="en-US" sz="1300" b="1" u="heavy" dirty="0">
                <a:solidFill>
                  <a:srgbClr val="002060"/>
                </a:solidFill>
                <a:uFill>
                  <a:solidFill>
                    <a:srgbClr val="FF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</a:rPr>
              <a:t>要把中国造假者罚个倾家荡产</a:t>
            </a:r>
            <a:r>
              <a:rPr lang="zh-CN" altLang="en-US" sz="13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。）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973249C4-522F-40A2-AB3D-F63C987CA648}"/>
              </a:ext>
            </a:extLst>
          </p:cNvPr>
          <p:cNvGrpSpPr/>
          <p:nvPr/>
        </p:nvGrpSpPr>
        <p:grpSpPr>
          <a:xfrm>
            <a:off x="2360612" y="3760198"/>
            <a:ext cx="2452687" cy="284163"/>
            <a:chOff x="2360612" y="3645898"/>
            <a:chExt cx="2452687" cy="284163"/>
          </a:xfrm>
        </p:grpSpPr>
        <p:sp>
          <p:nvSpPr>
            <p:cNvPr id="18" name="椭圆 15">
              <a:extLst>
                <a:ext uri="{FF2B5EF4-FFF2-40B4-BE49-F238E27FC236}">
                  <a16:creationId xmlns="" xmlns:a16="http://schemas.microsoft.com/office/drawing/2014/main" id="{519F6BB4-9B88-4E3F-8E90-4ED30FB532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612" y="3703048"/>
              <a:ext cx="96838" cy="968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 dirty="0">
                <a:solidFill>
                  <a:srgbClr val="FFFFFF"/>
                </a:solidFill>
              </a:endParaRPr>
            </a:p>
          </p:txBody>
        </p:sp>
        <p:sp>
          <p:nvSpPr>
            <p:cNvPr id="31" name="矩形 22">
              <a:extLst>
                <a:ext uri="{FF2B5EF4-FFF2-40B4-BE49-F238E27FC236}">
                  <a16:creationId xmlns="" xmlns:a16="http://schemas.microsoft.com/office/drawing/2014/main" id="{60EA004A-D89B-415B-BF4C-346D4B81B5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5424" y="3645898"/>
              <a:ext cx="2047875" cy="284163"/>
            </a:xfrm>
            <a:prstGeom prst="rect">
              <a:avLst/>
            </a:prstGeom>
            <a:solidFill>
              <a:srgbClr val="0094DA"/>
            </a:solidFill>
            <a:ln>
              <a:noFill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rgbClr val="B4D64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建立诚信机制</a:t>
              </a:r>
            </a:p>
          </p:txBody>
        </p:sp>
      </p:grpSp>
      <p:sp>
        <p:nvSpPr>
          <p:cNvPr id="32" name="TextBox 10">
            <a:extLst>
              <a:ext uri="{FF2B5EF4-FFF2-40B4-BE49-F238E27FC236}">
                <a16:creationId xmlns="" xmlns:a16="http://schemas.microsoft.com/office/drawing/2014/main" id="{45D6C904-B34F-47A4-BFC2-BA66F409A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5673" y="4063864"/>
            <a:ext cx="5834053" cy="726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各地区及行业</a:t>
            </a:r>
            <a:r>
              <a:rPr lang="zh-CN" altLang="en-US" sz="13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应积极运用现代高科技手段，建立“守信一路畅通，失信寸步难行”的共享共建诚信机制，</a:t>
            </a:r>
            <a:r>
              <a:rPr lang="zh-CN" altLang="en-US" sz="1300" b="1" u="heavy" dirty="0">
                <a:solidFill>
                  <a:srgbClr val="002060"/>
                </a:solidFill>
                <a:uFill>
                  <a:solidFill>
                    <a:srgbClr val="C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</a:rPr>
              <a:t>强化企业诚信自律</a:t>
            </a:r>
            <a:r>
              <a:rPr lang="zh-CN" altLang="en-US" sz="1300" b="1" dirty="0">
                <a:solidFill>
                  <a:srgbClr val="002060"/>
                </a:solidFill>
                <a:uFill>
                  <a:solidFill>
                    <a:srgbClr val="C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</a:rPr>
              <a:t>。（目前筹建，差距很大）</a:t>
            </a:r>
          </a:p>
        </p:txBody>
      </p:sp>
      <p:grpSp>
        <p:nvGrpSpPr>
          <p:cNvPr id="35" name="组合 5">
            <a:extLst>
              <a:ext uri="{FF2B5EF4-FFF2-40B4-BE49-F238E27FC236}">
                <a16:creationId xmlns="" xmlns:a16="http://schemas.microsoft.com/office/drawing/2014/main" id="{E6935927-40FA-42A0-BB63-215823903D2F}"/>
              </a:ext>
            </a:extLst>
          </p:cNvPr>
          <p:cNvGrpSpPr>
            <a:grpSpLocks/>
          </p:cNvGrpSpPr>
          <p:nvPr/>
        </p:nvGrpSpPr>
        <p:grpSpPr bwMode="auto">
          <a:xfrm>
            <a:off x="1313579" y="3516757"/>
            <a:ext cx="699177" cy="698018"/>
            <a:chOff x="0" y="0"/>
            <a:chExt cx="1275488" cy="1275488"/>
          </a:xfrm>
        </p:grpSpPr>
        <p:sp>
          <p:nvSpPr>
            <p:cNvPr id="36" name="泪滴形 7">
              <a:extLst>
                <a:ext uri="{FF2B5EF4-FFF2-40B4-BE49-F238E27FC236}">
                  <a16:creationId xmlns="" xmlns:a16="http://schemas.microsoft.com/office/drawing/2014/main" id="{5BE7462D-BAF9-486D-AA46-F564F4FD35B1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0" y="0"/>
              <a:ext cx="1275488" cy="1275488"/>
            </a:xfrm>
            <a:custGeom>
              <a:avLst/>
              <a:gdLst>
                <a:gd name="T0" fmla="*/ 0 w 1275488"/>
                <a:gd name="T1" fmla="*/ 637744 h 1275488"/>
                <a:gd name="T2" fmla="*/ 637744 w 1275488"/>
                <a:gd name="T3" fmla="*/ 0 h 1275488"/>
                <a:gd name="T4" fmla="*/ 1275488 w 1275488"/>
                <a:gd name="T5" fmla="*/ 0 h 1275488"/>
                <a:gd name="T6" fmla="*/ 1275488 w 1275488"/>
                <a:gd name="T7" fmla="*/ 637744 h 1275488"/>
                <a:gd name="T8" fmla="*/ 637744 w 1275488"/>
                <a:gd name="T9" fmla="*/ 1275488 h 1275488"/>
                <a:gd name="T10" fmla="*/ 0 w 1275488"/>
                <a:gd name="T11" fmla="*/ 637744 h 12754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75488" h="1275488">
                  <a:moveTo>
                    <a:pt x="0" y="637744"/>
                  </a:moveTo>
                  <a:cubicBezTo>
                    <a:pt x="0" y="285528"/>
                    <a:pt x="285528" y="0"/>
                    <a:pt x="637744" y="0"/>
                  </a:cubicBezTo>
                  <a:lnTo>
                    <a:pt x="1275488" y="0"/>
                  </a:lnTo>
                  <a:lnTo>
                    <a:pt x="1275488" y="637744"/>
                  </a:lnTo>
                  <a:cubicBezTo>
                    <a:pt x="1275488" y="989960"/>
                    <a:pt x="989960" y="1275488"/>
                    <a:pt x="637744" y="1275488"/>
                  </a:cubicBezTo>
                  <a:cubicBezTo>
                    <a:pt x="285528" y="1275488"/>
                    <a:pt x="0" y="989960"/>
                    <a:pt x="0" y="637744"/>
                  </a:cubicBezTo>
                  <a:close/>
                </a:path>
              </a:pathLst>
            </a:cu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" name="文本框 17">
              <a:extLst>
                <a:ext uri="{FF2B5EF4-FFF2-40B4-BE49-F238E27FC236}">
                  <a16:creationId xmlns="" xmlns:a16="http://schemas.microsoft.com/office/drawing/2014/main" id="{818A7450-1A8D-472A-AC1F-2AEE60EF89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039" y="437689"/>
              <a:ext cx="875761" cy="590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2</a:t>
              </a:r>
              <a:endPara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1B1FD3B1-C2D8-4AB9-8148-B46EFC945172}"/>
              </a:ext>
            </a:extLst>
          </p:cNvPr>
          <p:cNvGrpSpPr/>
          <p:nvPr/>
        </p:nvGrpSpPr>
        <p:grpSpPr>
          <a:xfrm>
            <a:off x="2360612" y="5166184"/>
            <a:ext cx="2389188" cy="282575"/>
            <a:chOff x="2360612" y="5166184"/>
            <a:chExt cx="2389188" cy="282575"/>
          </a:xfrm>
        </p:grpSpPr>
        <p:sp>
          <p:nvSpPr>
            <p:cNvPr id="19" name="椭圆 16">
              <a:extLst>
                <a:ext uri="{FF2B5EF4-FFF2-40B4-BE49-F238E27FC236}">
                  <a16:creationId xmlns="" xmlns:a16="http://schemas.microsoft.com/office/drawing/2014/main" id="{36D79331-E05D-4891-8D46-0AE92EDE00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612" y="5256213"/>
              <a:ext cx="96838" cy="968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350">
                <a:solidFill>
                  <a:srgbClr val="FFFFFF"/>
                </a:solidFill>
              </a:endParaRPr>
            </a:p>
          </p:txBody>
        </p:sp>
        <p:sp>
          <p:nvSpPr>
            <p:cNvPr id="33" name="矩形 24">
              <a:extLst>
                <a:ext uri="{FF2B5EF4-FFF2-40B4-BE49-F238E27FC236}">
                  <a16:creationId xmlns="" xmlns:a16="http://schemas.microsoft.com/office/drawing/2014/main" id="{C76F6E24-E253-4EE6-B64E-60AB45047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1925" y="5166184"/>
              <a:ext cx="2047875" cy="282575"/>
            </a:xfrm>
            <a:prstGeom prst="rect">
              <a:avLst/>
            </a:pr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rgbClr val="B6D43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“两手”共同发力</a:t>
              </a:r>
            </a:p>
          </p:txBody>
        </p:sp>
      </p:grpSp>
      <p:sp>
        <p:nvSpPr>
          <p:cNvPr id="34" name="TextBox 10">
            <a:extLst>
              <a:ext uri="{FF2B5EF4-FFF2-40B4-BE49-F238E27FC236}">
                <a16:creationId xmlns="" xmlns:a16="http://schemas.microsoft.com/office/drawing/2014/main" id="{B6113158-F1B8-465E-B796-0723B2B8C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8688" y="5465112"/>
            <a:ext cx="5834053" cy="726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生产企业及监管部门</a:t>
            </a:r>
            <a:r>
              <a:rPr lang="zh-CN" altLang="en-US" sz="13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，都必须以更严格的生产标准、更严厉的常态监管、更沉重的违法处罚，规范行业发展，</a:t>
            </a:r>
            <a:r>
              <a:rPr lang="zh-CN" altLang="en-US" sz="1300" b="1" u="heavy" dirty="0">
                <a:solidFill>
                  <a:srgbClr val="002060"/>
                </a:solidFill>
                <a:uFill>
                  <a:solidFill>
                    <a:srgbClr val="C00000"/>
                  </a:solidFill>
                </a:uFill>
                <a:latin typeface="微软雅黑" panose="020B0503020204020204" pitchFamily="34" charset="-122"/>
                <a:ea typeface="微软雅黑" panose="020B0503020204020204" pitchFamily="34" charset="-122"/>
              </a:rPr>
              <a:t>保住公众对疫苗的信任。</a:t>
            </a:r>
          </a:p>
        </p:txBody>
      </p:sp>
      <p:grpSp>
        <p:nvGrpSpPr>
          <p:cNvPr id="38" name="组合 5">
            <a:extLst>
              <a:ext uri="{FF2B5EF4-FFF2-40B4-BE49-F238E27FC236}">
                <a16:creationId xmlns="" xmlns:a16="http://schemas.microsoft.com/office/drawing/2014/main" id="{8F4BF62A-AE9A-452A-9E53-24B1FFB36EDC}"/>
              </a:ext>
            </a:extLst>
          </p:cNvPr>
          <p:cNvGrpSpPr>
            <a:grpSpLocks/>
          </p:cNvGrpSpPr>
          <p:nvPr/>
        </p:nvGrpSpPr>
        <p:grpSpPr bwMode="auto">
          <a:xfrm>
            <a:off x="1313579" y="4955622"/>
            <a:ext cx="699177" cy="698018"/>
            <a:chOff x="0" y="0"/>
            <a:chExt cx="1275488" cy="1275488"/>
          </a:xfrm>
        </p:grpSpPr>
        <p:sp>
          <p:nvSpPr>
            <p:cNvPr id="42" name="泪滴形 7">
              <a:extLst>
                <a:ext uri="{FF2B5EF4-FFF2-40B4-BE49-F238E27FC236}">
                  <a16:creationId xmlns="" xmlns:a16="http://schemas.microsoft.com/office/drawing/2014/main" id="{9494E429-FAA2-446A-AFDB-DCC20FB0B934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0" y="0"/>
              <a:ext cx="1275488" cy="1275488"/>
            </a:xfrm>
            <a:custGeom>
              <a:avLst/>
              <a:gdLst>
                <a:gd name="T0" fmla="*/ 0 w 1275488"/>
                <a:gd name="T1" fmla="*/ 637744 h 1275488"/>
                <a:gd name="T2" fmla="*/ 637744 w 1275488"/>
                <a:gd name="T3" fmla="*/ 0 h 1275488"/>
                <a:gd name="T4" fmla="*/ 1275488 w 1275488"/>
                <a:gd name="T5" fmla="*/ 0 h 1275488"/>
                <a:gd name="T6" fmla="*/ 1275488 w 1275488"/>
                <a:gd name="T7" fmla="*/ 637744 h 1275488"/>
                <a:gd name="T8" fmla="*/ 637744 w 1275488"/>
                <a:gd name="T9" fmla="*/ 1275488 h 1275488"/>
                <a:gd name="T10" fmla="*/ 0 w 1275488"/>
                <a:gd name="T11" fmla="*/ 637744 h 12754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75488" h="1275488">
                  <a:moveTo>
                    <a:pt x="0" y="637744"/>
                  </a:moveTo>
                  <a:cubicBezTo>
                    <a:pt x="0" y="285528"/>
                    <a:pt x="285528" y="0"/>
                    <a:pt x="637744" y="0"/>
                  </a:cubicBezTo>
                  <a:lnTo>
                    <a:pt x="1275488" y="0"/>
                  </a:lnTo>
                  <a:lnTo>
                    <a:pt x="1275488" y="637744"/>
                  </a:lnTo>
                  <a:cubicBezTo>
                    <a:pt x="1275488" y="989960"/>
                    <a:pt x="989960" y="1275488"/>
                    <a:pt x="637744" y="1275488"/>
                  </a:cubicBezTo>
                  <a:cubicBezTo>
                    <a:pt x="285528" y="1275488"/>
                    <a:pt x="0" y="989960"/>
                    <a:pt x="0" y="637744"/>
                  </a:cubicBezTo>
                  <a:close/>
                </a:path>
              </a:pathLst>
            </a:custGeom>
            <a:solidFill>
              <a:srgbClr val="0094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3" name="文本框 17">
              <a:extLst>
                <a:ext uri="{FF2B5EF4-FFF2-40B4-BE49-F238E27FC236}">
                  <a16:creationId xmlns="" xmlns:a16="http://schemas.microsoft.com/office/drawing/2014/main" id="{200631E1-EB2E-447F-BD33-1D92D39FDB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039" y="437689"/>
              <a:ext cx="875761" cy="590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375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3</a:t>
              </a:r>
              <a:endPara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945580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30" grpId="0"/>
      <p:bldP spid="32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3A829B9-4798-4616-84E7-9F02237AD129}"/>
              </a:ext>
            </a:extLst>
          </p:cNvPr>
          <p:cNvGrpSpPr/>
          <p:nvPr/>
        </p:nvGrpSpPr>
        <p:grpSpPr>
          <a:xfrm>
            <a:off x="0" y="36511"/>
            <a:ext cx="9144000" cy="6858003"/>
            <a:chOff x="-1" y="-2"/>
            <a:chExt cx="9144000" cy="6858003"/>
          </a:xfrm>
        </p:grpSpPr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0F3F0F18-C890-44C3-A4D0-E6514A6919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"/>
            <a:stretch/>
          </p:blipFill>
          <p:spPr>
            <a:xfrm>
              <a:off x="0" y="1660401"/>
              <a:ext cx="9143999" cy="5197600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="" xmlns:a16="http://schemas.microsoft.com/office/drawing/2014/main" id="{70A6E6BD-991E-4B39-AB43-98CB63E9E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2"/>
              <a:ext cx="9144000" cy="5148873"/>
            </a:xfrm>
            <a:prstGeom prst="rect">
              <a:avLst/>
            </a:prstGeom>
          </p:spPr>
        </p:pic>
      </p:grpSp>
      <p:sp>
        <p:nvSpPr>
          <p:cNvPr id="4" name="Rectangle 14">
            <a:extLst>
              <a:ext uri="{FF2B5EF4-FFF2-40B4-BE49-F238E27FC236}">
                <a16:creationId xmlns="" xmlns:a16="http://schemas.microsoft.com/office/drawing/2014/main" id="{940CC9D8-31A4-4F8B-9C12-6F0A2C156D8F}"/>
              </a:ext>
            </a:extLst>
          </p:cNvPr>
          <p:cNvSpPr>
            <a:spLocks/>
          </p:cNvSpPr>
          <p:nvPr/>
        </p:nvSpPr>
        <p:spPr bwMode="auto">
          <a:xfrm>
            <a:off x="864458" y="1864436"/>
            <a:ext cx="7641367" cy="1111052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t"/>
          <a:lstStyle/>
          <a:p>
            <a:pPr indent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机会成本的思维方式不仅能帮助我们的企业投资决策，对我们的工作、生活、甚至连最起码的做人准则</a:t>
            </a:r>
            <a:r>
              <a:rPr lang="en-US" altLang="zh-CN" sz="17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——</a:t>
            </a:r>
            <a:r>
              <a:rPr lang="zh-CN" altLang="en-US" sz="17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诚信的选择，都能起到至关重要的作用！        </a:t>
            </a:r>
            <a:endParaRPr lang="en-US" altLang="zh-CN" sz="17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69417FAF-3980-43A2-99D3-D3F7CDD16854}"/>
              </a:ext>
            </a:extLst>
          </p:cNvPr>
          <p:cNvSpPr/>
          <p:nvPr/>
        </p:nvSpPr>
        <p:spPr>
          <a:xfrm flipV="1">
            <a:off x="427623" y="-2"/>
            <a:ext cx="3830051" cy="1619251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2960"/>
            <a:endParaRPr lang="zh-CN" altLang="en-US" sz="162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6" name="TextBox 19">
            <a:extLst>
              <a:ext uri="{FF2B5EF4-FFF2-40B4-BE49-F238E27FC236}">
                <a16:creationId xmlns="" xmlns:a16="http://schemas.microsoft.com/office/drawing/2014/main" id="{3EFC6975-D984-4A13-90E4-7026FFB3B30C}"/>
              </a:ext>
            </a:extLst>
          </p:cNvPr>
          <p:cNvSpPr txBox="1"/>
          <p:nvPr/>
        </p:nvSpPr>
        <p:spPr>
          <a:xfrm rot="19171635">
            <a:off x="1934708" y="376138"/>
            <a:ext cx="209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defTabSz="822960"/>
            <a:r>
              <a:rPr lang="zh-CN" altLang="en-US" sz="3000" dirty="0">
                <a:solidFill>
                  <a:prstClr val="white"/>
                </a:solidFill>
              </a:rPr>
              <a:t>  </a:t>
            </a:r>
            <a:r>
              <a:rPr lang="zh-CN" altLang="en-US" b="0" dirty="0">
                <a:solidFill>
                  <a:prstClr val="whit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启   示</a:t>
            </a:r>
          </a:p>
        </p:txBody>
      </p:sp>
      <p:sp>
        <p:nvSpPr>
          <p:cNvPr id="10" name="Rectangle 14">
            <a:extLst>
              <a:ext uri="{FF2B5EF4-FFF2-40B4-BE49-F238E27FC236}">
                <a16:creationId xmlns="" xmlns:a16="http://schemas.microsoft.com/office/drawing/2014/main" id="{1904A724-22D5-4F18-8108-3410A0C08E5B}"/>
              </a:ext>
            </a:extLst>
          </p:cNvPr>
          <p:cNvSpPr>
            <a:spLocks/>
          </p:cNvSpPr>
          <p:nvPr/>
        </p:nvSpPr>
        <p:spPr bwMode="auto">
          <a:xfrm>
            <a:off x="864458" y="3153850"/>
            <a:ext cx="7641367" cy="1111052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t"/>
          <a:lstStyle/>
          <a:p>
            <a:pPr indent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机会成本告诉我们：当你得到什么的时候，一定要考虑你为此会失去什么？如果失去的比得到的还多，那就是不明智的选择！ </a:t>
            </a:r>
            <a:endParaRPr lang="en-US" altLang="zh-CN" sz="1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75884420-532D-4677-BEA3-1229F89A28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2" b="51631"/>
          <a:stretch/>
        </p:blipFill>
        <p:spPr>
          <a:xfrm>
            <a:off x="864458" y="4561483"/>
            <a:ext cx="3747940" cy="130662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D661B128-384A-4F94-9CFC-A250139D74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57" t="52158" r="-1146"/>
          <a:stretch/>
        </p:blipFill>
        <p:spPr>
          <a:xfrm>
            <a:off x="4928425" y="4575691"/>
            <a:ext cx="3577400" cy="129241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756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BCD55E9-DA5F-4E8F-BD49-F0AF6054B612}"/>
              </a:ext>
            </a:extLst>
          </p:cNvPr>
          <p:cNvGrpSpPr/>
          <p:nvPr/>
        </p:nvGrpSpPr>
        <p:grpSpPr>
          <a:xfrm>
            <a:off x="-12925" y="1465765"/>
            <a:ext cx="9156926" cy="4142369"/>
            <a:chOff x="-12925" y="1465765"/>
            <a:chExt cx="9156926" cy="4142369"/>
          </a:xfrm>
        </p:grpSpPr>
        <p:sp>
          <p:nvSpPr>
            <p:cNvPr id="2" name="椭圆 1">
              <a:extLst>
                <a:ext uri="{FF2B5EF4-FFF2-40B4-BE49-F238E27FC236}">
                  <a16:creationId xmlns="" xmlns:a16="http://schemas.microsoft.com/office/drawing/2014/main" id="{465D015F-6A03-4BF3-BF56-6AFB9A4F804B}"/>
                </a:ext>
              </a:extLst>
            </p:cNvPr>
            <p:cNvSpPr/>
            <p:nvPr/>
          </p:nvSpPr>
          <p:spPr>
            <a:xfrm>
              <a:off x="2496736" y="1465765"/>
              <a:ext cx="4142369" cy="4142369"/>
            </a:xfrm>
            <a:prstGeom prst="ellipse">
              <a:avLst/>
            </a:prstGeom>
            <a:solidFill>
              <a:srgbClr val="00B0F0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BC591650-8BB9-48A3-9847-B0713EEB41F0}"/>
                </a:ext>
              </a:extLst>
            </p:cNvPr>
            <p:cNvGrpSpPr/>
            <p:nvPr/>
          </p:nvGrpSpPr>
          <p:grpSpPr>
            <a:xfrm flipH="1">
              <a:off x="-6978" y="2590396"/>
              <a:ext cx="9150979" cy="95192"/>
              <a:chOff x="1" y="5587999"/>
              <a:chExt cx="12202603" cy="107951"/>
            </a:xfrm>
          </p:grpSpPr>
          <p:sp>
            <p:nvSpPr>
              <p:cNvPr id="4" name="矩形 3">
                <a:extLst>
                  <a:ext uri="{FF2B5EF4-FFF2-40B4-BE49-F238E27FC236}">
                    <a16:creationId xmlns="" xmlns:a16="http://schemas.microsoft.com/office/drawing/2014/main" id="{9E79E715-EF29-4150-AFB2-C3820D79EAC5}"/>
                  </a:ext>
                </a:extLst>
              </p:cNvPr>
              <p:cNvSpPr/>
              <p:nvPr/>
            </p:nvSpPr>
            <p:spPr>
              <a:xfrm>
                <a:off x="1" y="5587999"/>
                <a:ext cx="3940251" cy="107950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" name="矩形 4">
                <a:extLst>
                  <a:ext uri="{FF2B5EF4-FFF2-40B4-BE49-F238E27FC236}">
                    <a16:creationId xmlns="" xmlns:a16="http://schemas.microsoft.com/office/drawing/2014/main" id="{37C6F375-58BF-426F-AF01-F2DEE6CEFBB3}"/>
                  </a:ext>
                </a:extLst>
              </p:cNvPr>
              <p:cNvSpPr/>
              <p:nvPr/>
            </p:nvSpPr>
            <p:spPr>
              <a:xfrm>
                <a:off x="3744780" y="5588001"/>
                <a:ext cx="6948980" cy="107949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="" xmlns:a16="http://schemas.microsoft.com/office/drawing/2014/main" id="{D5E07AAC-23E6-41F7-A567-18F4FAB51B1E}"/>
                  </a:ext>
                </a:extLst>
              </p:cNvPr>
              <p:cNvSpPr/>
              <p:nvPr/>
            </p:nvSpPr>
            <p:spPr>
              <a:xfrm>
                <a:off x="10543041" y="5588001"/>
                <a:ext cx="1659563" cy="107949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="" xmlns:a16="http://schemas.microsoft.com/office/drawing/2014/main" id="{5C5AF804-33C3-488D-B78A-087D350B8EBB}"/>
                </a:ext>
              </a:extLst>
            </p:cNvPr>
            <p:cNvSpPr/>
            <p:nvPr/>
          </p:nvSpPr>
          <p:spPr>
            <a:xfrm>
              <a:off x="2054586" y="2753862"/>
              <a:ext cx="4940953" cy="1724634"/>
            </a:xfrm>
            <a:prstGeom prst="rect">
              <a:avLst/>
            </a:prstGeom>
            <a:solidFill>
              <a:srgbClr val="066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06" tIns="45703" rIns="91406" bIns="45703"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5A22E273-D32A-424D-A28C-B29B27DC5F39}"/>
                </a:ext>
              </a:extLst>
            </p:cNvPr>
            <p:cNvGrpSpPr/>
            <p:nvPr/>
          </p:nvGrpSpPr>
          <p:grpSpPr>
            <a:xfrm>
              <a:off x="-7484" y="4552029"/>
              <a:ext cx="9150980" cy="95193"/>
              <a:chOff x="0" y="5587999"/>
              <a:chExt cx="12202604" cy="107953"/>
            </a:xfrm>
          </p:grpSpPr>
          <p:sp>
            <p:nvSpPr>
              <p:cNvPr id="9" name="矩形 8">
                <a:extLst>
                  <a:ext uri="{FF2B5EF4-FFF2-40B4-BE49-F238E27FC236}">
                    <a16:creationId xmlns="" xmlns:a16="http://schemas.microsoft.com/office/drawing/2014/main" id="{2880DDD9-0C51-4C74-9F86-60A2F31E8BA3}"/>
                  </a:ext>
                </a:extLst>
              </p:cNvPr>
              <p:cNvSpPr/>
              <p:nvPr/>
            </p:nvSpPr>
            <p:spPr>
              <a:xfrm>
                <a:off x="0" y="5587999"/>
                <a:ext cx="3574583" cy="107952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="" xmlns:a16="http://schemas.microsoft.com/office/drawing/2014/main" id="{9E9D7D88-D0CE-4470-99B5-77ACB1BAE4C6}"/>
                  </a:ext>
                </a:extLst>
              </p:cNvPr>
              <p:cNvSpPr/>
              <p:nvPr/>
            </p:nvSpPr>
            <p:spPr>
              <a:xfrm>
                <a:off x="3437493" y="5588001"/>
                <a:ext cx="7563554" cy="107951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9831C81C-8AE7-49A1-9B4F-DA9FEEEFEA01}"/>
                  </a:ext>
                </a:extLst>
              </p:cNvPr>
              <p:cNvSpPr/>
              <p:nvPr/>
            </p:nvSpPr>
            <p:spPr>
              <a:xfrm>
                <a:off x="10543041" y="5588001"/>
                <a:ext cx="1659563" cy="107949"/>
              </a:xfrm>
              <a:prstGeom prst="rect">
                <a:avLst/>
              </a:prstGeom>
              <a:solidFill>
                <a:srgbClr val="0170C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5DF543B8-A9F9-41DB-8283-833007FB4655}"/>
                </a:ext>
              </a:extLst>
            </p:cNvPr>
            <p:cNvSpPr/>
            <p:nvPr/>
          </p:nvSpPr>
          <p:spPr>
            <a:xfrm>
              <a:off x="2809774" y="1769746"/>
              <a:ext cx="3534407" cy="3534407"/>
            </a:xfrm>
            <a:prstGeom prst="ellipse">
              <a:avLst/>
            </a:prstGeom>
            <a:solidFill>
              <a:srgbClr val="0170C1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DBB37BF8-0A40-40E4-A570-D7C27D0B8079}"/>
                </a:ext>
              </a:extLst>
            </p:cNvPr>
            <p:cNvSpPr/>
            <p:nvPr/>
          </p:nvSpPr>
          <p:spPr>
            <a:xfrm>
              <a:off x="3347345" y="2307317"/>
              <a:ext cx="2459264" cy="245926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22">
              <a:extLst>
                <a:ext uri="{FF2B5EF4-FFF2-40B4-BE49-F238E27FC236}">
                  <a16:creationId xmlns="" xmlns:a16="http://schemas.microsoft.com/office/drawing/2014/main" id="{49209073-E123-4663-AC26-40BE5D0FA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6565" y="2715479"/>
              <a:ext cx="2260824" cy="1608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zh-CN" altLang="en-US" sz="6000" dirty="0">
                  <a:solidFill>
                    <a:srgbClr val="0170C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谢谢</a:t>
              </a:r>
              <a:endParaRPr lang="en-US" altLang="zh-CN" sz="6000" dirty="0">
                <a:solidFill>
                  <a:srgbClr val="0170C1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  <a:p>
              <a:pPr algn="ctr"/>
              <a:r>
                <a:rPr lang="zh-CN" altLang="en-US" sz="4000" dirty="0">
                  <a:solidFill>
                    <a:srgbClr val="0070C0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观看指导</a:t>
              </a:r>
              <a:endParaRPr lang="zh-CN" altLang="zh-CN" sz="4000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="" xmlns:a16="http://schemas.microsoft.com/office/drawing/2014/main" id="{FDEFBAAD-B875-4ACE-9B4D-0EBAA1CFA8E0}"/>
                </a:ext>
              </a:extLst>
            </p:cNvPr>
            <p:cNvSpPr/>
            <p:nvPr/>
          </p:nvSpPr>
          <p:spPr>
            <a:xfrm>
              <a:off x="7092139" y="2754158"/>
              <a:ext cx="2047657" cy="1724338"/>
            </a:xfrm>
            <a:prstGeom prst="rect">
              <a:avLst/>
            </a:prstGeom>
            <a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rightnessContrast bright="1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923DB9E0-469D-4E4D-B861-BE6DDFD7A8C4}"/>
                </a:ext>
              </a:extLst>
            </p:cNvPr>
            <p:cNvSpPr/>
            <p:nvPr/>
          </p:nvSpPr>
          <p:spPr>
            <a:xfrm>
              <a:off x="-12925" y="2757152"/>
              <a:ext cx="1980989" cy="1716672"/>
            </a:xfrm>
            <a:prstGeom prst="rect">
              <a:avLst/>
            </a:prstGeom>
            <a:blipFill dpi="0"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5000"/>
                        </a14:imgEffect>
                      </a14:imgLayer>
                    </a14:imgProps>
                  </a:ext>
                </a:extLst>
              </a:blip>
              <a:srcRect/>
              <a:tile tx="-679450" ty="-266700" sx="31000" sy="31000" flip="none" algn="tl"/>
            </a:blip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0BC92D5B-AC2F-496A-BF67-56EBDEC87C68}"/>
                </a:ext>
              </a:extLst>
            </p:cNvPr>
            <p:cNvSpPr/>
            <p:nvPr/>
          </p:nvSpPr>
          <p:spPr>
            <a:xfrm flipV="1">
              <a:off x="5636841" y="3993764"/>
              <a:ext cx="1386775" cy="1386773"/>
            </a:xfrm>
            <a:prstGeom prst="ellipse">
              <a:avLst/>
            </a:prstGeom>
            <a:solidFill>
              <a:srgbClr val="0170C1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>
              <a:extLst>
                <a:ext uri="{FF2B5EF4-FFF2-40B4-BE49-F238E27FC236}">
                  <a16:creationId xmlns="" xmlns:a16="http://schemas.microsoft.com/office/drawing/2014/main" id="{421C5E9B-A720-43E3-98EC-289C2942E8B3}"/>
                </a:ext>
              </a:extLst>
            </p:cNvPr>
            <p:cNvSpPr/>
            <p:nvPr/>
          </p:nvSpPr>
          <p:spPr>
            <a:xfrm flipV="1">
              <a:off x="5268682" y="4529614"/>
              <a:ext cx="1054979" cy="1054979"/>
            </a:xfrm>
            <a:prstGeom prst="ellipse">
              <a:avLst/>
            </a:prstGeom>
            <a:solidFill>
              <a:srgbClr val="00B0F0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="" xmlns:a16="http://schemas.microsoft.com/office/drawing/2014/main" id="{5A603181-2F31-4198-BDEF-865114A8CF17}"/>
                </a:ext>
              </a:extLst>
            </p:cNvPr>
            <p:cNvSpPr/>
            <p:nvPr/>
          </p:nvSpPr>
          <p:spPr>
            <a:xfrm flipH="1">
              <a:off x="2031271" y="1857971"/>
              <a:ext cx="1386774" cy="1386773"/>
            </a:xfrm>
            <a:prstGeom prst="ellipse">
              <a:avLst/>
            </a:prstGeom>
            <a:solidFill>
              <a:srgbClr val="0170C1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453A5991-9BB4-4C99-AB00-D0F21836812F}"/>
                </a:ext>
              </a:extLst>
            </p:cNvPr>
            <p:cNvSpPr/>
            <p:nvPr/>
          </p:nvSpPr>
          <p:spPr>
            <a:xfrm flipH="1">
              <a:off x="2731226" y="1653915"/>
              <a:ext cx="1054978" cy="1054979"/>
            </a:xfrm>
            <a:prstGeom prst="ellipse">
              <a:avLst/>
            </a:prstGeom>
            <a:solidFill>
              <a:srgbClr val="00B0F0">
                <a:alpha val="5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2571599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1597</TotalTime>
  <Words>703</Words>
  <Application>Microsoft Office PowerPoint</Application>
  <PresentationFormat>全屏显示(4:3)</PresentationFormat>
  <Paragraphs>39</Paragraphs>
  <Slides>11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28293</dc:creator>
  <cp:lastModifiedBy>XuZhao</cp:lastModifiedBy>
  <cp:revision>163</cp:revision>
  <dcterms:created xsi:type="dcterms:W3CDTF">2018-11-13T12:15:16Z</dcterms:created>
  <dcterms:modified xsi:type="dcterms:W3CDTF">2019-09-02T14:03:12Z</dcterms:modified>
</cp:coreProperties>
</file>