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6" r:id="rId3"/>
    <p:sldId id="297" r:id="rId5"/>
    <p:sldId id="361" r:id="rId6"/>
    <p:sldId id="364" r:id="rId7"/>
    <p:sldId id="403" r:id="rId8"/>
    <p:sldId id="404" r:id="rId9"/>
    <p:sldId id="292" r:id="rId10"/>
    <p:sldId id="409" r:id="rId11"/>
    <p:sldId id="411" r:id="rId12"/>
    <p:sldId id="296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微软雅黑" panose="020B0503020204020204" pitchFamily="34" charset="-122"/>
      <p:regular r:id="rId21"/>
    </p:embeddedFont>
    <p:embeddedFont>
      <p:font typeface="黑体" panose="02010609060101010101" pitchFamily="49" charset="-122"/>
      <p:regular r:id="rId22"/>
    </p:embeddedFont>
    <p:embeddedFont>
      <p:font typeface="方正兰亭黑_GBK" panose="02000000000000000000" pitchFamily="2" charset="-122"/>
      <p:regular r:id="rId23"/>
    </p:embeddedFont>
    <p:embeddedFont>
      <p:font typeface="华文琥珀" panose="02010800040101010101" pitchFamily="2" charset="-122"/>
      <p:regular r:id="rId24"/>
    </p:embeddedFont>
    <p:embeddedFont>
      <p:font typeface="Impact" panose="020B0806030902050204" pitchFamily="34" charset="0"/>
      <p:regular r:id="rId25"/>
    </p:embeddedFont>
  </p:embeddedFont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FF"/>
    <a:srgbClr val="990099"/>
    <a:srgbClr val="660066"/>
    <a:srgbClr val="230036"/>
    <a:srgbClr val="460046"/>
    <a:srgbClr val="660033"/>
    <a:srgbClr val="00212E"/>
    <a:srgbClr val="91ECFB"/>
    <a:srgbClr val="37B0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1755" autoAdjust="0"/>
    <p:restoredTop sz="94774" autoAdjust="0"/>
  </p:normalViewPr>
  <p:slideViewPr>
    <p:cSldViewPr>
      <p:cViewPr varScale="1">
        <p:scale>
          <a:sx n="71" d="100"/>
          <a:sy n="71" d="100"/>
        </p:scale>
        <p:origin x="-96" y="-360"/>
      </p:cViewPr>
      <p:guideLst>
        <p:guide orient="horz" pos="1434"/>
        <p:guide pos="284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font" Target="fonts/font9.fntdata"/><Relationship Id="rId24" Type="http://schemas.openxmlformats.org/officeDocument/2006/relationships/font" Target="fonts/font8.fntdata"/><Relationship Id="rId23" Type="http://schemas.openxmlformats.org/officeDocument/2006/relationships/font" Target="fonts/font7.fntdata"/><Relationship Id="rId22" Type="http://schemas.openxmlformats.org/officeDocument/2006/relationships/font" Target="fonts/font6.fntdata"/><Relationship Id="rId21" Type="http://schemas.openxmlformats.org/officeDocument/2006/relationships/font" Target="fonts/font5.fntdata"/><Relationship Id="rId20" Type="http://schemas.openxmlformats.org/officeDocument/2006/relationships/font" Target="fonts/font4.fntdata"/><Relationship Id="rId2" Type="http://schemas.openxmlformats.org/officeDocument/2006/relationships/theme" Target="theme/theme1.xml"/><Relationship Id="rId19" Type="http://schemas.openxmlformats.org/officeDocument/2006/relationships/font" Target="fonts/font3.fntdata"/><Relationship Id="rId18" Type="http://schemas.openxmlformats.org/officeDocument/2006/relationships/font" Target="fonts/font2.fntdata"/><Relationship Id="rId17" Type="http://schemas.openxmlformats.org/officeDocument/2006/relationships/font" Target="fonts/font1.fntdata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0FE180F-B9AC-4CBA-B376-7202B10AFDB6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D8DD64E-849B-46BF-80FE-C7DCBAEFE6B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378B0FB-98FC-479E-B2A9-21871468B7A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8DD64E-849B-46BF-80FE-C7DCBAEFE6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516494-FA1B-420A-86A9-5C8C88B5E35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516494-FA1B-420A-86A9-5C8C88B5E35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8DD64E-849B-46BF-80FE-C7DCBAEFE6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516494-FA1B-420A-86A9-5C8C88B5E35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516494-FA1B-420A-86A9-5C8C88B5E35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516494-FA1B-420A-86A9-5C8C88B5E35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58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87F77F-ECEA-4F94-9D86-50FC5BDD0F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 userDrawn="1"/>
        </p:nvSpPr>
        <p:spPr bwMode="auto">
          <a:xfrm>
            <a:off x="3471279" y="515456"/>
            <a:ext cx="22365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zh-CN" altLang="en-US" sz="2000" b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单击添加标题文字</a:t>
            </a:r>
            <a:endParaRPr lang="zh-CN" altLang="en-US" sz="2000" b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 userDrawn="1"/>
        </p:nvSpPr>
        <p:spPr bwMode="auto">
          <a:xfrm>
            <a:off x="3714822" y="843558"/>
            <a:ext cx="1749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altLang="zh-CN" sz="1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add your title in here</a:t>
            </a:r>
            <a:endParaRPr lang="zh-CN" altLang="en-US" sz="1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950999" y="715511"/>
            <a:ext cx="2520280" cy="0"/>
          </a:xfrm>
          <a:prstGeom prst="line">
            <a:avLst/>
          </a:prstGeom>
          <a:ln>
            <a:solidFill>
              <a:schemeClr val="bg1">
                <a:alpha val="48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 userDrawn="1"/>
        </p:nvCxnSpPr>
        <p:spPr>
          <a:xfrm>
            <a:off x="5707789" y="715511"/>
            <a:ext cx="2520280" cy="0"/>
          </a:xfrm>
          <a:prstGeom prst="line">
            <a:avLst/>
          </a:prstGeom>
          <a:ln>
            <a:solidFill>
              <a:schemeClr val="bg1">
                <a:alpha val="48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6.png"/><Relationship Id="rId6" Type="http://schemas.microsoft.com/office/2007/relationships/media" Target="file:///H:\&#28779;&#29190;&#21452;&#21313;&#19968;&#65288;&#32769;&#24072;&#20462;&#25913;&#65289;\Maroon%205%20-%20Sugar.mp3" TargetMode="External"/><Relationship Id="rId5" Type="http://schemas.openxmlformats.org/officeDocument/2006/relationships/audio" Target="file:///H:\&#28779;&#29190;&#21452;&#21313;&#19968;&#65288;&#32769;&#24072;&#20462;&#25913;&#65289;\Maroon%205%20-%20Sugar.mp3" TargetMode="Externa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5.png"/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6" Type="http://schemas.openxmlformats.org/officeDocument/2006/relationships/notesSlide" Target="../notesSlides/notesSlide2.xml"/><Relationship Id="rId15" Type="http://schemas.openxmlformats.org/officeDocument/2006/relationships/slideLayout" Target="../slideLayouts/slideLayout3.xml"/><Relationship Id="rId14" Type="http://schemas.openxmlformats.org/officeDocument/2006/relationships/image" Target="../media/image20.png"/><Relationship Id="rId13" Type="http://schemas.openxmlformats.org/officeDocument/2006/relationships/image" Target="../media/image19.png"/><Relationship Id="rId12" Type="http://schemas.openxmlformats.org/officeDocument/2006/relationships/image" Target="../media/image18.png"/><Relationship Id="rId11" Type="http://schemas.openxmlformats.org/officeDocument/2006/relationships/image" Target="../media/image17.png"/><Relationship Id="rId10" Type="http://schemas.openxmlformats.org/officeDocument/2006/relationships/image" Target="../media/image16.pn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5.png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39.jpe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email">
            <a:biLevel thresh="25000"/>
          </a:blip>
          <a:srcRect/>
          <a:stretch>
            <a:fillRect/>
          </a:stretch>
        </p:blipFill>
        <p:spPr>
          <a:xfrm>
            <a:off x="3203848" y="339502"/>
            <a:ext cx="2980482" cy="298371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email">
            <a:biLevel thresh="25000"/>
          </a:blip>
          <a:srcRect/>
          <a:stretch>
            <a:fillRect/>
          </a:stretch>
        </p:blipFill>
        <p:spPr>
          <a:xfrm>
            <a:off x="3203848" y="339502"/>
            <a:ext cx="2980482" cy="2983718"/>
          </a:xfrm>
          <a:prstGeom prst="rect">
            <a:avLst/>
          </a:prstGeom>
        </p:spPr>
      </p:pic>
      <p:sp>
        <p:nvSpPr>
          <p:cNvPr id="11901" name="椭圆 11900"/>
          <p:cNvSpPr/>
          <p:nvPr/>
        </p:nvSpPr>
        <p:spPr>
          <a:xfrm>
            <a:off x="5698827" y="3044272"/>
            <a:ext cx="159842" cy="159842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54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506" name="椭圆 5505"/>
          <p:cNvSpPr/>
          <p:nvPr/>
        </p:nvSpPr>
        <p:spPr>
          <a:xfrm>
            <a:off x="6291595" y="3044272"/>
            <a:ext cx="123825" cy="123825"/>
          </a:xfrm>
          <a:prstGeom prst="ellipse">
            <a:avLst/>
          </a:prstGeom>
          <a:gradFill flip="none" rotWithShape="1">
            <a:gsLst>
              <a:gs pos="0">
                <a:srgbClr val="4DC9FE">
                  <a:alpha val="43000"/>
                </a:srgbClr>
              </a:gs>
              <a:gs pos="10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507" name="椭圆 5506"/>
          <p:cNvSpPr/>
          <p:nvPr/>
        </p:nvSpPr>
        <p:spPr>
          <a:xfrm>
            <a:off x="5173281" y="3435846"/>
            <a:ext cx="164078" cy="164078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8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509" name="椭圆 5508"/>
          <p:cNvSpPr/>
          <p:nvPr/>
        </p:nvSpPr>
        <p:spPr>
          <a:xfrm>
            <a:off x="8422789" y="3626197"/>
            <a:ext cx="116880" cy="116880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54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510" name="椭圆 5509"/>
          <p:cNvSpPr/>
          <p:nvPr/>
        </p:nvSpPr>
        <p:spPr>
          <a:xfrm>
            <a:off x="8725495" y="3578081"/>
            <a:ext cx="90488" cy="90488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10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511" name="椭圆 5510"/>
          <p:cNvSpPr/>
          <p:nvPr/>
        </p:nvSpPr>
        <p:spPr>
          <a:xfrm>
            <a:off x="8698606" y="3007738"/>
            <a:ext cx="65462" cy="65462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8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512" name="椭圆 5511"/>
          <p:cNvSpPr/>
          <p:nvPr/>
        </p:nvSpPr>
        <p:spPr>
          <a:xfrm>
            <a:off x="8100392" y="3087544"/>
            <a:ext cx="58738" cy="58737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10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513" name="椭圆 5512"/>
          <p:cNvSpPr/>
          <p:nvPr/>
        </p:nvSpPr>
        <p:spPr>
          <a:xfrm>
            <a:off x="2370211" y="3699650"/>
            <a:ext cx="159842" cy="159842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54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14" name="椭圆 5513"/>
          <p:cNvSpPr/>
          <p:nvPr/>
        </p:nvSpPr>
        <p:spPr>
          <a:xfrm>
            <a:off x="2913037" y="3919647"/>
            <a:ext cx="122238" cy="122237"/>
          </a:xfrm>
          <a:prstGeom prst="ellipse">
            <a:avLst/>
          </a:prstGeom>
          <a:gradFill flip="none" rotWithShape="1">
            <a:gsLst>
              <a:gs pos="0">
                <a:srgbClr val="4DC9FE">
                  <a:alpha val="47000"/>
                </a:srgbClr>
              </a:gs>
              <a:gs pos="10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08" name="椭圆 5507"/>
          <p:cNvSpPr/>
          <p:nvPr/>
        </p:nvSpPr>
        <p:spPr>
          <a:xfrm>
            <a:off x="4535339" y="3552934"/>
            <a:ext cx="80963" cy="80963"/>
          </a:xfrm>
          <a:prstGeom prst="ellipse">
            <a:avLst/>
          </a:prstGeom>
          <a:gradFill flip="none" rotWithShape="1">
            <a:gsLst>
              <a:gs pos="0">
                <a:srgbClr val="4DC9FE">
                  <a:alpha val="69000"/>
                </a:srgbClr>
              </a:gs>
              <a:gs pos="10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515" name="椭圆 5514"/>
          <p:cNvSpPr/>
          <p:nvPr/>
        </p:nvSpPr>
        <p:spPr>
          <a:xfrm>
            <a:off x="1993868" y="2920352"/>
            <a:ext cx="164078" cy="164078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8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874" name="Freeform 21"/>
          <p:cNvSpPr/>
          <p:nvPr/>
        </p:nvSpPr>
        <p:spPr bwMode="auto">
          <a:xfrm>
            <a:off x="3967014" y="1872697"/>
            <a:ext cx="87313" cy="123825"/>
          </a:xfrm>
          <a:custGeom>
            <a:avLst/>
            <a:gdLst>
              <a:gd name="T0" fmla="*/ 0 w 23"/>
              <a:gd name="T1" fmla="*/ 0 h 33"/>
              <a:gd name="T2" fmla="*/ 23 w 23"/>
              <a:gd name="T3" fmla="*/ 33 h 33"/>
              <a:gd name="T4" fmla="*/ 0 w 23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33">
                <a:moveTo>
                  <a:pt x="0" y="0"/>
                </a:moveTo>
                <a:cubicBezTo>
                  <a:pt x="7" y="12"/>
                  <a:pt x="14" y="23"/>
                  <a:pt x="23" y="33"/>
                </a:cubicBezTo>
                <a:lnTo>
                  <a:pt x="0" y="0"/>
                </a:lnTo>
                <a:close/>
              </a:path>
            </a:pathLst>
          </a:custGeom>
          <a:solidFill>
            <a:srgbClr val="5D5D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875" name="Freeform 22"/>
          <p:cNvSpPr/>
          <p:nvPr/>
        </p:nvSpPr>
        <p:spPr bwMode="auto">
          <a:xfrm>
            <a:off x="1884695" y="1719119"/>
            <a:ext cx="87313" cy="123825"/>
          </a:xfrm>
          <a:custGeom>
            <a:avLst/>
            <a:gdLst>
              <a:gd name="T0" fmla="*/ 0 w 23"/>
              <a:gd name="T1" fmla="*/ 33 h 33"/>
              <a:gd name="T2" fmla="*/ 23 w 23"/>
              <a:gd name="T3" fmla="*/ 0 h 33"/>
              <a:gd name="T4" fmla="*/ 0 w 23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33">
                <a:moveTo>
                  <a:pt x="0" y="33"/>
                </a:moveTo>
                <a:cubicBezTo>
                  <a:pt x="9" y="23"/>
                  <a:pt x="16" y="12"/>
                  <a:pt x="23" y="0"/>
                </a:cubicBezTo>
                <a:lnTo>
                  <a:pt x="0" y="33"/>
                </a:lnTo>
                <a:close/>
              </a:path>
            </a:pathLst>
          </a:custGeom>
          <a:solidFill>
            <a:srgbClr val="5D5D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877" name="Freeform 24"/>
          <p:cNvSpPr/>
          <p:nvPr/>
        </p:nvSpPr>
        <p:spPr bwMode="auto">
          <a:xfrm>
            <a:off x="3923794" y="3827572"/>
            <a:ext cx="87313" cy="123825"/>
          </a:xfrm>
          <a:custGeom>
            <a:avLst/>
            <a:gdLst>
              <a:gd name="T0" fmla="*/ 23 w 23"/>
              <a:gd name="T1" fmla="*/ 0 h 33"/>
              <a:gd name="T2" fmla="*/ 0 w 23"/>
              <a:gd name="T3" fmla="*/ 33 h 33"/>
              <a:gd name="T4" fmla="*/ 23 w 23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33">
                <a:moveTo>
                  <a:pt x="23" y="0"/>
                </a:moveTo>
                <a:cubicBezTo>
                  <a:pt x="14" y="11"/>
                  <a:pt x="7" y="21"/>
                  <a:pt x="0" y="33"/>
                </a:cubicBezTo>
                <a:lnTo>
                  <a:pt x="23" y="0"/>
                </a:lnTo>
                <a:close/>
              </a:path>
            </a:pathLst>
          </a:custGeom>
          <a:solidFill>
            <a:srgbClr val="5D5D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878" name="Freeform 25"/>
          <p:cNvSpPr/>
          <p:nvPr/>
        </p:nvSpPr>
        <p:spPr bwMode="auto">
          <a:xfrm>
            <a:off x="1841475" y="3582844"/>
            <a:ext cx="87313" cy="123825"/>
          </a:xfrm>
          <a:custGeom>
            <a:avLst/>
            <a:gdLst>
              <a:gd name="T0" fmla="*/ 23 w 23"/>
              <a:gd name="T1" fmla="*/ 33 h 33"/>
              <a:gd name="T2" fmla="*/ 0 w 23"/>
              <a:gd name="T3" fmla="*/ 0 h 33"/>
              <a:gd name="T4" fmla="*/ 23 w 23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33">
                <a:moveTo>
                  <a:pt x="23" y="33"/>
                </a:moveTo>
                <a:cubicBezTo>
                  <a:pt x="16" y="21"/>
                  <a:pt x="9" y="11"/>
                  <a:pt x="0" y="0"/>
                </a:cubicBezTo>
                <a:lnTo>
                  <a:pt x="23" y="33"/>
                </a:lnTo>
                <a:close/>
              </a:path>
            </a:pathLst>
          </a:custGeom>
          <a:solidFill>
            <a:srgbClr val="5D5D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75592" y="3579862"/>
            <a:ext cx="710963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ln w="3810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火爆</a:t>
            </a:r>
            <a:r>
              <a:rPr lang="en-US" altLang="zh-CN" sz="3600" b="1" dirty="0">
                <a:ln w="3810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”</a:t>
            </a:r>
            <a:r>
              <a:rPr lang="zh-CN" altLang="en-US" sz="3600" b="1" dirty="0">
                <a:ln w="3810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双十一</a:t>
            </a:r>
            <a:r>
              <a:rPr lang="en-US" altLang="zh-CN" sz="3600" b="1" dirty="0">
                <a:ln w="3810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”</a:t>
            </a:r>
            <a:r>
              <a:rPr lang="zh-CN" altLang="en-US" sz="3600" b="1" dirty="0">
                <a:ln w="3810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背后的经济学分析</a:t>
            </a:r>
            <a:endParaRPr lang="zh-CN" altLang="en-US" sz="3600" b="1" dirty="0">
              <a:ln w="38100"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795260" y="4469765"/>
            <a:ext cx="1484630" cy="53149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16</a:t>
            </a:r>
            <a:r>
              <a:rPr lang="zh-CN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级工企专 </a:t>
            </a:r>
            <a:endParaRPr lang="zh-CN" altLang="en-U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制作：</a:t>
            </a:r>
            <a:r>
              <a:rPr lang="zh-CN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杨文国</a:t>
            </a:r>
            <a:endParaRPr lang="zh-CN" altLang="en-U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80000">
            <a:off x="6496050" y="610870"/>
            <a:ext cx="2472690" cy="18846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0000">
            <a:off x="272415" y="451485"/>
            <a:ext cx="2538730" cy="2278380"/>
          </a:xfrm>
          <a:prstGeom prst="rect">
            <a:avLst/>
          </a:prstGeom>
        </p:spPr>
      </p:pic>
      <p:pic>
        <p:nvPicPr>
          <p:cNvPr id="7" name="Maroon 5 - Sugar">
            <a:hlinkClick r:id="" action="ppaction://media"/>
          </p:cNvPr>
          <p:cNvPicPr/>
          <p:nvPr>
            <a:audioFile r:link="rId5"/>
            <p:extLst>
              <p:ext uri="{DAA4B4D4-6D71-4841-9C94-3DE7FCFB9230}">
                <p14:media xmlns:p14="http://schemas.microsoft.com/office/powerpoint/2010/main" r:link="rId6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2120" y="2261870"/>
            <a:ext cx="619125" cy="619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0062 L -0.00313 1.35802E-6 C -0.00296 -0.09908 -0.00313 -0.19815 -0.00243 -0.29599 C -0.00226 -0.31266 0.00034 -0.325 0.0026 -0.34043 C 0.00382 -0.34908 0.0059 -0.36605 0.00763 -0.37531 C 0.01041 -0.39136 0.01284 -0.4034 0.01666 -0.41729 C 0.01892 -0.425 0.02066 -0.43333 0.02343 -0.43951 C 0.02482 -0.44259 0.02621 -0.44506 0.0276 -0.44877 C 0.02882 -0.45124 0.02951 -0.45525 0.0309 -0.45772 C 0.0335 -0.46327 0.03611 -0.46883 0.03923 -0.47222 C 0.04027 -0.47346 0.04149 -0.47438 0.04253 -0.47624 C 0.04461 -0.48025 0.04618 -0.48488 0.04826 -0.48889 C 0.05 -0.49198 0.05173 -0.49475 0.05329 -0.49784 C 0.05729 -0.50679 0.05312 -0.50031 0.0559 -0.50895 C 0.05642 -0.51142 0.05746 -0.51296 0.05833 -0.51512 C 0.06197 -0.53796 0.06128 -0.52932 0.0592 -0.57099 C 0.05902 -0.57346 0.05798 -0.575 0.05746 -0.57685 C 0.05729 -0.57901 0.05729 -0.58179 0.05659 -0.58395 C 0.05572 -0.58735 0.05451 -0.59012 0.05329 -0.59321 C 0.05121 -0.59846 0.04947 -0.60216 0.0467 -0.60617 C 0.04444 -0.60926 0.04218 -0.61204 0.0401 -0.61543 C 0.03888 -0.61698 0.03784 -0.61914 0.03663 -0.62068 C 0.03541 -0.62222 0.03385 -0.62315 0.03246 -0.62408 C 0.02534 -0.63179 0.03159 -0.62809 0.0243 -0.63148 C 0.0217 -0.63519 0.02135 -0.63611 0.0184 -0.63858 C 0.01753 -0.63951 0.01666 -0.63982 0.01597 -0.64074 C 0.01562 -0.64259 0.01458 -0.64445 0.0151 -0.64599 C 0.01579 -0.64815 0.01736 -0.64815 0.0184 -0.64969 C 0.01961 -0.65124 0.02066 -0.6534 0.0217 -0.65525 L 0.025 -0.66296 " pathEditMode="relative" rAng="0" ptsTypes="AAAAAAAAAAAAAAAAAAAAAAAAAAAAAA">
                                      <p:cBhvr>
                                        <p:cTn id="20" dur="2500" fill="hold"/>
                                        <p:tgtEl>
                                          <p:spTgt spid="119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repeatCount="7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312 -0.00061 L -0.00312 -3.58025E-6 C -0.00312 -0.09907 0.02604 -0.06327 0.02674 -0.16172 C 0.0276 -0.21635 -0.00174 -0.28734 -0.00451 -0.30247 C -0.00746 -0.31759 0.00174 -0.33302 0.0026 -0.34043 C 0.00382 -0.34907 0.0059 -0.36605 0.00764 -0.37531 C 0.01042 -0.39135 0.01285 -0.4037 0.01667 -0.41728 C 0.01892 -0.42531 0.02066 -0.43333 0.02344 -0.4395 C 0.02483 -0.44321 0.02622 -0.44506 0.0276 -0.44876 C 0.02882 -0.45123 0.02951 -0.45586 0.0309 -0.45771 C 0.03351 -0.46389 0.03611 -0.46913 0.03924 -0.47284 C 0.04028 -0.47376 0.04149 -0.47438 0.04254 -0.47623 C 0.04462 -0.48024 0.04618 -0.48518 0.04826 -0.48889 L 0.0533 -0.49784 C 0.05729 -0.50679 0.05313 -0.50061 0.0559 -0.50956 C 0.05642 -0.51142 0.05747 -0.51296 0.05833 -0.51512 C 0.06198 -0.53827 0.06129 -0.52932 0.0592 -0.57098 C 0.05903 -0.57345 0.05799 -0.57469 0.05747 -0.57623 C 0.05729 -0.57901 0.05729 -0.58179 0.0566 -0.58364 C 0.05573 -0.58703 0.05451 -0.58981 0.0533 -0.59321 C 0.05122 -0.59784 0.04948 -0.60216 0.0467 -0.60586 L 0.0401 -0.61481 C 0.03889 -0.61666 0.03785 -0.61913 0.03663 -0.62037 C 0.03542 -0.62191 0.03385 -0.62284 0.03247 -0.62376 C 0.02535 -0.63179 0.0316 -0.62808 0.02431 -0.63086 C 0.0217 -0.63456 0.02135 -0.63611 0.0184 -0.63827 C 0.01754 -0.63919 0.01667 -0.63981 0.01597 -0.64074 C 0.01563 -0.64259 0.01458 -0.64444 0.0151 -0.64598 C 0.0158 -0.64814 0.01736 -0.64814 0.0184 -0.64969 C 0.01962 -0.65061 0.02066 -0.65339 0.0217 -0.65524 L 0.025 -0.66296 " pathEditMode="relative" rAng="0" ptsTypes="AAAAAAAAAAAAAAAAAAAAAAAAAAAAAAA">
                                      <p:cBhvr>
                                        <p:cTn id="22" dur="2500" fill="hold"/>
                                        <p:tgtEl>
                                          <p:spTgt spid="5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8" y="-3308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7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0.00312 -0.00062 L -0.00312 7.40741E-7 C -0.00312 -0.09907 -0.00312 -0.19815 -0.0026 -0.2963 C -0.00243 -0.31266 0.00035 -0.325 0.00261 -0.34043 C 0.00382 -0.34907 -0.02118 -0.3642 -0.01944 -0.37346 C -0.01666 -0.38951 0.00955 -0.40648 0.01667 -0.41728 C 0.02379 -0.4284 0.02066 -0.43333 0.02344 -0.43951 C 0.02483 -0.44321 0.02622 -0.44506 0.02761 -0.44877 C 0.02882 -0.45124 0.02952 -0.45586 0.03091 -0.45772 C 0.03351 -0.46389 0.03612 -0.46914 0.03924 -0.47284 C 0.04028 -0.47377 0.0415 -0.47438 0.04254 -0.47624 C 0.04462 -0.48025 0.04618 -0.48519 0.04827 -0.48889 C 0.04983 -0.49228 0.03177 -0.49167 0.03351 -0.49414 C 0.0375 -0.50309 0.05313 -0.50062 0.05591 -0.50957 C 0.05643 -0.51142 0.03143 -0.53735 0.0323 -0.53889 C 0.03594 -0.56235 0.06129 -0.52932 0.05921 -0.5713 C 0.05903 -0.57407 0.05799 -0.57593 0.05747 -0.57747 C 0.0573 -0.57932 0.0573 -0.5821 0.0566 -0.58488 C 0.05573 -0.58766 0.05452 -0.59105 0.0533 -0.59383 C 0.05122 -0.59907 0.04948 -0.60278 0.04671 -0.60648 L 0.04011 -0.61482 C 0.03889 -0.61667 0.03785 -0.61914 0.03664 -0.62037 C 0.03542 -0.62191 0.03386 -0.62284 0.03247 -0.62377 C 0.02535 -0.63179 0.0316 -0.62809 0.02431 -0.63086 C 0.02171 -0.63457 0.02136 -0.63611 0.01841 -0.63827 C 0.01754 -0.6392 0.01667 -0.63982 0.01598 -0.64074 C 0.01563 -0.64259 0.01459 -0.64445 0.01511 -0.64599 C 0.0158 -0.64815 0.01737 -0.64815 0.01841 -0.64969 C 0.01962 -0.65062 0.02066 -0.6534 0.02171 -0.65525 L 0.025 -0.66296 " pathEditMode="relative" rAng="0" ptsTypes="AAAAAAAAAAAAAAAAAAAAAAAAAAAAAA">
                                      <p:cBhvr>
                                        <p:cTn id="24" dur="2500" fill="hold"/>
                                        <p:tgtEl>
                                          <p:spTgt spid="5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" y="-3308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7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481 0.033454 L 0.020481 0.034079 C 0.020311 -0.065006 0.020481 -0.164076 0.019791 -0.261916 C 0.019611 -0.278586 0.017531 -0.290926 0.015791 -0.306366 C 0.014751 -0.315006 0.013021 -0.331976 0.011631 -0.341236 C 0.009371 -0.357286 0.007461 -0.369326 0.004331 -0.383216 C 0.002421 -0.390926 0.001041 -0.399266 -0.001219 -0.405436 C -0.002439 -0.408526 -0.003479 -0.410996 -0.004689 -0.414696 C -0.005559 -0.417166 -0.006259 -0.421176 -0.007299 -0.423646 C -0.009549 -0.429206 -0.011639 -0.434756 -0.014069 -0.438156 C -0.014939 -0.439386 -0.015979 -0.440316 -0.016849 -0.442166 C -0.018579 -0.446176 -0.019799 -0.450806 -0.021529 -0.454816 C -0.022919 -0.457906 -0.024309 -0.460686 -0.025529 -0.463766 C -0.028829 -0.472716 -0.025529 -0.466236 -0.027779 -0.474886 C -0.028129 -0.477346 -0.028999 -0.478896 -0.029689 -0.481056 C -0.032639 -0.503896 -0.032119 -0.495256 -0.030389 -0.537226 C -0.030209 -0.539696 -0.029349 -0.541236 -0.028999 -0.543096 C -0.028829 -0.545256 -0.028829 -0.548026 -0.028299 -0.550186 C -0.027609 -0.553586 -0.026569 -0.556366 -0.025529 -0.559446 C -0.023959 -0.564696 -0.022579 -0.568396 -0.020139 -0.572416 C -0.018409 -0.575496 -0.016499 -0.578276 -0.014759 -0.581676 C -0.013889 -0.583216 -0.013029 -0.585376 -0.011979 -0.586916 C -0.010939 -0.588466 -0.009729 -0.589386 -0.008689 -0.590316 C -0.002779 -0.597716 -0.007989 -0.594016 -0.001919 -0.597416 C 0.000171 -0.601116 0.000521 -0.602046 0.002771 -0.604506 C 0.003471 -0.605436 0.004331 -0.605746 0.004861 -0.606676 C 0.005031 -0.608526 0.005901 -0.610376 0.005551 -0.611916 C 0.005031 -0.614076 0.003641 -0.614076 0.002771 -0.615626 C 0.001901 -0.617166 0.001041 -0.619326 0.000171 -0.621176 L -0.002609 -0.628896 " pathEditMode="relative" rAng="0" ptsTypes="AAAAAAAAAAAAAAAAAAAAAAAAAAAAAA">
                                      <p:cBhvr>
                                        <p:cTn id="26" dur="2500" fill="hold"/>
                                        <p:tgtEl>
                                          <p:spTgt spid="55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33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7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312 -0.00062 L -0.00312 2.46914E-6 C -0.00295 -0.09908 -0.00312 -0.19815 -0.00243 -0.29599 C -0.00226 -0.31266 0.00035 -0.325 0.0026 -0.34043 C 0.00382 -0.34908 0.0059 -0.36605 0.00764 -0.37531 C 0.01042 -0.39136 0.01285 -0.4034 0.01667 -0.41729 C 0.01892 -0.425 0.02066 -0.43334 0.02344 -0.43951 C 0.02483 -0.4426 0.02622 -0.44506 0.0276 -0.44877 C 0.02882 -0.45124 0.02951 -0.45525 0.0309 -0.45772 C 0.03351 -0.46327 0.03611 -0.46883 0.03924 -0.47222 C 0.04028 -0.47346 0.04149 -0.47439 0.04253 -0.47624 C 0.04462 -0.48025 0.04618 -0.48488 0.04826 -0.48889 C 0.05 -0.49198 0.05174 -0.49476 0.0533 -0.49784 C 0.05729 -0.50679 0.05313 -0.50031 0.0559 -0.50895 C 0.05642 -0.51142 0.05747 -0.51297 0.05833 -0.51482 C 0.06198 -0.53797 0.06128 -0.52932 0.0592 -0.5713 C 0.05903 -0.57377 0.05799 -0.57531 0.05747 -0.57716 C 0.05729 -0.57932 0.05729 -0.5821 0.0566 -0.58426 C 0.05573 -0.58766 0.05451 -0.59043 0.0533 -0.59352 C 0.05122 -0.59877 0.04948 -0.60247 0.0467 -0.60648 C 0.04444 -0.60957 0.04219 -0.61235 0.0401 -0.61574 C 0.03889 -0.61729 0.03785 -0.61945 0.03663 -0.62099 C 0.03542 -0.62253 0.03385 -0.62346 0.03247 -0.62439 C 0.02535 -0.6321 0.0316 -0.6284 0.02431 -0.63179 C 0.0217 -0.6355 0.02135 -0.63642 0.0184 -0.63889 C 0.01753 -0.63982 0.01667 -0.64013 0.01597 -0.64105 C 0.01563 -0.6429 0.01458 -0.64476 0.0151 -0.6463 C 0.0158 -0.64846 0.01736 -0.64846 0.0184 -0.65 C 0.01962 -0.65155 0.02066 -0.65371 0.0217 -0.65556 L 0.025 -0.66297 " pathEditMode="relative" rAng="0" ptsTypes="AAAAAAAAAAAAAAAAAAAAAAAAAAAAAA">
                                      <p:cBhvr>
                                        <p:cTn id="28" dur="2500" fill="hold"/>
                                        <p:tgtEl>
                                          <p:spTgt spid="55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repeatCount="7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313 -0.00062 L -0.00313 -4.93827E-7 C -0.00295 -0.09907 -0.00313 -0.19815 -0.00243 -0.29599 C -0.00226 -0.31265 0.00034 -0.325 0.0026 -0.34043 C 0.00382 -0.34907 0.0059 -0.36605 0.00764 -0.37531 C 0.01041 -0.39136 0.01284 -0.40339 0.01666 -0.41728 C 0.01892 -0.425 0.02066 -0.43333 0.02343 -0.43951 C 0.02482 -0.44259 0.02621 -0.44506 0.0276 -0.44876 C 0.02882 -0.45123 0.02951 -0.45525 0.0309 -0.45772 C 0.0335 -0.46327 0.03611 -0.46883 0.03923 -0.47222 C 0.04028 -0.47346 0.04149 -0.47438 0.04253 -0.47623 C 0.04462 -0.48025 0.04618 -0.48488 0.04826 -0.48889 C 0.05 -0.49197 0.05173 -0.49475 0.0533 -0.49784 C 0.05729 -0.50679 0.05312 -0.50031 0.0559 -0.50895 C 0.05642 -0.51142 0.05746 -0.51296 0.05833 -0.51481 C 0.06198 -0.53796 0.06128 -0.52932 0.0592 -0.5713 C 0.05903 -0.57376 0.05798 -0.57531 0.05746 -0.57716 C 0.05729 -0.57932 0.05729 -0.5821 0.05659 -0.58426 C 0.05573 -0.58765 0.05451 -0.59043 0.0533 -0.59352 C 0.05121 -0.59876 0.04948 -0.60247 0.0467 -0.60648 C 0.04444 -0.60957 0.04218 -0.61235 0.0401 -0.61574 C 0.03889 -0.61728 0.03784 -0.61944 0.03663 -0.62099 C 0.03541 -0.62253 0.03385 -0.62346 0.03246 -0.62438 C 0.02534 -0.6321 0.03159 -0.62839 0.0243 -0.63179 C 0.0217 -0.63549 0.02135 -0.63642 0.0184 -0.6392 C 0.01753 -0.63981 0.01666 -0.64012 0.01597 -0.64105 C 0.01562 -0.6429 0.01458 -0.64475 0.0151 -0.6463 C 0.0158 -0.64846 0.01736 -0.64846 0.0184 -0.65 C 0.01962 -0.65154 0.02066 -0.6537 0.0217 -0.65556 L 0.025 -0.66296 " pathEditMode="relative" rAng="0" ptsTypes="AAAAAAAAAAAAAAAAAAAAAAAAAAAAAA">
                                      <p:cBhvr>
                                        <p:cTn id="30" dur="2500" fill="hold"/>
                                        <p:tgtEl>
                                          <p:spTgt spid="55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97531E-6 L -4.72222E-6 0.00062 C -4.72222E-6 -0.09846 0.01459 -0.13611 0.01528 -0.23457 C 0.01546 -0.25093 0.0033 -0.32438 0.00573 -0.33982 C 0.00695 -0.34846 0.00903 -0.36543 0.01077 -0.37469 C 0.01355 -0.39074 0.01598 -0.40309 0.0198 -0.41667 C 0.02205 -0.42469 0.02379 -0.43272 0.02657 -0.43889 C 0.02796 -0.44229 0.02935 -0.44445 0.03073 -0.44815 C 0.03195 -0.45062 0.03264 -0.45494 0.03403 -0.4571 C 0.03664 -0.46296 0.03924 -0.46852 0.04237 -0.47192 C 0.04341 -0.47315 0.04462 -0.47377 0.04566 -0.47562 C 0.04775 -0.47963 0.04931 -0.48457 0.05139 -0.48827 L 0.05643 -0.49722 C 0.06042 -0.50617 0.05625 -0.5 0.05903 -0.50864 C 0.05955 -0.5108 0.0606 -0.51235 0.06146 -0.51451 C 0.06511 -0.53766 0.06441 -0.52871 0.06233 -0.57037 C 0.06216 -0.57284 0.06112 -0.57408 0.0606 -0.57593 C 0.06042 -0.5784 0.06042 -0.58117 0.05973 -0.58303 C 0.05886 -0.58642 0.05764 -0.5892 0.05643 -0.59259 C 0.05435 -0.59753 0.05261 -0.60155 0.04983 -0.60525 L 0.04323 -0.61482 C 0.04202 -0.61605 0.04098 -0.61852 0.03976 -0.61976 C 0.03855 -0.6213 0.03698 -0.62222 0.0356 -0.62315 C 0.02848 -0.63117 0.03473 -0.62747 0.02744 -0.63056 C 0.02483 -0.63426 0.02448 -0.6355 0.02153 -0.63766 C 0.02066 -0.63858 0.0198 -0.6392 0.0191 -0.64013 C 0.01875 -0.64198 0.01771 -0.64383 0.01823 -0.64537 C 0.01893 -0.64753 0.02049 -0.64753 0.02153 -0.64908 C 0.02275 -0.65031 0.02379 -0.65278 0.02483 -0.65463 L 0.02813 -0.66235 " pathEditMode="relative" rAng="0" ptsTypes="AAAAAAAAAAAAAAAAAAAAAAAAAAAAAA">
                                      <p:cBhvr>
                                        <p:cTn id="32" dur="2500" fill="hold"/>
                                        <p:tgtEl>
                                          <p:spTgt spid="55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repeatCount="7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0312 -0.00061 L -0.00312 -3.7037E-6 C -0.00295 -0.09907 -0.00312 -0.19814 -0.00243 -0.29598 C -0.00225 -0.31265 0.00035 -0.325 0.00261 -0.34043 C 0.00382 -0.34907 0.00591 -0.36605 0.00764 -0.3753 C 0.01042 -0.39135 0.01285 -0.40339 0.01667 -0.41728 C 0.01893 -0.425 0.02066 -0.43333 0.02344 -0.4395 C 0.02483 -0.44259 0.02622 -0.44506 0.02761 -0.44876 C 0.02882 -0.45123 0.02952 -0.45524 0.03091 -0.45771 C 0.03351 -0.46327 0.03612 -0.46882 0.03924 -0.47222 C 0.04028 -0.47345 0.0415 -0.47438 0.04254 -0.47623 C 0.04462 -0.48024 0.04619 -0.48487 0.04827 -0.48889 C 0.05001 -0.49197 0.05174 -0.49475 0.0533 -0.49784 C 0.0573 -0.50679 0.05313 -0.5003 0.05591 -0.50895 C 0.05643 -0.51142 0.05747 -0.51296 0.05834 -0.51512 C 0.06198 -0.53796 0.06129 -0.52932 0.05921 -0.57129 C 0.05903 -0.57376 0.05799 -0.5753 0.05747 -0.57716 C 0.0573 -0.57901 0.0573 -0.58179 0.0566 -0.58395 C 0.05573 -0.58734 0.05452 -0.59012 0.0533 -0.59321 C 0.05122 -0.59845 0.04948 -0.60216 0.04671 -0.60617 C 0.04445 -0.60926 0.04219 -0.61203 0.04011 -0.61543 C 0.03889 -0.61697 0.03785 -0.61913 0.03664 -0.62068 C 0.03542 -0.62222 0.03386 -0.62314 0.03247 -0.62407 C 0.02535 -0.63179 0.0316 -0.62808 0.02431 -0.63148 C 0.02171 -0.63518 0.02136 -0.63611 0.01841 -0.63858 C 0.01754 -0.6395 0.01667 -0.63981 0.01598 -0.64074 C 0.01563 -0.64259 0.01459 -0.64444 0.01511 -0.64598 C 0.0158 -0.64814 0.01737 -0.64814 0.01841 -0.64969 C 0.01962 -0.65123 0.02066 -0.65339 0.02171 -0.65524 L 0.02501 -0.66296 " pathEditMode="relative" rAng="0" ptsTypes="AAAAAAAAAAAAAAAAAAAAAAAAAAAAAA">
                                      <p:cBhvr>
                                        <p:cTn id="34" dur="2500" fill="hold"/>
                                        <p:tgtEl>
                                          <p:spTgt spid="55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7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00313 -0.00062 L -0.00313 3.95062E-6 C -0.00295 -0.09908 -0.00313 -0.19815 -0.00243 -0.29599 C -0.00226 -0.31266 0.00035 -0.325 0.0026 -0.34044 C 0.00382 -0.34908 0.0059 -0.36605 0.00764 -0.37531 C 0.01042 -0.39136 0.01285 -0.4034 0.01667 -0.41729 C 0.01892 -0.425 0.02066 -0.43334 0.02344 -0.43951 C 0.02482 -0.4426 0.02621 -0.44507 0.0276 -0.44877 C 0.02882 -0.45124 0.02951 -0.45525 0.0309 -0.45772 C 0.03351 -0.46328 0.03611 -0.46883 0.03923 -0.47223 C 0.04028 -0.47346 0.04149 -0.47439 0.04253 -0.47624 C 0.04462 -0.48025 0.04618 -0.48488 0.04826 -0.48889 C 0.05 -0.49198 0.05173 -0.49476 0.0533 -0.49784 C 0.05729 -0.50679 0.05312 -0.50031 0.0559 -0.50895 C 0.05642 -0.51142 0.05746 -0.51297 0.05833 -0.51482 C 0.06198 -0.53797 0.06128 -0.52932 0.0592 -0.5713 C 0.05903 -0.57377 0.05798 -0.57531 0.05746 -0.57716 C 0.05729 -0.57932 0.05729 -0.5821 0.0566 -0.58426 C 0.05573 -0.58766 0.05451 -0.59044 0.0533 -0.59352 C 0.05121 -0.59877 0.04948 -0.60247 0.0467 -0.60649 C 0.04444 -0.60957 0.04219 -0.61235 0.0401 -0.61574 C 0.03889 -0.61729 0.03785 -0.61945 0.03663 -0.62099 C 0.03542 -0.62253 0.03385 -0.62346 0.03246 -0.62439 C 0.02535 -0.6321 0.0316 -0.6284 0.0243 -0.63179 C 0.0217 -0.6355 0.02135 -0.63642 0.0184 -0.63889 C 0.01753 -0.63982 0.01667 -0.64013 0.01597 -0.64105 C 0.01562 -0.64291 0.01458 -0.64476 0.0151 -0.6463 C 0.0158 -0.64846 0.01736 -0.64846 0.0184 -0.65 C 0.01962 -0.65155 0.02066 -0.65371 0.0217 -0.65556 L 0.025 -0.66297 " pathEditMode="relative" rAng="0" ptsTypes="AAAAAAAAAAAAAAAAAAAAAAAAAAAAAA">
                                      <p:cBhvr>
                                        <p:cTn id="36" dur="2500" fill="hold"/>
                                        <p:tgtEl>
                                          <p:spTgt spid="55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repeatCount="7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312 -0.00061 L -0.00312 -4.07407E-6 C -0.00295 -0.09907 -0.00312 -0.19814 -0.00243 -0.29598 C -0.00226 -0.31265 0.00035 -0.325 0.0026 -0.34043 C 0.00382 -0.34907 0.0059 -0.36605 0.00764 -0.3753 C 0.01042 -0.39135 0.01285 -0.40339 0.01667 -0.41728 C 0.01892 -0.425 0.02066 -0.43333 0.02344 -0.4395 C 0.02483 -0.44259 0.02622 -0.44506 0.0276 -0.44876 C 0.02882 -0.45123 0.02951 -0.45524 0.0309 -0.45771 C 0.03351 -0.46327 0.03611 -0.46882 0.03924 -0.47222 C 0.04028 -0.47345 0.04149 -0.47438 0.04253 -0.47623 C 0.04462 -0.48024 0.04618 -0.48487 0.04826 -0.48888 C 0.05 -0.49197 0.05174 -0.49475 0.0533 -0.49784 C 0.05729 -0.50679 0.05313 -0.5003 0.0559 -0.50895 C 0.05642 -0.51142 0.05747 -0.51296 0.05833 -0.51481 C 0.06198 -0.53796 0.06128 -0.52932 0.0592 -0.57129 C 0.05903 -0.57376 0.05799 -0.5753 0.05747 -0.57716 C 0.05729 -0.57932 0.05729 -0.58209 0.0566 -0.58426 C 0.05573 -0.58765 0.05451 -0.59043 0.0533 -0.59351 C 0.05122 -0.59876 0.04948 -0.60247 0.0467 -0.60648 C 0.04444 -0.60956 0.04219 -0.61234 0.0401 -0.61574 C 0.03889 -0.61728 0.03785 -0.61944 0.03663 -0.62098 C 0.03542 -0.62253 0.03385 -0.62345 0.03247 -0.62438 C 0.02535 -0.63209 0.0316 -0.62839 0.02431 -0.63179 C 0.0217 -0.63549 0.02135 -0.63642 0.0184 -0.63888 C 0.01753 -0.63981 0.01667 -0.64012 0.01597 -0.64105 C 0.01563 -0.6429 0.01458 -0.64475 0.0151 -0.64629 C 0.0158 -0.64845 0.01736 -0.64845 0.0184 -0.65 C 0.01962 -0.65154 0.02066 -0.6537 0.0217 -0.65555 L 0.025 -0.66296 " pathEditMode="relative" rAng="0" ptsTypes="AAAAAAAAAAAAAAAAAAAAAAAAAAAAAA">
                                      <p:cBhvr>
                                        <p:cTn id="38" dur="2500" fill="hold"/>
                                        <p:tgtEl>
                                          <p:spTgt spid="55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repeatCount="7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00313 -0.00062 L -0.00313 -1.48148E-6 C -0.00295 -0.09907 -0.01042 -0.06512 -0.00972 -0.16296 C -0.00955 -0.17963 0.0191 -0.26049 0.02135 -0.27592 C 0.02257 -0.28457 -0.03577 -0.34784 -0.03403 -0.35741 C -0.03125 -0.37315 0.00712 -0.4037 0.01667 -0.41728 C 0.02621 -0.43148 0.02066 -0.43333 0.02344 -0.4395 C 0.02483 -0.44321 0.02621 -0.44506 0.0276 -0.44876 C 0.02882 -0.45123 0.02951 -0.45586 0.0309 -0.45771 C 0.03351 -0.46389 0.03611 -0.46913 0.03923 -0.47284 C 0.04028 -0.47376 0.04149 -0.47438 0.04253 -0.47623 C 0.04462 -0.48025 0.04618 -0.48518 0.04826 -0.48889 L 0.0533 -0.49784 C 0.05729 -0.50679 0.05312 -0.50062 0.0559 -0.50957 C 0.05642 -0.51142 0.05746 -0.51296 0.05833 -0.51512 C 0.06198 -0.53827 0.06128 -0.52932 0.0592 -0.57099 C 0.05903 -0.57346 0.05798 -0.57469 0.05746 -0.57623 C 0.05729 -0.57901 0.05729 -0.58179 0.0566 -0.58364 C 0.05573 -0.58704 0.05451 -0.58981 0.0533 -0.59321 C 0.05121 -0.59784 0.04948 -0.60216 0.0467 -0.60586 L 0.0401 -0.61481 C 0.03889 -0.61667 0.03785 -0.61913 0.03663 -0.62037 C 0.03542 -0.62191 0.03385 -0.62284 0.03246 -0.62376 C 0.02535 -0.63179 0.0316 -0.62808 0.0243 -0.63086 C 0.0217 -0.63457 0.02135 -0.63611 0.0184 -0.63827 C 0.01753 -0.6392 0.01667 -0.63981 0.01597 -0.64074 C 0.01562 -0.64259 0.01458 -0.64444 0.0151 -0.64599 C 0.0158 -0.64815 0.01736 -0.64815 0.0184 -0.64969 C 0.01962 -0.65062 0.02066 -0.65339 0.0217 -0.65525 L 0.025 -0.66296 " pathEditMode="relative" rAng="0" ptsTypes="AAAAAAAAAAAAAAAAAAAAAAAAAAAAAA">
                                      <p:cBhvr>
                                        <p:cTn id="40" dur="2500" fill="hold"/>
                                        <p:tgtEl>
                                          <p:spTgt spid="55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3308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10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10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3" repeatCount="indefinite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506" grpId="0" animBg="1"/>
      <p:bldP spid="5510" grpId="0" animBg="1"/>
      <p:bldP spid="5512" grpId="0" animBg="1"/>
      <p:bldP spid="5514" grpId="0" animBg="1"/>
      <p:bldP spid="5508" grpId="0" animBg="1"/>
      <p:bldP spid="6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5"/>
          <p:cNvSpPr>
            <a:spLocks noChangeArrowheads="1"/>
          </p:cNvSpPr>
          <p:nvPr/>
        </p:nvSpPr>
        <p:spPr bwMode="auto">
          <a:xfrm>
            <a:off x="1069289" y="1587213"/>
            <a:ext cx="7004472" cy="2764293"/>
          </a:xfrm>
          <a:prstGeom prst="roundRect">
            <a:avLst/>
          </a:prstGeom>
          <a:solidFill>
            <a:srgbClr val="002060">
              <a:alpha val="44000"/>
            </a:srgbClr>
          </a:solidFill>
          <a:ln w="12700">
            <a:solidFill>
              <a:schemeClr val="bg1"/>
            </a:solidFill>
            <a:bevel/>
          </a:ln>
        </p:spPr>
        <p:txBody>
          <a:bodyPr lIns="68589" tIns="34295" rIns="68589" bIns="3429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" name="TextBox 18"/>
          <p:cNvSpPr>
            <a:spLocks noChangeArrowheads="1"/>
          </p:cNvSpPr>
          <p:nvPr/>
        </p:nvSpPr>
        <p:spPr bwMode="auto">
          <a:xfrm>
            <a:off x="753164" y="657744"/>
            <a:ext cx="2242934" cy="707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1446" tIns="45723" rIns="91446" bIns="4572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现象阐述</a:t>
            </a:r>
            <a:endParaRPr lang="zh-CN" altLang="en-US" sz="40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1" name="TextBox 9"/>
          <p:cNvSpPr>
            <a:spLocks noChangeArrowheads="1"/>
          </p:cNvSpPr>
          <p:nvPr/>
        </p:nvSpPr>
        <p:spPr bwMode="auto">
          <a:xfrm>
            <a:off x="1388170" y="1938634"/>
            <a:ext cx="6625788" cy="184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91446" tIns="45723" rIns="91446" bIns="45723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dirty="0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      </a:t>
            </a:r>
            <a:r>
              <a:rPr lang="en-US" altLang="zh-CN" sz="2400" b="1" dirty="0">
                <a:solidFill>
                  <a:srgbClr val="F2F2F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双十一购物狂欢节是指每年11月11日（光棍节）的网络促销日。在这一天，许多网络商家会进行大规模促销活动。天猫平台的总交易额也连年翻倍增长。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pic>
        <p:nvPicPr>
          <p:cNvPr id="12" name="Picture 2" descr="PPECLOGO-eff-0-1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2133846" y="2570420"/>
            <a:ext cx="1060349" cy="79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PPECLOGO-eff-0-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17395" y="2442076"/>
            <a:ext cx="1096814" cy="838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PPECLOGO-eff-0-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454369" y="3454882"/>
            <a:ext cx="524127" cy="39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PPECLOGO-eff-0-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63273" y="2588057"/>
            <a:ext cx="401158" cy="30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PPECLOGO-eff-0-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64750" y="2257960"/>
            <a:ext cx="981731" cy="75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9" descr="PPECLOGO-eff-5-4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248875" y="2890439"/>
            <a:ext cx="1477636" cy="112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PPECLOGO-eff-5-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264407" y="3129825"/>
            <a:ext cx="1834444" cy="1436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PPECLOGO-eff-5-4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873035" y="2409149"/>
            <a:ext cx="1116794" cy="851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PPECLOGO-eff-0-1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929733" y="3308731"/>
            <a:ext cx="522112" cy="393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PPECLOGO-eff-0-1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9241813" y="2048811"/>
            <a:ext cx="522110" cy="393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PPECLOGO-eff2-1-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1370" y="2479705"/>
            <a:ext cx="1697365" cy="1428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5" descr="PPECLOGO-eff2-1-3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1970559" y="2469626"/>
            <a:ext cx="437445" cy="36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6" descr="PPECLOGO-eff2-1-4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6506273" y="3008872"/>
            <a:ext cx="703540" cy="587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7" descr="PPECLOGO-eff2-1-3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7225941" y="2593096"/>
            <a:ext cx="360841" cy="30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8" descr="PPECLOGO-eff2-1-3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7731923" y="3129824"/>
            <a:ext cx="282222" cy="23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>
        <p14:flash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rAng="0" ptsTypes="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31632 3.33333E-6 " pathEditMode="relative" rAng="0" ptsTypes="AA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16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-1.85185E-6 L -0.46684 -1.85185E-6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94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-0.19531 1.11111E-6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7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-0.43594 2.59259E-6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06" y="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33577 -1.85185E-6 " pathEditMode="relative" rAng="0" ptsTypes="AA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88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57188 -1.85185E-6 " pathEditMode="relative" rAng="0" ptsTypes="AA">
                                      <p:cBhvr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94" y="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57188 -1.85185E-6 " pathEditMode="relative" rAng="0" ptsTypes="AA">
                                      <p:cBhvr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94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0.43906 2.59259E-6 " pathEditMode="relative" rAng="0" ptsTypes="AA">
                                      <p:cBhvr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62813 2.96296E-6 " pathEditMode="relative" rAng="0" ptsTypes="AA"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06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7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7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utoUpdateAnimBg="0"/>
      <p:bldP spid="11" grpId="0"/>
      <p:bldP spid="7" grpId="0" animBg="1"/>
      <p:bldP spid="11" grpId="1"/>
      <p:bldP spid="7" grpId="1" animBg="1"/>
      <p:bldP spid="11" grpId="2"/>
      <p:bldP spid="7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24450" y="3961130"/>
            <a:ext cx="692785" cy="1714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4450" y="1252220"/>
            <a:ext cx="828675" cy="330517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t="11636" r="1429" b="13875"/>
          <a:stretch>
            <a:fillRect/>
          </a:stretch>
        </p:blipFill>
        <p:spPr>
          <a:xfrm>
            <a:off x="226695" y="1533525"/>
            <a:ext cx="5269230" cy="3023870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6082665" y="279400"/>
            <a:ext cx="2842895" cy="4278630"/>
          </a:xfrm>
          <a:prstGeom prst="roundRect">
            <a:avLst/>
          </a:prstGeom>
          <a:solidFill>
            <a:srgbClr val="91ECFB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" name="流程图: 可选过程 7"/>
          <p:cNvSpPr/>
          <p:nvPr/>
        </p:nvSpPr>
        <p:spPr>
          <a:xfrm>
            <a:off x="389890" y="431165"/>
            <a:ext cx="5106035" cy="636905"/>
          </a:xfrm>
          <a:prstGeom prst="flowChartAlternate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2009-2016</a:t>
            </a: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</a:t>
            </a:r>
            <a:r>
              <a:rPr lang="en-US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双十一</a:t>
            </a:r>
            <a:r>
              <a:rPr lang="en-US" altLang="zh-CN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阿里巴巴交易额增长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082030" y="514350"/>
            <a:ext cx="27527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000"/>
              <a:t>       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r="13153"/>
          <a:stretch>
            <a:fillRect/>
          </a:stretch>
        </p:blipFill>
        <p:spPr>
          <a:xfrm>
            <a:off x="5385435" y="2294890"/>
            <a:ext cx="306070" cy="20339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110" y="1666240"/>
            <a:ext cx="3976370" cy="87503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2220" y="2470785"/>
            <a:ext cx="323850" cy="66675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386070" y="4328795"/>
            <a:ext cx="436880" cy="2286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latin typeface="+mj-ea"/>
                <a:ea typeface="+mj-ea"/>
              </a:rPr>
              <a:t>2016</a:t>
            </a:r>
            <a:endParaRPr lang="en-US" altLang="zh-CN" sz="900">
              <a:latin typeface="+mj-ea"/>
              <a:ea typeface="+mj-ea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V="1">
            <a:off x="231775" y="1252220"/>
            <a:ext cx="5005070" cy="41402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5332095" y="2085340"/>
            <a:ext cx="414020" cy="2298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latin typeface="+mj-lt"/>
              </a:rPr>
              <a:t>1207</a:t>
            </a:r>
            <a:endParaRPr lang="en-US" altLang="zh-CN" sz="900">
              <a:latin typeface="+mj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130165" y="1289685"/>
            <a:ext cx="817880" cy="2438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/>
              <a:t>单位：亿元</a:t>
            </a:r>
            <a:endParaRPr lang="zh-CN" altLang="en-US" sz="1000"/>
          </a:p>
        </p:txBody>
      </p:sp>
      <p:sp>
        <p:nvSpPr>
          <p:cNvPr id="16" name="文本框 15"/>
          <p:cNvSpPr txBox="1"/>
          <p:nvPr/>
        </p:nvSpPr>
        <p:spPr>
          <a:xfrm>
            <a:off x="6157595" y="514350"/>
            <a:ext cx="2767330" cy="3931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/>
              <a:t>  </a:t>
            </a:r>
            <a:r>
              <a:rPr lang="en-US" altLang="zh-CN" sz="2000"/>
              <a:t> </a:t>
            </a:r>
            <a:r>
              <a:rPr lang="en-US" altLang="zh-CN" sz="2000" b="1"/>
              <a:t> </a:t>
            </a:r>
            <a:r>
              <a:rPr lang="zh-CN" altLang="en-US" sz="3600" b="1">
                <a:solidFill>
                  <a:schemeClr val="tx1"/>
                </a:solidFill>
              </a:rPr>
              <a:t>每</a:t>
            </a:r>
            <a:r>
              <a:rPr lang="zh-CN" altLang="en-US" sz="2400" b="1">
                <a:solidFill>
                  <a:schemeClr val="tx1"/>
                </a:solidFill>
              </a:rPr>
              <a:t>年的天猫双十一购物狂欢节是中国的</a:t>
            </a:r>
            <a:r>
              <a:rPr lang="en-US" altLang="zh-CN" sz="2400" b="1">
                <a:solidFill>
                  <a:schemeClr val="tx1"/>
                </a:solidFill>
              </a:rPr>
              <a:t>“</a:t>
            </a:r>
            <a:r>
              <a:rPr lang="zh-CN" altLang="en-US" sz="2400" b="1">
                <a:solidFill>
                  <a:schemeClr val="tx1"/>
                </a:solidFill>
              </a:rPr>
              <a:t>剁手节</a:t>
            </a:r>
            <a:r>
              <a:rPr lang="en-US" altLang="zh-CN" sz="2400" b="1">
                <a:solidFill>
                  <a:schemeClr val="tx1"/>
                </a:solidFill>
              </a:rPr>
              <a:t>”</a:t>
            </a:r>
            <a:r>
              <a:rPr lang="zh-CN" altLang="en-US" sz="2400" b="1">
                <a:solidFill>
                  <a:schemeClr val="tx1"/>
                </a:solidFill>
              </a:rPr>
              <a:t>，也是马云最赚钱的一天，双十一是</a:t>
            </a:r>
            <a:r>
              <a:rPr lang="en-US" altLang="zh-CN" sz="2400" b="1">
                <a:solidFill>
                  <a:schemeClr val="tx1"/>
                </a:solidFill>
              </a:rPr>
              <a:t>2009</a:t>
            </a:r>
            <a:r>
              <a:rPr lang="zh-CN" altLang="en-US" sz="2400" b="1">
                <a:solidFill>
                  <a:schemeClr val="tx1"/>
                </a:solidFill>
              </a:rPr>
              <a:t>年开始举办的，已经连续举办</a:t>
            </a:r>
            <a:r>
              <a:rPr lang="en-US" altLang="zh-CN" sz="2400" b="1">
                <a:solidFill>
                  <a:schemeClr val="tx1"/>
                </a:solidFill>
              </a:rPr>
              <a:t>8</a:t>
            </a:r>
            <a:r>
              <a:rPr lang="zh-CN" altLang="en-US" sz="2400" b="1">
                <a:solidFill>
                  <a:schemeClr val="tx1"/>
                </a:solidFill>
              </a:rPr>
              <a:t>年，每一年都会有一个令人惊讶的交易额出现。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5362575" y="2294255"/>
            <a:ext cx="353060" cy="203454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email">
            <a:biLevel thresh="25000"/>
          </a:blip>
          <a:srcRect/>
          <a:stretch>
            <a:fillRect/>
          </a:stretch>
        </p:blipFill>
        <p:spPr>
          <a:xfrm>
            <a:off x="755576" y="656966"/>
            <a:ext cx="3926744" cy="393100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email">
            <a:biLevel thresh="25000"/>
          </a:blip>
          <a:srcRect/>
          <a:stretch>
            <a:fillRect/>
          </a:stretch>
        </p:blipFill>
        <p:spPr>
          <a:xfrm>
            <a:off x="606986" y="656966"/>
            <a:ext cx="3926744" cy="393100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682490" y="126365"/>
            <a:ext cx="4491355" cy="22955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7200" b="1">
                <a:ln w="25400">
                  <a:gradFill>
                    <a:gsLst>
                      <a:gs pos="0">
                        <a:srgbClr val="5B9BD5">
                          <a:lumMod val="5000"/>
                          <a:lumOff val="95000"/>
                        </a:srgbClr>
                      </a:gs>
                      <a:gs pos="74000">
                        <a:srgbClr val="FAAD26"/>
                      </a:gs>
                      <a:gs pos="83000">
                        <a:srgbClr val="FF9933"/>
                      </a:gs>
                      <a:gs pos="100000">
                        <a:srgbClr val="FFDF2D">
                          <a:lumMod val="37000"/>
                          <a:lumOff val="63000"/>
                        </a:srgbClr>
                      </a:gs>
                    </a:gsLst>
                    <a:lin ang="5400000"/>
                  </a:gra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50800" dir="7200000" algn="ctr" rotWithShape="0">
                    <a:srgbClr val="6E747A">
                      <a:alpha val="43000"/>
                    </a:srgbClr>
                  </a:outerShdw>
                </a:effectLst>
              </a:rPr>
              <a:t>“</a:t>
            </a:r>
            <a:r>
              <a:rPr lang="zh-CN" altLang="en-US" sz="7200" b="1">
                <a:ln w="25400">
                  <a:gradFill>
                    <a:gsLst>
                      <a:gs pos="0">
                        <a:srgbClr val="5B9BD5">
                          <a:lumMod val="5000"/>
                          <a:lumOff val="95000"/>
                        </a:srgbClr>
                      </a:gs>
                      <a:gs pos="74000">
                        <a:srgbClr val="FAAD26"/>
                      </a:gs>
                      <a:gs pos="83000">
                        <a:srgbClr val="FF9933"/>
                      </a:gs>
                      <a:gs pos="100000">
                        <a:srgbClr val="FFDF2D">
                          <a:lumMod val="37000"/>
                          <a:lumOff val="63000"/>
                        </a:srgbClr>
                      </a:gs>
                    </a:gsLst>
                    <a:lin ang="5400000"/>
                  </a:gra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50800" dir="7200000" algn="ctr" rotWithShape="0">
                    <a:srgbClr val="6E747A">
                      <a:alpha val="43000"/>
                    </a:srgbClr>
                  </a:outerShdw>
                </a:effectLst>
              </a:rPr>
              <a:t>双十一</a:t>
            </a:r>
            <a:r>
              <a:rPr lang="en-US" altLang="zh-CN" sz="7200" b="1">
                <a:ln w="25400">
                  <a:gradFill>
                    <a:gsLst>
                      <a:gs pos="0">
                        <a:srgbClr val="5B9BD5">
                          <a:lumMod val="5000"/>
                          <a:lumOff val="95000"/>
                        </a:srgbClr>
                      </a:gs>
                      <a:gs pos="74000">
                        <a:srgbClr val="FAAD26"/>
                      </a:gs>
                      <a:gs pos="83000">
                        <a:srgbClr val="FF9933"/>
                      </a:gs>
                      <a:gs pos="100000">
                        <a:srgbClr val="FFDF2D">
                          <a:lumMod val="37000"/>
                          <a:lumOff val="63000"/>
                        </a:srgbClr>
                      </a:gs>
                    </a:gsLst>
                    <a:lin ang="5400000"/>
                  </a:gra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50800" dir="7200000" algn="ctr" rotWithShape="0">
                    <a:srgbClr val="6E747A">
                      <a:alpha val="43000"/>
                    </a:srgbClr>
                  </a:outerShdw>
                </a:effectLst>
              </a:rPr>
              <a:t>” </a:t>
            </a:r>
            <a:r>
              <a:rPr lang="en-US" altLang="zh-CN" sz="7200" b="1">
                <a:ln w="25400">
                  <a:gradFill>
                    <a:gsLst>
                      <a:gs pos="0">
                        <a:srgbClr val="5B9BD5">
                          <a:lumMod val="5000"/>
                          <a:lumOff val="95000"/>
                        </a:srgbClr>
                      </a:gs>
                      <a:gs pos="74000">
                        <a:srgbClr val="FAAD26"/>
                      </a:gs>
                      <a:gs pos="83000">
                        <a:srgbClr val="FF9933"/>
                      </a:gs>
                      <a:gs pos="100000">
                        <a:srgbClr val="FFDF2D">
                          <a:lumMod val="37000"/>
                          <a:lumOff val="63000"/>
                        </a:srgbClr>
                      </a:gs>
                    </a:gsLst>
                    <a:lin ang="5400000"/>
                  </a:gradFill>
                </a:ln>
                <a:pattFill prst="zigZag">
                  <a:fgClr>
                    <a:srgbClr val="FFC000"/>
                  </a:fgClr>
                  <a:bgClr>
                    <a:schemeClr val="bg1"/>
                  </a:bgClr>
                </a:pattFill>
                <a:effectLst>
                  <a:outerShdw blurRad="50800" dist="50800" dir="72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en-US" altLang="zh-CN" sz="7200" b="1">
              <a:ln w="25400">
                <a:gradFill>
                  <a:gsLst>
                    <a:gs pos="0">
                      <a:srgbClr val="5B9BD5">
                        <a:lumMod val="5000"/>
                        <a:lumOff val="95000"/>
                      </a:srgbClr>
                    </a:gs>
                    <a:gs pos="74000">
                      <a:srgbClr val="FAAD26"/>
                    </a:gs>
                    <a:gs pos="83000">
                      <a:srgbClr val="FF9933"/>
                    </a:gs>
                    <a:gs pos="100000">
                      <a:srgbClr val="FFDF2D">
                        <a:lumMod val="37000"/>
                        <a:lumOff val="63000"/>
                      </a:srgbClr>
                    </a:gs>
                  </a:gsLst>
                  <a:lin ang="5400000"/>
                </a:gradFill>
              </a:ln>
              <a:pattFill prst="zigZag">
                <a:fgClr>
                  <a:srgbClr val="FFC000"/>
                </a:fgClr>
                <a:bgClr>
                  <a:schemeClr val="bg1"/>
                </a:bgClr>
              </a:pattFill>
              <a:effectLst>
                <a:outerShdw blurRad="50800" dist="50800" dir="72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altLang="zh-CN" sz="7200" b="1">
                <a:ln w="25400">
                  <a:gradFill>
                    <a:gsLst>
                      <a:gs pos="0">
                        <a:srgbClr val="5B9BD5">
                          <a:lumMod val="5000"/>
                          <a:lumOff val="95000"/>
                        </a:srgbClr>
                      </a:gs>
                      <a:gs pos="74000">
                        <a:srgbClr val="FAAD26"/>
                      </a:gs>
                      <a:gs pos="83000">
                        <a:srgbClr val="FF9933"/>
                      </a:gs>
                      <a:gs pos="100000">
                        <a:srgbClr val="FFDF2D">
                          <a:lumMod val="37000"/>
                          <a:lumOff val="63000"/>
                        </a:srgbClr>
                      </a:gs>
                    </a:gsLst>
                    <a:lin ang="5400000"/>
                  </a:gradFill>
                </a:ln>
                <a:pattFill prst="zigZag">
                  <a:fgClr>
                    <a:srgbClr val="FFC000"/>
                  </a:fgClr>
                  <a:bgClr>
                    <a:schemeClr val="bg1"/>
                  </a:bgClr>
                </a:pattFill>
                <a:effectLst>
                  <a:outerShdw blurRad="50800" dist="50800" dir="72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zh-CN" altLang="en-US" sz="4400" b="1">
                <a:ln w="25400">
                  <a:gradFill>
                    <a:gsLst>
                      <a:gs pos="0">
                        <a:srgbClr val="5B9BD5">
                          <a:lumMod val="5000"/>
                          <a:lumOff val="95000"/>
                        </a:srgbClr>
                      </a:gs>
                      <a:gs pos="74000">
                        <a:srgbClr val="FAAD26"/>
                      </a:gs>
                      <a:gs pos="83000">
                        <a:srgbClr val="FF9933"/>
                      </a:gs>
                      <a:gs pos="100000">
                        <a:srgbClr val="FFDF2D">
                          <a:lumMod val="37000"/>
                          <a:lumOff val="63000"/>
                        </a:srgbClr>
                      </a:gs>
                    </a:gsLst>
                    <a:lin ang="5400000"/>
                  </a:gradFill>
                </a:ln>
                <a:pattFill prst="zigZag">
                  <a:fgClr>
                    <a:srgbClr val="FFC000"/>
                  </a:fgClr>
                  <a:bgClr>
                    <a:schemeClr val="bg1"/>
                  </a:bgClr>
                </a:pattFill>
                <a:effectLst>
                  <a:outerShdw blurRad="50800" dist="50800" dir="7200000" algn="ctr" rotWithShape="0">
                    <a:srgbClr val="6E747A">
                      <a:alpha val="43000"/>
                    </a:srgbClr>
                  </a:outerShdw>
                </a:effectLst>
              </a:rPr>
              <a:t>为何如此火爆？</a:t>
            </a:r>
            <a:endParaRPr lang="zh-CN" altLang="en-US" sz="4400" b="1">
              <a:ln w="25400">
                <a:gradFill>
                  <a:gsLst>
                    <a:gs pos="0">
                      <a:srgbClr val="5B9BD5">
                        <a:lumMod val="5000"/>
                        <a:lumOff val="95000"/>
                      </a:srgbClr>
                    </a:gs>
                    <a:gs pos="74000">
                      <a:srgbClr val="FAAD26"/>
                    </a:gs>
                    <a:gs pos="83000">
                      <a:srgbClr val="FF9933"/>
                    </a:gs>
                    <a:gs pos="100000">
                      <a:srgbClr val="FFDF2D">
                        <a:lumMod val="37000"/>
                        <a:lumOff val="63000"/>
                      </a:srgbClr>
                    </a:gs>
                  </a:gsLst>
                  <a:lin ang="5400000"/>
                </a:gradFill>
              </a:ln>
              <a:pattFill prst="zigZag">
                <a:fgClr>
                  <a:srgbClr val="FFC000"/>
                </a:fgClr>
                <a:bgClr>
                  <a:schemeClr val="bg1"/>
                </a:bgClr>
              </a:pattFill>
              <a:effectLst>
                <a:outerShdw blurRad="50800" dist="50800" dir="72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9395" y="2722880"/>
            <a:ext cx="3340100" cy="23799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8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8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79512" y="346611"/>
            <a:ext cx="4937953" cy="467106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经济学</a:t>
            </a:r>
            <a:r>
              <a:rPr lang="zh-CN" altLang="en-US" sz="44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原理</a:t>
            </a:r>
            <a:r>
              <a:rPr lang="zh-CN" altLang="en-US" sz="44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解析</a:t>
            </a:r>
            <a:endParaRPr lang="zh-CN" altLang="en-US" sz="44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  <a:sym typeface="+mn-ea"/>
            </a:endParaRPr>
          </a:p>
          <a:p>
            <a:pPr algn="ctr"/>
            <a:endParaRPr lang="zh-CN" altLang="en-US" sz="4800" b="1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ctr"/>
            <a:endParaRPr lang="zh-CN" altLang="en-US" sz="4800" b="1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ctr"/>
            <a:endParaRPr lang="zh-CN" altLang="en-US" sz="4800" b="1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>
              <a:lnSpc>
                <a:spcPts val="4500"/>
              </a:lnSpc>
            </a:pPr>
            <a:r>
              <a:rPr lang="en-US" altLang="zh-CN" sz="3200" dirty="0" smtClean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       1.</a:t>
            </a:r>
            <a:r>
              <a:rPr lang="zh-CN" altLang="en-US" sz="3200" dirty="0" smtClean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影响需求的因素</a:t>
            </a:r>
            <a:endParaRPr lang="en-US" altLang="zh-CN" sz="3200" dirty="0" smtClean="0"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  <a:sym typeface="+mn-ea"/>
            </a:endParaRPr>
          </a:p>
          <a:p>
            <a:pPr>
              <a:lnSpc>
                <a:spcPts val="4500"/>
              </a:lnSpc>
            </a:pPr>
            <a:r>
              <a:rPr lang="en-US" altLang="zh-CN" sz="3200" dirty="0" smtClean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       2.</a:t>
            </a:r>
            <a:r>
              <a:rPr lang="zh-CN" altLang="en-US" sz="3200" dirty="0" smtClean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消费者剩余</a:t>
            </a:r>
            <a:endParaRPr lang="zh-CN" altLang="en-US" sz="3200" dirty="0" smtClean="0"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  <a:sym typeface="+mn-ea"/>
            </a:endParaRPr>
          </a:p>
          <a:p>
            <a:pPr>
              <a:lnSpc>
                <a:spcPts val="4500"/>
              </a:lnSpc>
            </a:pPr>
            <a:r>
              <a:rPr lang="zh-CN" altLang="en-US" sz="3200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  </a:t>
            </a:r>
            <a:endParaRPr lang="en-US" altLang="zh-CN" sz="3200" dirty="0"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  <a:sym typeface="+mn-ea"/>
            </a:endParaRPr>
          </a:p>
        </p:txBody>
      </p:sp>
      <p:grpSp>
        <p:nvGrpSpPr>
          <p:cNvPr id="7" name="Group 95"/>
          <p:cNvGrpSpPr/>
          <p:nvPr/>
        </p:nvGrpSpPr>
        <p:grpSpPr>
          <a:xfrm>
            <a:off x="5117306" y="346612"/>
            <a:ext cx="3582022" cy="4002850"/>
            <a:chOff x="2743200" y="950912"/>
            <a:chExt cx="3581400" cy="3754438"/>
          </a:xfrm>
        </p:grpSpPr>
        <p:sp>
          <p:nvSpPr>
            <p:cNvPr id="8" name="Freeform 6"/>
            <p:cNvSpPr/>
            <p:nvPr/>
          </p:nvSpPr>
          <p:spPr bwMode="auto">
            <a:xfrm>
              <a:off x="2743200" y="950912"/>
              <a:ext cx="3581400" cy="3754438"/>
            </a:xfrm>
            <a:custGeom>
              <a:avLst/>
              <a:gdLst/>
              <a:ahLst/>
              <a:cxnLst>
                <a:cxn ang="0">
                  <a:pos x="534" y="1813"/>
                </a:cxn>
                <a:cxn ang="0">
                  <a:pos x="439" y="1553"/>
                </a:cxn>
                <a:cxn ang="0">
                  <a:pos x="148" y="1532"/>
                </a:cxn>
                <a:cxn ang="0">
                  <a:pos x="135" y="1370"/>
                </a:cxn>
                <a:cxn ang="0">
                  <a:pos x="109" y="1290"/>
                </a:cxn>
                <a:cxn ang="0">
                  <a:pos x="109" y="1154"/>
                </a:cxn>
                <a:cxn ang="0">
                  <a:pos x="5" y="1059"/>
                </a:cxn>
                <a:cxn ang="0">
                  <a:pos x="136" y="870"/>
                </a:cxn>
                <a:cxn ang="0">
                  <a:pos x="343" y="190"/>
                </a:cxn>
                <a:cxn ang="0">
                  <a:pos x="1150" y="116"/>
                </a:cxn>
                <a:cxn ang="0">
                  <a:pos x="1461" y="453"/>
                </a:cxn>
                <a:cxn ang="0">
                  <a:pos x="1451" y="937"/>
                </a:cxn>
                <a:cxn ang="0">
                  <a:pos x="1173" y="1321"/>
                </a:cxn>
                <a:cxn ang="0">
                  <a:pos x="1301" y="1807"/>
                </a:cxn>
                <a:cxn ang="0">
                  <a:pos x="534" y="1813"/>
                </a:cxn>
              </a:cxnLst>
              <a:rect l="0" t="0" r="r" b="b"/>
              <a:pathLst>
                <a:path w="1522" h="1813">
                  <a:moveTo>
                    <a:pt x="534" y="1813"/>
                  </a:moveTo>
                  <a:cubicBezTo>
                    <a:pt x="534" y="1813"/>
                    <a:pt x="464" y="1592"/>
                    <a:pt x="439" y="1553"/>
                  </a:cubicBezTo>
                  <a:cubicBezTo>
                    <a:pt x="413" y="1514"/>
                    <a:pt x="212" y="1576"/>
                    <a:pt x="148" y="1532"/>
                  </a:cubicBezTo>
                  <a:cubicBezTo>
                    <a:pt x="83" y="1489"/>
                    <a:pt x="135" y="1370"/>
                    <a:pt x="135" y="1370"/>
                  </a:cubicBezTo>
                  <a:cubicBezTo>
                    <a:pt x="135" y="1370"/>
                    <a:pt x="32" y="1362"/>
                    <a:pt x="109" y="1290"/>
                  </a:cubicBezTo>
                  <a:cubicBezTo>
                    <a:pt x="32" y="1272"/>
                    <a:pt x="117" y="1182"/>
                    <a:pt x="109" y="1154"/>
                  </a:cubicBezTo>
                  <a:cubicBezTo>
                    <a:pt x="47" y="1144"/>
                    <a:pt x="0" y="1100"/>
                    <a:pt x="5" y="1059"/>
                  </a:cubicBezTo>
                  <a:cubicBezTo>
                    <a:pt x="11" y="1018"/>
                    <a:pt x="154" y="906"/>
                    <a:pt x="136" y="870"/>
                  </a:cubicBezTo>
                  <a:cubicBezTo>
                    <a:pt x="118" y="834"/>
                    <a:pt x="8" y="466"/>
                    <a:pt x="343" y="190"/>
                  </a:cubicBezTo>
                  <a:cubicBezTo>
                    <a:pt x="553" y="18"/>
                    <a:pt x="897" y="0"/>
                    <a:pt x="1150" y="116"/>
                  </a:cubicBezTo>
                  <a:cubicBezTo>
                    <a:pt x="1301" y="185"/>
                    <a:pt x="1415" y="320"/>
                    <a:pt x="1461" y="453"/>
                  </a:cubicBezTo>
                  <a:cubicBezTo>
                    <a:pt x="1517" y="612"/>
                    <a:pt x="1522" y="801"/>
                    <a:pt x="1451" y="937"/>
                  </a:cubicBezTo>
                  <a:cubicBezTo>
                    <a:pt x="1363" y="1106"/>
                    <a:pt x="1187" y="1215"/>
                    <a:pt x="1173" y="1321"/>
                  </a:cubicBezTo>
                  <a:cubicBezTo>
                    <a:pt x="1147" y="1514"/>
                    <a:pt x="1301" y="1807"/>
                    <a:pt x="1301" y="1807"/>
                  </a:cubicBezTo>
                  <a:lnTo>
                    <a:pt x="534" y="1813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34085"/>
              <a:endParaRPr lang="en-US" sz="1800">
                <a:solidFill>
                  <a:srgbClr val="FFFFFF"/>
                </a:solidFill>
              </a:endParaRPr>
            </a:p>
          </p:txBody>
        </p:sp>
        <p:sp>
          <p:nvSpPr>
            <p:cNvPr id="9" name="Freeform 265"/>
            <p:cNvSpPr/>
            <p:nvPr/>
          </p:nvSpPr>
          <p:spPr bwMode="auto">
            <a:xfrm>
              <a:off x="3276600" y="1179512"/>
              <a:ext cx="1296988" cy="1298575"/>
            </a:xfrm>
            <a:custGeom>
              <a:avLst/>
              <a:gdLst/>
              <a:ahLst/>
              <a:cxnLst>
                <a:cxn ang="0">
                  <a:pos x="748" y="622"/>
                </a:cxn>
                <a:cxn ang="0">
                  <a:pos x="748" y="622"/>
                </a:cxn>
                <a:cxn ang="0">
                  <a:pos x="748" y="0"/>
                </a:cxn>
                <a:cxn ang="0">
                  <a:pos x="718" y="21"/>
                </a:cxn>
                <a:cxn ang="0">
                  <a:pos x="680" y="82"/>
                </a:cxn>
                <a:cxn ang="0">
                  <a:pos x="606" y="94"/>
                </a:cxn>
                <a:cxn ang="0">
                  <a:pos x="552" y="47"/>
                </a:cxn>
                <a:cxn ang="0">
                  <a:pos x="494" y="66"/>
                </a:cxn>
                <a:cxn ang="0">
                  <a:pos x="478" y="135"/>
                </a:cxn>
                <a:cxn ang="0">
                  <a:pos x="411" y="169"/>
                </a:cxn>
                <a:cxn ang="0">
                  <a:pos x="345" y="142"/>
                </a:cxn>
                <a:cxn ang="0">
                  <a:pos x="296" y="177"/>
                </a:cxn>
                <a:cxn ang="0">
                  <a:pos x="302" y="249"/>
                </a:cxn>
                <a:cxn ang="0">
                  <a:pos x="249" y="302"/>
                </a:cxn>
                <a:cxn ang="0">
                  <a:pos x="177" y="296"/>
                </a:cxn>
                <a:cxn ang="0">
                  <a:pos x="142" y="345"/>
                </a:cxn>
                <a:cxn ang="0">
                  <a:pos x="169" y="411"/>
                </a:cxn>
                <a:cxn ang="0">
                  <a:pos x="135" y="478"/>
                </a:cxn>
                <a:cxn ang="0">
                  <a:pos x="65" y="494"/>
                </a:cxn>
                <a:cxn ang="0">
                  <a:pos x="47" y="552"/>
                </a:cxn>
                <a:cxn ang="0">
                  <a:pos x="94" y="606"/>
                </a:cxn>
                <a:cxn ang="0">
                  <a:pos x="82" y="680"/>
                </a:cxn>
                <a:cxn ang="0">
                  <a:pos x="21" y="718"/>
                </a:cxn>
                <a:cxn ang="0">
                  <a:pos x="0" y="748"/>
                </a:cxn>
                <a:cxn ang="0">
                  <a:pos x="622" y="748"/>
                </a:cxn>
                <a:cxn ang="0">
                  <a:pos x="748" y="622"/>
                </a:cxn>
              </a:cxnLst>
              <a:rect l="0" t="0" r="r" b="b"/>
              <a:pathLst>
                <a:path w="748" h="748">
                  <a:moveTo>
                    <a:pt x="748" y="622"/>
                  </a:moveTo>
                  <a:cubicBezTo>
                    <a:pt x="748" y="622"/>
                    <a:pt x="748" y="622"/>
                    <a:pt x="748" y="622"/>
                  </a:cubicBezTo>
                  <a:cubicBezTo>
                    <a:pt x="748" y="0"/>
                    <a:pt x="748" y="0"/>
                    <a:pt x="748" y="0"/>
                  </a:cubicBezTo>
                  <a:cubicBezTo>
                    <a:pt x="737" y="0"/>
                    <a:pt x="726" y="7"/>
                    <a:pt x="718" y="21"/>
                  </a:cubicBezTo>
                  <a:cubicBezTo>
                    <a:pt x="680" y="82"/>
                    <a:pt x="680" y="82"/>
                    <a:pt x="680" y="82"/>
                  </a:cubicBezTo>
                  <a:cubicBezTo>
                    <a:pt x="664" y="109"/>
                    <a:pt x="630" y="115"/>
                    <a:pt x="606" y="94"/>
                  </a:cubicBezTo>
                  <a:cubicBezTo>
                    <a:pt x="552" y="47"/>
                    <a:pt x="552" y="47"/>
                    <a:pt x="552" y="47"/>
                  </a:cubicBezTo>
                  <a:cubicBezTo>
                    <a:pt x="527" y="26"/>
                    <a:pt x="502" y="34"/>
                    <a:pt x="494" y="66"/>
                  </a:cubicBezTo>
                  <a:cubicBezTo>
                    <a:pt x="478" y="135"/>
                    <a:pt x="478" y="135"/>
                    <a:pt x="478" y="135"/>
                  </a:cubicBezTo>
                  <a:cubicBezTo>
                    <a:pt x="471" y="167"/>
                    <a:pt x="440" y="182"/>
                    <a:pt x="411" y="169"/>
                  </a:cubicBezTo>
                  <a:cubicBezTo>
                    <a:pt x="345" y="142"/>
                    <a:pt x="345" y="142"/>
                    <a:pt x="345" y="142"/>
                  </a:cubicBezTo>
                  <a:cubicBezTo>
                    <a:pt x="315" y="129"/>
                    <a:pt x="293" y="145"/>
                    <a:pt x="296" y="177"/>
                  </a:cubicBezTo>
                  <a:cubicBezTo>
                    <a:pt x="302" y="249"/>
                    <a:pt x="302" y="249"/>
                    <a:pt x="302" y="249"/>
                  </a:cubicBezTo>
                  <a:cubicBezTo>
                    <a:pt x="305" y="281"/>
                    <a:pt x="281" y="305"/>
                    <a:pt x="249" y="302"/>
                  </a:cubicBezTo>
                  <a:cubicBezTo>
                    <a:pt x="177" y="296"/>
                    <a:pt x="177" y="296"/>
                    <a:pt x="177" y="296"/>
                  </a:cubicBezTo>
                  <a:cubicBezTo>
                    <a:pt x="145" y="293"/>
                    <a:pt x="129" y="315"/>
                    <a:pt x="142" y="345"/>
                  </a:cubicBezTo>
                  <a:cubicBezTo>
                    <a:pt x="169" y="411"/>
                    <a:pt x="169" y="411"/>
                    <a:pt x="169" y="411"/>
                  </a:cubicBezTo>
                  <a:cubicBezTo>
                    <a:pt x="182" y="441"/>
                    <a:pt x="166" y="471"/>
                    <a:pt x="135" y="478"/>
                  </a:cubicBezTo>
                  <a:cubicBezTo>
                    <a:pt x="65" y="494"/>
                    <a:pt x="65" y="494"/>
                    <a:pt x="65" y="494"/>
                  </a:cubicBezTo>
                  <a:cubicBezTo>
                    <a:pt x="34" y="502"/>
                    <a:pt x="26" y="528"/>
                    <a:pt x="47" y="552"/>
                  </a:cubicBezTo>
                  <a:cubicBezTo>
                    <a:pt x="94" y="606"/>
                    <a:pt x="94" y="606"/>
                    <a:pt x="94" y="606"/>
                  </a:cubicBezTo>
                  <a:cubicBezTo>
                    <a:pt x="115" y="630"/>
                    <a:pt x="109" y="664"/>
                    <a:pt x="82" y="680"/>
                  </a:cubicBezTo>
                  <a:cubicBezTo>
                    <a:pt x="21" y="718"/>
                    <a:pt x="21" y="718"/>
                    <a:pt x="21" y="718"/>
                  </a:cubicBezTo>
                  <a:cubicBezTo>
                    <a:pt x="7" y="726"/>
                    <a:pt x="0" y="737"/>
                    <a:pt x="0" y="748"/>
                  </a:cubicBezTo>
                  <a:cubicBezTo>
                    <a:pt x="622" y="748"/>
                    <a:pt x="622" y="748"/>
                    <a:pt x="622" y="748"/>
                  </a:cubicBezTo>
                  <a:cubicBezTo>
                    <a:pt x="622" y="678"/>
                    <a:pt x="678" y="622"/>
                    <a:pt x="748" y="622"/>
                  </a:cubicBezTo>
                </a:path>
              </a:pathLst>
            </a:custGeom>
            <a:blipFill>
              <a:blip r:embed="rId1" cstate="email"/>
              <a:srcRect/>
              <a:stretch>
                <a:fillRect/>
              </a:stretch>
            </a:blipFill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34085"/>
              <a:endParaRPr lang="en-US" sz="1800">
                <a:solidFill>
                  <a:srgbClr val="FFFFFF"/>
                </a:solidFill>
              </a:endParaRPr>
            </a:p>
          </p:txBody>
        </p:sp>
        <p:sp>
          <p:nvSpPr>
            <p:cNvPr id="10" name="Freeform 266"/>
            <p:cNvSpPr/>
            <p:nvPr/>
          </p:nvSpPr>
          <p:spPr bwMode="auto">
            <a:xfrm>
              <a:off x="3276600" y="2478087"/>
              <a:ext cx="1296988" cy="1296988"/>
            </a:xfrm>
            <a:custGeom>
              <a:avLst/>
              <a:gdLst/>
              <a:ahLst/>
              <a:cxnLst>
                <a:cxn ang="0">
                  <a:pos x="748" y="126"/>
                </a:cxn>
                <a:cxn ang="0">
                  <a:pos x="748" y="126"/>
                </a:cxn>
                <a:cxn ang="0">
                  <a:pos x="622" y="0"/>
                </a:cxn>
                <a:cxn ang="0">
                  <a:pos x="622" y="0"/>
                </a:cxn>
                <a:cxn ang="0">
                  <a:pos x="0" y="0"/>
                </a:cxn>
                <a:cxn ang="0">
                  <a:pos x="21" y="30"/>
                </a:cxn>
                <a:cxn ang="0">
                  <a:pos x="82" y="67"/>
                </a:cxn>
                <a:cxn ang="0">
                  <a:pos x="94" y="141"/>
                </a:cxn>
                <a:cxn ang="0">
                  <a:pos x="47" y="196"/>
                </a:cxn>
                <a:cxn ang="0">
                  <a:pos x="65" y="253"/>
                </a:cxn>
                <a:cxn ang="0">
                  <a:pos x="135" y="270"/>
                </a:cxn>
                <a:cxn ang="0">
                  <a:pos x="169" y="337"/>
                </a:cxn>
                <a:cxn ang="0">
                  <a:pos x="142" y="403"/>
                </a:cxn>
                <a:cxn ang="0">
                  <a:pos x="177" y="452"/>
                </a:cxn>
                <a:cxn ang="0">
                  <a:pos x="249" y="446"/>
                </a:cxn>
                <a:cxn ang="0">
                  <a:pos x="302" y="499"/>
                </a:cxn>
                <a:cxn ang="0">
                  <a:pos x="296" y="570"/>
                </a:cxn>
                <a:cxn ang="0">
                  <a:pos x="345" y="606"/>
                </a:cxn>
                <a:cxn ang="0">
                  <a:pos x="411" y="578"/>
                </a:cxn>
                <a:cxn ang="0">
                  <a:pos x="478" y="612"/>
                </a:cxn>
                <a:cxn ang="0">
                  <a:pos x="494" y="682"/>
                </a:cxn>
                <a:cxn ang="0">
                  <a:pos x="552" y="701"/>
                </a:cxn>
                <a:cxn ang="0">
                  <a:pos x="606" y="654"/>
                </a:cxn>
                <a:cxn ang="0">
                  <a:pos x="680" y="666"/>
                </a:cxn>
                <a:cxn ang="0">
                  <a:pos x="718" y="727"/>
                </a:cxn>
                <a:cxn ang="0">
                  <a:pos x="748" y="748"/>
                </a:cxn>
                <a:cxn ang="0">
                  <a:pos x="748" y="126"/>
                </a:cxn>
              </a:cxnLst>
              <a:rect l="0" t="0" r="r" b="b"/>
              <a:pathLst>
                <a:path w="748" h="748">
                  <a:moveTo>
                    <a:pt x="748" y="126"/>
                  </a:moveTo>
                  <a:cubicBezTo>
                    <a:pt x="748" y="126"/>
                    <a:pt x="748" y="126"/>
                    <a:pt x="748" y="126"/>
                  </a:cubicBezTo>
                  <a:cubicBezTo>
                    <a:pt x="678" y="126"/>
                    <a:pt x="622" y="69"/>
                    <a:pt x="622" y="0"/>
                  </a:cubicBezTo>
                  <a:cubicBezTo>
                    <a:pt x="622" y="0"/>
                    <a:pt x="622" y="0"/>
                    <a:pt x="6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"/>
                    <a:pt x="7" y="22"/>
                    <a:pt x="21" y="30"/>
                  </a:cubicBezTo>
                  <a:cubicBezTo>
                    <a:pt x="82" y="67"/>
                    <a:pt x="82" y="67"/>
                    <a:pt x="82" y="67"/>
                  </a:cubicBezTo>
                  <a:cubicBezTo>
                    <a:pt x="109" y="84"/>
                    <a:pt x="115" y="117"/>
                    <a:pt x="94" y="141"/>
                  </a:cubicBezTo>
                  <a:cubicBezTo>
                    <a:pt x="47" y="196"/>
                    <a:pt x="47" y="196"/>
                    <a:pt x="47" y="196"/>
                  </a:cubicBezTo>
                  <a:cubicBezTo>
                    <a:pt x="26" y="220"/>
                    <a:pt x="34" y="246"/>
                    <a:pt x="65" y="253"/>
                  </a:cubicBezTo>
                  <a:cubicBezTo>
                    <a:pt x="135" y="270"/>
                    <a:pt x="135" y="270"/>
                    <a:pt x="135" y="270"/>
                  </a:cubicBezTo>
                  <a:cubicBezTo>
                    <a:pt x="166" y="277"/>
                    <a:pt x="182" y="307"/>
                    <a:pt x="169" y="337"/>
                  </a:cubicBezTo>
                  <a:cubicBezTo>
                    <a:pt x="142" y="403"/>
                    <a:pt x="142" y="403"/>
                    <a:pt x="142" y="403"/>
                  </a:cubicBezTo>
                  <a:cubicBezTo>
                    <a:pt x="129" y="432"/>
                    <a:pt x="145" y="454"/>
                    <a:pt x="177" y="452"/>
                  </a:cubicBezTo>
                  <a:cubicBezTo>
                    <a:pt x="249" y="446"/>
                    <a:pt x="249" y="446"/>
                    <a:pt x="249" y="446"/>
                  </a:cubicBezTo>
                  <a:cubicBezTo>
                    <a:pt x="281" y="443"/>
                    <a:pt x="305" y="467"/>
                    <a:pt x="302" y="499"/>
                  </a:cubicBezTo>
                  <a:cubicBezTo>
                    <a:pt x="296" y="570"/>
                    <a:pt x="296" y="570"/>
                    <a:pt x="296" y="570"/>
                  </a:cubicBezTo>
                  <a:cubicBezTo>
                    <a:pt x="293" y="602"/>
                    <a:pt x="315" y="618"/>
                    <a:pt x="345" y="606"/>
                  </a:cubicBezTo>
                  <a:cubicBezTo>
                    <a:pt x="411" y="578"/>
                    <a:pt x="411" y="578"/>
                    <a:pt x="411" y="578"/>
                  </a:cubicBezTo>
                  <a:cubicBezTo>
                    <a:pt x="440" y="566"/>
                    <a:pt x="471" y="581"/>
                    <a:pt x="478" y="612"/>
                  </a:cubicBezTo>
                  <a:cubicBezTo>
                    <a:pt x="494" y="682"/>
                    <a:pt x="494" y="682"/>
                    <a:pt x="494" y="682"/>
                  </a:cubicBezTo>
                  <a:cubicBezTo>
                    <a:pt x="502" y="713"/>
                    <a:pt x="527" y="722"/>
                    <a:pt x="552" y="701"/>
                  </a:cubicBezTo>
                  <a:cubicBezTo>
                    <a:pt x="606" y="654"/>
                    <a:pt x="606" y="654"/>
                    <a:pt x="606" y="654"/>
                  </a:cubicBezTo>
                  <a:cubicBezTo>
                    <a:pt x="630" y="633"/>
                    <a:pt x="664" y="638"/>
                    <a:pt x="680" y="666"/>
                  </a:cubicBezTo>
                  <a:cubicBezTo>
                    <a:pt x="718" y="727"/>
                    <a:pt x="718" y="727"/>
                    <a:pt x="718" y="727"/>
                  </a:cubicBezTo>
                  <a:cubicBezTo>
                    <a:pt x="726" y="741"/>
                    <a:pt x="737" y="748"/>
                    <a:pt x="748" y="748"/>
                  </a:cubicBezTo>
                  <a:cubicBezTo>
                    <a:pt x="748" y="126"/>
                    <a:pt x="748" y="126"/>
                    <a:pt x="748" y="126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34085"/>
              <a:endParaRPr lang="en-US" sz="1800">
                <a:solidFill>
                  <a:srgbClr val="FFFFFF"/>
                </a:solidFill>
              </a:endParaRPr>
            </a:p>
          </p:txBody>
        </p:sp>
        <p:sp>
          <p:nvSpPr>
            <p:cNvPr id="11" name="Freeform 267"/>
            <p:cNvSpPr/>
            <p:nvPr/>
          </p:nvSpPr>
          <p:spPr bwMode="auto">
            <a:xfrm>
              <a:off x="4573588" y="1179512"/>
              <a:ext cx="1298575" cy="1298575"/>
            </a:xfrm>
            <a:custGeom>
              <a:avLst/>
              <a:gdLst/>
              <a:ahLst/>
              <a:cxnLst>
                <a:cxn ang="0">
                  <a:pos x="727" y="718"/>
                </a:cxn>
                <a:cxn ang="0">
                  <a:pos x="666" y="680"/>
                </a:cxn>
                <a:cxn ang="0">
                  <a:pos x="654" y="606"/>
                </a:cxn>
                <a:cxn ang="0">
                  <a:pos x="701" y="552"/>
                </a:cxn>
                <a:cxn ang="0">
                  <a:pos x="682" y="494"/>
                </a:cxn>
                <a:cxn ang="0">
                  <a:pos x="612" y="478"/>
                </a:cxn>
                <a:cxn ang="0">
                  <a:pos x="578" y="411"/>
                </a:cxn>
                <a:cxn ang="0">
                  <a:pos x="606" y="345"/>
                </a:cxn>
                <a:cxn ang="0">
                  <a:pos x="570" y="296"/>
                </a:cxn>
                <a:cxn ang="0">
                  <a:pos x="499" y="302"/>
                </a:cxn>
                <a:cxn ang="0">
                  <a:pos x="446" y="249"/>
                </a:cxn>
                <a:cxn ang="0">
                  <a:pos x="452" y="177"/>
                </a:cxn>
                <a:cxn ang="0">
                  <a:pos x="403" y="142"/>
                </a:cxn>
                <a:cxn ang="0">
                  <a:pos x="337" y="169"/>
                </a:cxn>
                <a:cxn ang="0">
                  <a:pos x="270" y="135"/>
                </a:cxn>
                <a:cxn ang="0">
                  <a:pos x="253" y="66"/>
                </a:cxn>
                <a:cxn ang="0">
                  <a:pos x="196" y="47"/>
                </a:cxn>
                <a:cxn ang="0">
                  <a:pos x="141" y="94"/>
                </a:cxn>
                <a:cxn ang="0">
                  <a:pos x="67" y="82"/>
                </a:cxn>
                <a:cxn ang="0">
                  <a:pos x="30" y="21"/>
                </a:cxn>
                <a:cxn ang="0">
                  <a:pos x="0" y="0"/>
                </a:cxn>
                <a:cxn ang="0">
                  <a:pos x="0" y="622"/>
                </a:cxn>
                <a:cxn ang="0">
                  <a:pos x="126" y="748"/>
                </a:cxn>
                <a:cxn ang="0">
                  <a:pos x="748" y="748"/>
                </a:cxn>
                <a:cxn ang="0">
                  <a:pos x="727" y="718"/>
                </a:cxn>
              </a:cxnLst>
              <a:rect l="0" t="0" r="r" b="b"/>
              <a:pathLst>
                <a:path w="748" h="748">
                  <a:moveTo>
                    <a:pt x="727" y="718"/>
                  </a:moveTo>
                  <a:cubicBezTo>
                    <a:pt x="666" y="680"/>
                    <a:pt x="666" y="680"/>
                    <a:pt x="666" y="680"/>
                  </a:cubicBezTo>
                  <a:cubicBezTo>
                    <a:pt x="638" y="664"/>
                    <a:pt x="633" y="630"/>
                    <a:pt x="654" y="606"/>
                  </a:cubicBezTo>
                  <a:cubicBezTo>
                    <a:pt x="701" y="552"/>
                    <a:pt x="701" y="552"/>
                    <a:pt x="701" y="552"/>
                  </a:cubicBezTo>
                  <a:cubicBezTo>
                    <a:pt x="722" y="528"/>
                    <a:pt x="713" y="502"/>
                    <a:pt x="682" y="494"/>
                  </a:cubicBezTo>
                  <a:cubicBezTo>
                    <a:pt x="612" y="478"/>
                    <a:pt x="612" y="478"/>
                    <a:pt x="612" y="478"/>
                  </a:cubicBezTo>
                  <a:cubicBezTo>
                    <a:pt x="581" y="471"/>
                    <a:pt x="566" y="441"/>
                    <a:pt x="578" y="411"/>
                  </a:cubicBezTo>
                  <a:cubicBezTo>
                    <a:pt x="606" y="345"/>
                    <a:pt x="606" y="345"/>
                    <a:pt x="606" y="345"/>
                  </a:cubicBezTo>
                  <a:cubicBezTo>
                    <a:pt x="618" y="315"/>
                    <a:pt x="602" y="293"/>
                    <a:pt x="570" y="296"/>
                  </a:cubicBezTo>
                  <a:cubicBezTo>
                    <a:pt x="499" y="302"/>
                    <a:pt x="499" y="302"/>
                    <a:pt x="499" y="302"/>
                  </a:cubicBezTo>
                  <a:cubicBezTo>
                    <a:pt x="467" y="305"/>
                    <a:pt x="443" y="281"/>
                    <a:pt x="446" y="249"/>
                  </a:cubicBezTo>
                  <a:cubicBezTo>
                    <a:pt x="452" y="177"/>
                    <a:pt x="452" y="177"/>
                    <a:pt x="452" y="177"/>
                  </a:cubicBezTo>
                  <a:cubicBezTo>
                    <a:pt x="454" y="145"/>
                    <a:pt x="432" y="129"/>
                    <a:pt x="403" y="142"/>
                  </a:cubicBezTo>
                  <a:cubicBezTo>
                    <a:pt x="337" y="169"/>
                    <a:pt x="337" y="169"/>
                    <a:pt x="337" y="169"/>
                  </a:cubicBezTo>
                  <a:cubicBezTo>
                    <a:pt x="307" y="182"/>
                    <a:pt x="277" y="167"/>
                    <a:pt x="270" y="135"/>
                  </a:cubicBezTo>
                  <a:cubicBezTo>
                    <a:pt x="253" y="66"/>
                    <a:pt x="253" y="66"/>
                    <a:pt x="253" y="66"/>
                  </a:cubicBezTo>
                  <a:cubicBezTo>
                    <a:pt x="246" y="34"/>
                    <a:pt x="220" y="26"/>
                    <a:pt x="196" y="47"/>
                  </a:cubicBezTo>
                  <a:cubicBezTo>
                    <a:pt x="141" y="94"/>
                    <a:pt x="141" y="94"/>
                    <a:pt x="141" y="94"/>
                  </a:cubicBezTo>
                  <a:cubicBezTo>
                    <a:pt x="117" y="115"/>
                    <a:pt x="84" y="109"/>
                    <a:pt x="67" y="8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2" y="7"/>
                    <a:pt x="11" y="0"/>
                    <a:pt x="0" y="0"/>
                  </a:cubicBezTo>
                  <a:cubicBezTo>
                    <a:pt x="0" y="622"/>
                    <a:pt x="0" y="622"/>
                    <a:pt x="0" y="622"/>
                  </a:cubicBezTo>
                  <a:cubicBezTo>
                    <a:pt x="69" y="622"/>
                    <a:pt x="126" y="678"/>
                    <a:pt x="126" y="748"/>
                  </a:cubicBezTo>
                  <a:cubicBezTo>
                    <a:pt x="748" y="748"/>
                    <a:pt x="748" y="748"/>
                    <a:pt x="748" y="748"/>
                  </a:cubicBezTo>
                  <a:cubicBezTo>
                    <a:pt x="748" y="737"/>
                    <a:pt x="741" y="726"/>
                    <a:pt x="727" y="718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34085"/>
              <a:endParaRPr lang="en-US" sz="1800">
                <a:solidFill>
                  <a:srgbClr val="FFFFFF"/>
                </a:solidFill>
              </a:endParaRPr>
            </a:p>
          </p:txBody>
        </p:sp>
        <p:sp>
          <p:nvSpPr>
            <p:cNvPr id="12" name="Freeform 889"/>
            <p:cNvSpPr/>
            <p:nvPr/>
          </p:nvSpPr>
          <p:spPr bwMode="auto">
            <a:xfrm>
              <a:off x="4573588" y="2478087"/>
              <a:ext cx="1298575" cy="1296988"/>
            </a:xfrm>
            <a:custGeom>
              <a:avLst/>
              <a:gdLst/>
              <a:ahLst/>
              <a:cxnLst>
                <a:cxn ang="0">
                  <a:pos x="612" y="270"/>
                </a:cxn>
                <a:cxn ang="0">
                  <a:pos x="682" y="253"/>
                </a:cxn>
                <a:cxn ang="0">
                  <a:pos x="701" y="196"/>
                </a:cxn>
                <a:cxn ang="0">
                  <a:pos x="654" y="141"/>
                </a:cxn>
                <a:cxn ang="0">
                  <a:pos x="666" y="67"/>
                </a:cxn>
                <a:cxn ang="0">
                  <a:pos x="727" y="30"/>
                </a:cxn>
                <a:cxn ang="0">
                  <a:pos x="748" y="0"/>
                </a:cxn>
                <a:cxn ang="0">
                  <a:pos x="126" y="0"/>
                </a:cxn>
                <a:cxn ang="0">
                  <a:pos x="126" y="0"/>
                </a:cxn>
                <a:cxn ang="0">
                  <a:pos x="0" y="126"/>
                </a:cxn>
                <a:cxn ang="0">
                  <a:pos x="0" y="748"/>
                </a:cxn>
                <a:cxn ang="0">
                  <a:pos x="30" y="727"/>
                </a:cxn>
                <a:cxn ang="0">
                  <a:pos x="67" y="666"/>
                </a:cxn>
                <a:cxn ang="0">
                  <a:pos x="141" y="654"/>
                </a:cxn>
                <a:cxn ang="0">
                  <a:pos x="196" y="701"/>
                </a:cxn>
                <a:cxn ang="0">
                  <a:pos x="253" y="682"/>
                </a:cxn>
                <a:cxn ang="0">
                  <a:pos x="270" y="612"/>
                </a:cxn>
                <a:cxn ang="0">
                  <a:pos x="337" y="578"/>
                </a:cxn>
                <a:cxn ang="0">
                  <a:pos x="403" y="606"/>
                </a:cxn>
                <a:cxn ang="0">
                  <a:pos x="452" y="570"/>
                </a:cxn>
                <a:cxn ang="0">
                  <a:pos x="446" y="499"/>
                </a:cxn>
                <a:cxn ang="0">
                  <a:pos x="499" y="446"/>
                </a:cxn>
                <a:cxn ang="0">
                  <a:pos x="570" y="452"/>
                </a:cxn>
                <a:cxn ang="0">
                  <a:pos x="606" y="403"/>
                </a:cxn>
                <a:cxn ang="0">
                  <a:pos x="578" y="337"/>
                </a:cxn>
                <a:cxn ang="0">
                  <a:pos x="612" y="270"/>
                </a:cxn>
              </a:cxnLst>
              <a:rect l="0" t="0" r="r" b="b"/>
              <a:pathLst>
                <a:path w="748" h="748">
                  <a:moveTo>
                    <a:pt x="612" y="270"/>
                  </a:moveTo>
                  <a:cubicBezTo>
                    <a:pt x="682" y="253"/>
                    <a:pt x="682" y="253"/>
                    <a:pt x="682" y="253"/>
                  </a:cubicBezTo>
                  <a:cubicBezTo>
                    <a:pt x="713" y="246"/>
                    <a:pt x="722" y="220"/>
                    <a:pt x="701" y="196"/>
                  </a:cubicBezTo>
                  <a:cubicBezTo>
                    <a:pt x="654" y="141"/>
                    <a:pt x="654" y="141"/>
                    <a:pt x="654" y="141"/>
                  </a:cubicBezTo>
                  <a:cubicBezTo>
                    <a:pt x="633" y="117"/>
                    <a:pt x="638" y="84"/>
                    <a:pt x="666" y="67"/>
                  </a:cubicBezTo>
                  <a:cubicBezTo>
                    <a:pt x="727" y="30"/>
                    <a:pt x="727" y="30"/>
                    <a:pt x="727" y="30"/>
                  </a:cubicBezTo>
                  <a:cubicBezTo>
                    <a:pt x="741" y="22"/>
                    <a:pt x="748" y="11"/>
                    <a:pt x="748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69"/>
                    <a:pt x="69" y="126"/>
                    <a:pt x="0" y="126"/>
                  </a:cubicBezTo>
                  <a:cubicBezTo>
                    <a:pt x="0" y="748"/>
                    <a:pt x="0" y="748"/>
                    <a:pt x="0" y="748"/>
                  </a:cubicBezTo>
                  <a:cubicBezTo>
                    <a:pt x="11" y="748"/>
                    <a:pt x="22" y="741"/>
                    <a:pt x="30" y="727"/>
                  </a:cubicBezTo>
                  <a:cubicBezTo>
                    <a:pt x="67" y="666"/>
                    <a:pt x="67" y="666"/>
                    <a:pt x="67" y="666"/>
                  </a:cubicBezTo>
                  <a:cubicBezTo>
                    <a:pt x="84" y="638"/>
                    <a:pt x="117" y="633"/>
                    <a:pt x="141" y="654"/>
                  </a:cubicBezTo>
                  <a:cubicBezTo>
                    <a:pt x="196" y="701"/>
                    <a:pt x="196" y="701"/>
                    <a:pt x="196" y="701"/>
                  </a:cubicBezTo>
                  <a:cubicBezTo>
                    <a:pt x="220" y="722"/>
                    <a:pt x="246" y="713"/>
                    <a:pt x="253" y="682"/>
                  </a:cubicBezTo>
                  <a:cubicBezTo>
                    <a:pt x="270" y="612"/>
                    <a:pt x="270" y="612"/>
                    <a:pt x="270" y="612"/>
                  </a:cubicBezTo>
                  <a:cubicBezTo>
                    <a:pt x="277" y="581"/>
                    <a:pt x="307" y="566"/>
                    <a:pt x="337" y="578"/>
                  </a:cubicBezTo>
                  <a:cubicBezTo>
                    <a:pt x="403" y="606"/>
                    <a:pt x="403" y="606"/>
                    <a:pt x="403" y="606"/>
                  </a:cubicBezTo>
                  <a:cubicBezTo>
                    <a:pt x="432" y="618"/>
                    <a:pt x="454" y="602"/>
                    <a:pt x="452" y="570"/>
                  </a:cubicBezTo>
                  <a:cubicBezTo>
                    <a:pt x="446" y="499"/>
                    <a:pt x="446" y="499"/>
                    <a:pt x="446" y="499"/>
                  </a:cubicBezTo>
                  <a:cubicBezTo>
                    <a:pt x="443" y="467"/>
                    <a:pt x="467" y="443"/>
                    <a:pt x="499" y="446"/>
                  </a:cubicBezTo>
                  <a:cubicBezTo>
                    <a:pt x="570" y="452"/>
                    <a:pt x="570" y="452"/>
                    <a:pt x="570" y="452"/>
                  </a:cubicBezTo>
                  <a:cubicBezTo>
                    <a:pt x="602" y="454"/>
                    <a:pt x="618" y="432"/>
                    <a:pt x="606" y="403"/>
                  </a:cubicBezTo>
                  <a:cubicBezTo>
                    <a:pt x="578" y="337"/>
                    <a:pt x="578" y="337"/>
                    <a:pt x="578" y="337"/>
                  </a:cubicBezTo>
                  <a:cubicBezTo>
                    <a:pt x="566" y="307"/>
                    <a:pt x="581" y="277"/>
                    <a:pt x="612" y="270"/>
                  </a:cubicBezTo>
                </a:path>
              </a:pathLst>
            </a:custGeom>
            <a:blipFill>
              <a:blip r:embed="rId1" cstate="email"/>
              <a:srcRect/>
              <a:stretch>
                <a:fillRect/>
              </a:stretch>
            </a:blipFill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34085"/>
              <a:endParaRPr lang="en-US" sz="1800">
                <a:solidFill>
                  <a:srgbClr val="FFFFFF"/>
                </a:solidFill>
              </a:endParaRPr>
            </a:p>
          </p:txBody>
        </p:sp>
        <p:grpSp>
          <p:nvGrpSpPr>
            <p:cNvPr id="13" name="Group 18"/>
            <p:cNvGrpSpPr/>
            <p:nvPr/>
          </p:nvGrpSpPr>
          <p:grpSpPr>
            <a:xfrm>
              <a:off x="3963988" y="1770062"/>
              <a:ext cx="412751" cy="400050"/>
              <a:chOff x="4113213" y="2125663"/>
              <a:chExt cx="412751" cy="400050"/>
            </a:xfrm>
            <a:noFill/>
          </p:grpSpPr>
          <p:sp>
            <p:nvSpPr>
              <p:cNvPr id="47" name="Freeform 442"/>
              <p:cNvSpPr/>
              <p:nvPr/>
            </p:nvSpPr>
            <p:spPr bwMode="auto">
              <a:xfrm>
                <a:off x="4264026" y="2239963"/>
                <a:ext cx="93663" cy="285750"/>
              </a:xfrm>
              <a:custGeom>
                <a:avLst/>
                <a:gdLst/>
                <a:ahLst/>
                <a:cxnLst>
                  <a:cxn ang="0">
                    <a:pos x="0" y="165"/>
                  </a:cxn>
                  <a:cxn ang="0">
                    <a:pos x="54" y="165"/>
                  </a:cxn>
                  <a:cxn ang="0">
                    <a:pos x="54" y="3"/>
                  </a:cxn>
                  <a:cxn ang="0">
                    <a:pos x="46" y="0"/>
                  </a:cxn>
                  <a:cxn ang="0">
                    <a:pos x="0" y="165"/>
                  </a:cxn>
                </a:cxnLst>
                <a:rect l="0" t="0" r="r" b="b"/>
                <a:pathLst>
                  <a:path w="54" h="165">
                    <a:moveTo>
                      <a:pt x="0" y="165"/>
                    </a:moveTo>
                    <a:cubicBezTo>
                      <a:pt x="54" y="165"/>
                      <a:pt x="54" y="165"/>
                      <a:pt x="54" y="165"/>
                    </a:cubicBezTo>
                    <a:cubicBezTo>
                      <a:pt x="54" y="165"/>
                      <a:pt x="26" y="91"/>
                      <a:pt x="54" y="3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0"/>
                      <a:pt x="8" y="68"/>
                      <a:pt x="0" y="165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8" name="Freeform 443"/>
              <p:cNvSpPr/>
              <p:nvPr/>
            </p:nvSpPr>
            <p:spPr bwMode="auto">
              <a:xfrm>
                <a:off x="4232276" y="2263776"/>
                <a:ext cx="84138" cy="103188"/>
              </a:xfrm>
              <a:custGeom>
                <a:avLst/>
                <a:gdLst/>
                <a:ahLst/>
                <a:cxnLst>
                  <a:cxn ang="0">
                    <a:pos x="49" y="41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46" y="59"/>
                  </a:cxn>
                  <a:cxn ang="0">
                    <a:pos x="49" y="41"/>
                  </a:cxn>
                </a:cxnLst>
                <a:rect l="0" t="0" r="r" b="b"/>
                <a:pathLst>
                  <a:path w="49" h="59">
                    <a:moveTo>
                      <a:pt x="49" y="41"/>
                    </a:moveTo>
                    <a:cubicBezTo>
                      <a:pt x="49" y="41"/>
                      <a:pt x="18" y="26"/>
                      <a:pt x="5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14" y="41"/>
                      <a:pt x="46" y="59"/>
                    </a:cubicBezTo>
                    <a:cubicBezTo>
                      <a:pt x="49" y="41"/>
                      <a:pt x="49" y="41"/>
                      <a:pt x="49" y="41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Freeform 444"/>
              <p:cNvSpPr/>
              <p:nvPr/>
            </p:nvSpPr>
            <p:spPr bwMode="auto">
              <a:xfrm>
                <a:off x="4297363" y="2144713"/>
                <a:ext cx="52388" cy="95250"/>
              </a:xfrm>
              <a:custGeom>
                <a:avLst/>
                <a:gdLst/>
                <a:ahLst/>
                <a:cxnLst>
                  <a:cxn ang="0">
                    <a:pos x="1" y="29"/>
                  </a:cxn>
                  <a:cxn ang="0">
                    <a:pos x="13" y="0"/>
                  </a:cxn>
                  <a:cxn ang="0">
                    <a:pos x="29" y="27"/>
                  </a:cxn>
                  <a:cxn ang="0">
                    <a:pos x="17" y="55"/>
                  </a:cxn>
                  <a:cxn ang="0">
                    <a:pos x="1" y="29"/>
                  </a:cxn>
                </a:cxnLst>
                <a:rect l="0" t="0" r="r" b="b"/>
                <a:pathLst>
                  <a:path w="30" h="55">
                    <a:moveTo>
                      <a:pt x="1" y="29"/>
                    </a:moveTo>
                    <a:cubicBezTo>
                      <a:pt x="0" y="14"/>
                      <a:pt x="13" y="0"/>
                      <a:pt x="13" y="0"/>
                    </a:cubicBezTo>
                    <a:cubicBezTo>
                      <a:pt x="13" y="0"/>
                      <a:pt x="28" y="12"/>
                      <a:pt x="29" y="27"/>
                    </a:cubicBezTo>
                    <a:cubicBezTo>
                      <a:pt x="30" y="42"/>
                      <a:pt x="17" y="55"/>
                      <a:pt x="17" y="55"/>
                    </a:cubicBezTo>
                    <a:cubicBezTo>
                      <a:pt x="17" y="55"/>
                      <a:pt x="2" y="44"/>
                      <a:pt x="1" y="29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0" name="Freeform 445"/>
              <p:cNvSpPr/>
              <p:nvPr/>
            </p:nvSpPr>
            <p:spPr bwMode="auto">
              <a:xfrm>
                <a:off x="4359276" y="2351088"/>
                <a:ext cx="57150" cy="55563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2"/>
                  </a:cxn>
                  <a:cxn ang="0">
                    <a:pos x="24" y="8"/>
                  </a:cxn>
                  <a:cxn ang="0">
                    <a:pos x="33" y="30"/>
                  </a:cxn>
                  <a:cxn ang="0">
                    <a:pos x="9" y="24"/>
                  </a:cxn>
                </a:cxnLst>
                <a:rect l="0" t="0" r="r" b="b"/>
                <a:pathLst>
                  <a:path w="33" h="32">
                    <a:moveTo>
                      <a:pt x="9" y="24"/>
                    </a:moveTo>
                    <a:cubicBezTo>
                      <a:pt x="1" y="17"/>
                      <a:pt x="0" y="2"/>
                      <a:pt x="0" y="2"/>
                    </a:cubicBezTo>
                    <a:cubicBezTo>
                      <a:pt x="0" y="2"/>
                      <a:pt x="15" y="0"/>
                      <a:pt x="24" y="8"/>
                    </a:cubicBezTo>
                    <a:cubicBezTo>
                      <a:pt x="32" y="16"/>
                      <a:pt x="33" y="30"/>
                      <a:pt x="33" y="30"/>
                    </a:cubicBezTo>
                    <a:cubicBezTo>
                      <a:pt x="33" y="30"/>
                      <a:pt x="18" y="32"/>
                      <a:pt x="9" y="24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Freeform 446"/>
              <p:cNvSpPr/>
              <p:nvPr/>
            </p:nvSpPr>
            <p:spPr bwMode="auto">
              <a:xfrm>
                <a:off x="4143376" y="2193926"/>
                <a:ext cx="55563" cy="53975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2"/>
                  </a:cxn>
                  <a:cxn ang="0">
                    <a:pos x="23" y="7"/>
                  </a:cxn>
                  <a:cxn ang="0">
                    <a:pos x="32" y="29"/>
                  </a:cxn>
                  <a:cxn ang="0">
                    <a:pos x="9" y="24"/>
                  </a:cxn>
                </a:cxnLst>
                <a:rect l="0" t="0" r="r" b="b"/>
                <a:pathLst>
                  <a:path w="32" h="31">
                    <a:moveTo>
                      <a:pt x="9" y="24"/>
                    </a:moveTo>
                    <a:cubicBezTo>
                      <a:pt x="0" y="16"/>
                      <a:pt x="0" y="2"/>
                      <a:pt x="0" y="2"/>
                    </a:cubicBezTo>
                    <a:cubicBezTo>
                      <a:pt x="0" y="2"/>
                      <a:pt x="14" y="0"/>
                      <a:pt x="23" y="7"/>
                    </a:cubicBezTo>
                    <a:cubicBezTo>
                      <a:pt x="32" y="15"/>
                      <a:pt x="32" y="29"/>
                      <a:pt x="32" y="29"/>
                    </a:cubicBezTo>
                    <a:cubicBezTo>
                      <a:pt x="32" y="29"/>
                      <a:pt x="18" y="31"/>
                      <a:pt x="9" y="24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2" name="Freeform 447"/>
              <p:cNvSpPr/>
              <p:nvPr/>
            </p:nvSpPr>
            <p:spPr bwMode="auto">
              <a:xfrm>
                <a:off x="4352926" y="2154238"/>
                <a:ext cx="52388" cy="66675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6" y="38"/>
                  </a:cxn>
                  <a:cxn ang="0">
                    <a:pos x="5" y="14"/>
                  </a:cxn>
                  <a:cxn ang="0">
                    <a:pos x="25" y="0"/>
                  </a:cxn>
                  <a:cxn ang="0">
                    <a:pos x="25" y="24"/>
                  </a:cxn>
                </a:cxnLst>
                <a:rect l="0" t="0" r="r" b="b"/>
                <a:pathLst>
                  <a:path w="30" h="38">
                    <a:moveTo>
                      <a:pt x="25" y="24"/>
                    </a:moveTo>
                    <a:cubicBezTo>
                      <a:pt x="20" y="34"/>
                      <a:pt x="6" y="38"/>
                      <a:pt x="6" y="38"/>
                    </a:cubicBezTo>
                    <a:cubicBezTo>
                      <a:pt x="6" y="38"/>
                      <a:pt x="0" y="24"/>
                      <a:pt x="5" y="14"/>
                    </a:cubicBezTo>
                    <a:cubicBezTo>
                      <a:pt x="11" y="3"/>
                      <a:pt x="25" y="0"/>
                      <a:pt x="25" y="0"/>
                    </a:cubicBezTo>
                    <a:cubicBezTo>
                      <a:pt x="25" y="0"/>
                      <a:pt x="30" y="13"/>
                      <a:pt x="25" y="24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3" name="Freeform 448"/>
              <p:cNvSpPr>
                <a:spLocks noEditPoints="1"/>
              </p:cNvSpPr>
              <p:nvPr/>
            </p:nvSpPr>
            <p:spPr bwMode="auto">
              <a:xfrm>
                <a:off x="4359276" y="2270126"/>
                <a:ext cx="166688" cy="96838"/>
              </a:xfrm>
              <a:custGeom>
                <a:avLst/>
                <a:gdLst/>
                <a:ahLst/>
                <a:cxnLst>
                  <a:cxn ang="0">
                    <a:pos x="46" y="3"/>
                  </a:cxn>
                  <a:cxn ang="0">
                    <a:pos x="0" y="32"/>
                  </a:cxn>
                  <a:cxn ang="0">
                    <a:pos x="51" y="52"/>
                  </a:cxn>
                  <a:cxn ang="0">
                    <a:pos x="96" y="23"/>
                  </a:cxn>
                  <a:cxn ang="0">
                    <a:pos x="46" y="3"/>
                  </a:cxn>
                  <a:cxn ang="0">
                    <a:pos x="44" y="32"/>
                  </a:cxn>
                  <a:cxn ang="0">
                    <a:pos x="45" y="37"/>
                  </a:cxn>
                  <a:cxn ang="0">
                    <a:pos x="41" y="38"/>
                  </a:cxn>
                  <a:cxn ang="0">
                    <a:pos x="40" y="32"/>
                  </a:cxn>
                  <a:cxn ang="0">
                    <a:pos x="38" y="32"/>
                  </a:cxn>
                  <a:cxn ang="0">
                    <a:pos x="39" y="38"/>
                  </a:cxn>
                  <a:cxn ang="0">
                    <a:pos x="35" y="39"/>
                  </a:cxn>
                  <a:cxn ang="0">
                    <a:pos x="34" y="33"/>
                  </a:cxn>
                  <a:cxn ang="0">
                    <a:pos x="31" y="33"/>
                  </a:cxn>
                  <a:cxn ang="0">
                    <a:pos x="30" y="26"/>
                  </a:cxn>
                  <a:cxn ang="0">
                    <a:pos x="33" y="26"/>
                  </a:cxn>
                  <a:cxn ang="0">
                    <a:pos x="32" y="20"/>
                  </a:cxn>
                  <a:cxn ang="0">
                    <a:pos x="37" y="20"/>
                  </a:cxn>
                  <a:cxn ang="0">
                    <a:pos x="37" y="25"/>
                  </a:cxn>
                  <a:cxn ang="0">
                    <a:pos x="39" y="25"/>
                  </a:cxn>
                  <a:cxn ang="0">
                    <a:pos x="38" y="20"/>
                  </a:cxn>
                  <a:cxn ang="0">
                    <a:pos x="43" y="19"/>
                  </a:cxn>
                  <a:cxn ang="0">
                    <a:pos x="43" y="24"/>
                  </a:cxn>
                  <a:cxn ang="0">
                    <a:pos x="60" y="12"/>
                  </a:cxn>
                  <a:cxn ang="0">
                    <a:pos x="61" y="20"/>
                  </a:cxn>
                  <a:cxn ang="0">
                    <a:pos x="54" y="24"/>
                  </a:cxn>
                  <a:cxn ang="0">
                    <a:pos x="49" y="28"/>
                  </a:cxn>
                  <a:cxn ang="0">
                    <a:pos x="49" y="28"/>
                  </a:cxn>
                  <a:cxn ang="0">
                    <a:pos x="55" y="29"/>
                  </a:cxn>
                  <a:cxn ang="0">
                    <a:pos x="63" y="32"/>
                  </a:cxn>
                  <a:cxn ang="0">
                    <a:pos x="64" y="40"/>
                  </a:cxn>
                  <a:cxn ang="0">
                    <a:pos x="44" y="32"/>
                  </a:cxn>
                </a:cxnLst>
                <a:rect l="0" t="0" r="r" b="b"/>
                <a:pathLst>
                  <a:path w="96" h="55">
                    <a:moveTo>
                      <a:pt x="46" y="3"/>
                    </a:moveTo>
                    <a:cubicBezTo>
                      <a:pt x="19" y="6"/>
                      <a:pt x="0" y="32"/>
                      <a:pt x="0" y="32"/>
                    </a:cubicBezTo>
                    <a:cubicBezTo>
                      <a:pt x="0" y="32"/>
                      <a:pt x="24" y="55"/>
                      <a:pt x="51" y="52"/>
                    </a:cubicBezTo>
                    <a:cubicBezTo>
                      <a:pt x="77" y="49"/>
                      <a:pt x="96" y="23"/>
                      <a:pt x="96" y="23"/>
                    </a:cubicBezTo>
                    <a:cubicBezTo>
                      <a:pt x="96" y="23"/>
                      <a:pt x="72" y="0"/>
                      <a:pt x="46" y="3"/>
                    </a:cubicBezTo>
                    <a:moveTo>
                      <a:pt x="44" y="32"/>
                    </a:moveTo>
                    <a:cubicBezTo>
                      <a:pt x="45" y="37"/>
                      <a:pt x="45" y="37"/>
                      <a:pt x="45" y="37"/>
                    </a:cubicBezTo>
                    <a:cubicBezTo>
                      <a:pt x="41" y="38"/>
                      <a:pt x="41" y="38"/>
                      <a:pt x="41" y="38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3" y="24"/>
                      <a:pt x="43" y="24"/>
                      <a:pt x="43" y="2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2" y="26"/>
                      <a:pt x="51" y="27"/>
                      <a:pt x="49" y="28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51" y="28"/>
                      <a:pt x="53" y="29"/>
                      <a:pt x="55" y="29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4" y="40"/>
                      <a:pt x="64" y="40"/>
                      <a:pt x="64" y="40"/>
                    </a:cubicBezTo>
                    <a:cubicBezTo>
                      <a:pt x="44" y="32"/>
                      <a:pt x="44" y="32"/>
                      <a:pt x="44" y="32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4" name="Freeform 449"/>
              <p:cNvSpPr>
                <a:spLocks noEditPoints="1"/>
              </p:cNvSpPr>
              <p:nvPr/>
            </p:nvSpPr>
            <p:spPr bwMode="auto">
              <a:xfrm>
                <a:off x="4113213" y="2247901"/>
                <a:ext cx="114300" cy="74613"/>
              </a:xfrm>
              <a:custGeom>
                <a:avLst/>
                <a:gdLst/>
                <a:ahLst/>
                <a:cxnLst>
                  <a:cxn ang="0">
                    <a:pos x="37" y="5"/>
                  </a:cxn>
                  <a:cxn ang="0">
                    <a:pos x="0" y="13"/>
                  </a:cxn>
                  <a:cxn ang="0">
                    <a:pos x="29" y="39"/>
                  </a:cxn>
                  <a:cxn ang="0">
                    <a:pos x="66" y="30"/>
                  </a:cxn>
                  <a:cxn ang="0">
                    <a:pos x="37" y="5"/>
                  </a:cxn>
                  <a:cxn ang="0">
                    <a:pos x="46" y="20"/>
                  </a:cxn>
                  <a:cxn ang="0">
                    <a:pos x="36" y="27"/>
                  </a:cxn>
                  <a:cxn ang="0">
                    <a:pos x="36" y="30"/>
                  </a:cxn>
                  <a:cxn ang="0">
                    <a:pos x="33" y="30"/>
                  </a:cxn>
                  <a:cxn ang="0">
                    <a:pos x="34" y="27"/>
                  </a:cxn>
                  <a:cxn ang="0">
                    <a:pos x="33" y="27"/>
                  </a:cxn>
                  <a:cxn ang="0">
                    <a:pos x="32" y="27"/>
                  </a:cxn>
                  <a:cxn ang="0">
                    <a:pos x="31" y="29"/>
                  </a:cxn>
                  <a:cxn ang="0">
                    <a:pos x="29" y="29"/>
                  </a:cxn>
                  <a:cxn ang="0">
                    <a:pos x="29" y="26"/>
                  </a:cxn>
                  <a:cxn ang="0">
                    <a:pos x="23" y="15"/>
                  </a:cxn>
                  <a:cxn ang="0">
                    <a:pos x="24" y="12"/>
                  </a:cxn>
                  <a:cxn ang="0">
                    <a:pos x="28" y="13"/>
                  </a:cxn>
                  <a:cxn ang="0">
                    <a:pos x="27" y="15"/>
                  </a:cxn>
                  <a:cxn ang="0">
                    <a:pos x="30" y="21"/>
                  </a:cxn>
                  <a:cxn ang="0">
                    <a:pos x="32" y="13"/>
                  </a:cxn>
                  <a:cxn ang="0">
                    <a:pos x="34" y="14"/>
                  </a:cxn>
                  <a:cxn ang="0">
                    <a:pos x="33" y="22"/>
                  </a:cxn>
                  <a:cxn ang="0">
                    <a:pos x="34" y="23"/>
                  </a:cxn>
                  <a:cxn ang="0">
                    <a:pos x="34" y="23"/>
                  </a:cxn>
                  <a:cxn ang="0">
                    <a:pos x="36" y="14"/>
                  </a:cxn>
                  <a:cxn ang="0">
                    <a:pos x="39" y="15"/>
                  </a:cxn>
                  <a:cxn ang="0">
                    <a:pos x="37" y="23"/>
                  </a:cxn>
                  <a:cxn ang="0">
                    <a:pos x="42" y="18"/>
                  </a:cxn>
                  <a:cxn ang="0">
                    <a:pos x="42" y="16"/>
                  </a:cxn>
                  <a:cxn ang="0">
                    <a:pos x="47" y="16"/>
                  </a:cxn>
                  <a:cxn ang="0">
                    <a:pos x="46" y="20"/>
                  </a:cxn>
                </a:cxnLst>
                <a:rect l="0" t="0" r="r" b="b"/>
                <a:pathLst>
                  <a:path w="66" h="43">
                    <a:moveTo>
                      <a:pt x="37" y="5"/>
                    </a:moveTo>
                    <a:cubicBezTo>
                      <a:pt x="19" y="0"/>
                      <a:pt x="0" y="13"/>
                      <a:pt x="0" y="13"/>
                    </a:cubicBezTo>
                    <a:cubicBezTo>
                      <a:pt x="0" y="13"/>
                      <a:pt x="11" y="34"/>
                      <a:pt x="29" y="39"/>
                    </a:cubicBezTo>
                    <a:cubicBezTo>
                      <a:pt x="47" y="43"/>
                      <a:pt x="66" y="30"/>
                      <a:pt x="66" y="30"/>
                    </a:cubicBezTo>
                    <a:cubicBezTo>
                      <a:pt x="66" y="30"/>
                      <a:pt x="56" y="9"/>
                      <a:pt x="37" y="5"/>
                    </a:cubicBezTo>
                    <a:moveTo>
                      <a:pt x="46" y="20"/>
                    </a:moveTo>
                    <a:cubicBezTo>
                      <a:pt x="45" y="25"/>
                      <a:pt x="41" y="27"/>
                      <a:pt x="36" y="27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2" y="27"/>
                      <a:pt x="32" y="27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4" y="23"/>
                      <a:pt x="22" y="19"/>
                      <a:pt x="23" y="15"/>
                    </a:cubicBezTo>
                    <a:cubicBezTo>
                      <a:pt x="23" y="13"/>
                      <a:pt x="23" y="13"/>
                      <a:pt x="24" y="12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3"/>
                      <a:pt x="27" y="14"/>
                      <a:pt x="27" y="15"/>
                    </a:cubicBezTo>
                    <a:cubicBezTo>
                      <a:pt x="27" y="18"/>
                      <a:pt x="28" y="20"/>
                      <a:pt x="30" y="21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40" y="22"/>
                      <a:pt x="42" y="21"/>
                      <a:pt x="42" y="18"/>
                    </a:cubicBezTo>
                    <a:cubicBezTo>
                      <a:pt x="42" y="17"/>
                      <a:pt x="42" y="16"/>
                      <a:pt x="42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7"/>
                      <a:pt x="47" y="18"/>
                      <a:pt x="46" y="20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5" name="Freeform 450"/>
              <p:cNvSpPr>
                <a:spLocks noEditPoints="1"/>
              </p:cNvSpPr>
              <p:nvPr/>
            </p:nvSpPr>
            <p:spPr bwMode="auto">
              <a:xfrm>
                <a:off x="4183063" y="2125663"/>
                <a:ext cx="123825" cy="136525"/>
              </a:xfrm>
              <a:custGeom>
                <a:avLst/>
                <a:gdLst/>
                <a:ahLst/>
                <a:cxnLst>
                  <a:cxn ang="0">
                    <a:pos x="56" y="26"/>
                  </a:cxn>
                  <a:cxn ang="0">
                    <a:pos x="8" y="0"/>
                  </a:cxn>
                  <a:cxn ang="0">
                    <a:pos x="15" y="54"/>
                  </a:cxn>
                  <a:cxn ang="0">
                    <a:pos x="62" y="79"/>
                  </a:cxn>
                  <a:cxn ang="0">
                    <a:pos x="56" y="26"/>
                  </a:cxn>
                  <a:cxn ang="0">
                    <a:pos x="50" y="54"/>
                  </a:cxn>
                  <a:cxn ang="0">
                    <a:pos x="46" y="57"/>
                  </a:cxn>
                  <a:cxn ang="0">
                    <a:pos x="43" y="53"/>
                  </a:cxn>
                  <a:cxn ang="0">
                    <a:pos x="35" y="56"/>
                  </a:cxn>
                  <a:cxn ang="0">
                    <a:pos x="33" y="50"/>
                  </a:cxn>
                  <a:cxn ang="0">
                    <a:pos x="41" y="47"/>
                  </a:cxn>
                  <a:cxn ang="0">
                    <a:pos x="43" y="42"/>
                  </a:cxn>
                  <a:cxn ang="0">
                    <a:pos x="36" y="41"/>
                  </a:cxn>
                  <a:cxn ang="0">
                    <a:pos x="23" y="39"/>
                  </a:cxn>
                  <a:cxn ang="0">
                    <a:pos x="25" y="26"/>
                  </a:cxn>
                  <a:cxn ang="0">
                    <a:pos x="22" y="22"/>
                  </a:cxn>
                  <a:cxn ang="0">
                    <a:pos x="26" y="20"/>
                  </a:cxn>
                  <a:cxn ang="0">
                    <a:pos x="29" y="23"/>
                  </a:cxn>
                  <a:cxn ang="0">
                    <a:pos x="36" y="20"/>
                  </a:cxn>
                  <a:cxn ang="0">
                    <a:pos x="38" y="26"/>
                  </a:cxn>
                  <a:cxn ang="0">
                    <a:pos x="31" y="29"/>
                  </a:cxn>
                  <a:cxn ang="0">
                    <a:pos x="29" y="34"/>
                  </a:cxn>
                  <a:cxn ang="0">
                    <a:pos x="37" y="34"/>
                  </a:cxn>
                  <a:cxn ang="0">
                    <a:pos x="49" y="37"/>
                  </a:cxn>
                  <a:cxn ang="0">
                    <a:pos x="47" y="50"/>
                  </a:cxn>
                  <a:cxn ang="0">
                    <a:pos x="50" y="54"/>
                  </a:cxn>
                </a:cxnLst>
                <a:rect l="0" t="0" r="r" b="b"/>
                <a:pathLst>
                  <a:path w="71" h="79">
                    <a:moveTo>
                      <a:pt x="56" y="26"/>
                    </a:moveTo>
                    <a:cubicBezTo>
                      <a:pt x="41" y="4"/>
                      <a:pt x="8" y="0"/>
                      <a:pt x="8" y="0"/>
                    </a:cubicBezTo>
                    <a:cubicBezTo>
                      <a:pt x="8" y="0"/>
                      <a:pt x="0" y="32"/>
                      <a:pt x="15" y="54"/>
                    </a:cubicBezTo>
                    <a:cubicBezTo>
                      <a:pt x="30" y="76"/>
                      <a:pt x="62" y="79"/>
                      <a:pt x="62" y="79"/>
                    </a:cubicBezTo>
                    <a:cubicBezTo>
                      <a:pt x="62" y="79"/>
                      <a:pt x="71" y="48"/>
                      <a:pt x="56" y="26"/>
                    </a:cubicBezTo>
                    <a:moveTo>
                      <a:pt x="50" y="54"/>
                    </a:moveTo>
                    <a:cubicBezTo>
                      <a:pt x="46" y="57"/>
                      <a:pt x="46" y="57"/>
                      <a:pt x="46" y="57"/>
                    </a:cubicBezTo>
                    <a:cubicBezTo>
                      <a:pt x="43" y="53"/>
                      <a:pt x="43" y="53"/>
                      <a:pt x="43" y="53"/>
                    </a:cubicBezTo>
                    <a:cubicBezTo>
                      <a:pt x="40" y="54"/>
                      <a:pt x="37" y="56"/>
                      <a:pt x="35" y="56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5" y="50"/>
                      <a:pt x="38" y="49"/>
                      <a:pt x="41" y="47"/>
                    </a:cubicBezTo>
                    <a:cubicBezTo>
                      <a:pt x="43" y="45"/>
                      <a:pt x="44" y="43"/>
                      <a:pt x="43" y="42"/>
                    </a:cubicBezTo>
                    <a:cubicBezTo>
                      <a:pt x="42" y="40"/>
                      <a:pt x="40" y="40"/>
                      <a:pt x="36" y="41"/>
                    </a:cubicBezTo>
                    <a:cubicBezTo>
                      <a:pt x="31" y="43"/>
                      <a:pt x="26" y="43"/>
                      <a:pt x="23" y="39"/>
                    </a:cubicBezTo>
                    <a:cubicBezTo>
                      <a:pt x="21" y="35"/>
                      <a:pt x="21" y="30"/>
                      <a:pt x="25" y="26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2" y="21"/>
                      <a:pt x="34" y="21"/>
                      <a:pt x="36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7" y="26"/>
                      <a:pt x="34" y="27"/>
                      <a:pt x="31" y="29"/>
                    </a:cubicBezTo>
                    <a:cubicBezTo>
                      <a:pt x="28" y="31"/>
                      <a:pt x="28" y="32"/>
                      <a:pt x="29" y="34"/>
                    </a:cubicBezTo>
                    <a:cubicBezTo>
                      <a:pt x="30" y="35"/>
                      <a:pt x="32" y="35"/>
                      <a:pt x="37" y="34"/>
                    </a:cubicBezTo>
                    <a:cubicBezTo>
                      <a:pt x="43" y="32"/>
                      <a:pt x="46" y="33"/>
                      <a:pt x="49" y="37"/>
                    </a:cubicBezTo>
                    <a:cubicBezTo>
                      <a:pt x="52" y="40"/>
                      <a:pt x="51" y="45"/>
                      <a:pt x="47" y="50"/>
                    </a:cubicBezTo>
                    <a:cubicBezTo>
                      <a:pt x="50" y="54"/>
                      <a:pt x="50" y="54"/>
                      <a:pt x="50" y="54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6" name="Freeform 451"/>
              <p:cNvSpPr>
                <a:spLocks noEditPoints="1"/>
              </p:cNvSpPr>
              <p:nvPr/>
            </p:nvSpPr>
            <p:spPr bwMode="auto">
              <a:xfrm>
                <a:off x="4371976" y="2193926"/>
                <a:ext cx="95250" cy="90488"/>
              </a:xfrm>
              <a:custGeom>
                <a:avLst/>
                <a:gdLst/>
                <a:ahLst/>
                <a:cxnLst>
                  <a:cxn ang="0">
                    <a:pos x="17" y="11"/>
                  </a:cxn>
                  <a:cxn ang="0">
                    <a:pos x="0" y="47"/>
                  </a:cxn>
                  <a:cxn ang="0">
                    <a:pos x="38" y="40"/>
                  </a:cxn>
                  <a:cxn ang="0">
                    <a:pos x="55" y="5"/>
                  </a:cxn>
                  <a:cxn ang="0">
                    <a:pos x="17" y="11"/>
                  </a:cxn>
                  <a:cxn ang="0">
                    <a:pos x="36" y="26"/>
                  </a:cxn>
                  <a:cxn ang="0">
                    <a:pos x="33" y="21"/>
                  </a:cxn>
                  <a:cxn ang="0">
                    <a:pos x="30" y="20"/>
                  </a:cxn>
                  <a:cxn ang="0">
                    <a:pos x="31" y="26"/>
                  </a:cxn>
                  <a:cxn ang="0">
                    <a:pos x="30" y="35"/>
                  </a:cxn>
                  <a:cxn ang="0">
                    <a:pos x="21" y="35"/>
                  </a:cxn>
                  <a:cxn ang="0">
                    <a:pos x="18" y="38"/>
                  </a:cxn>
                  <a:cxn ang="0">
                    <a:pos x="15" y="36"/>
                  </a:cxn>
                  <a:cxn ang="0">
                    <a:pos x="18" y="33"/>
                  </a:cxn>
                  <a:cxn ang="0">
                    <a:pos x="14" y="28"/>
                  </a:cxn>
                  <a:cxn ang="0">
                    <a:pos x="18" y="25"/>
                  </a:cxn>
                  <a:cxn ang="0">
                    <a:pos x="22" y="31"/>
                  </a:cxn>
                  <a:cxn ang="0">
                    <a:pos x="26" y="32"/>
                  </a:cxn>
                  <a:cxn ang="0">
                    <a:pos x="25" y="26"/>
                  </a:cxn>
                  <a:cxn ang="0">
                    <a:pos x="25" y="17"/>
                  </a:cxn>
                  <a:cxn ang="0">
                    <a:pos x="34" y="17"/>
                  </a:cxn>
                  <a:cxn ang="0">
                    <a:pos x="37" y="14"/>
                  </a:cxn>
                  <a:cxn ang="0">
                    <a:pos x="39" y="17"/>
                  </a:cxn>
                  <a:cxn ang="0">
                    <a:pos x="37" y="19"/>
                  </a:cxn>
                  <a:cxn ang="0">
                    <a:pos x="40" y="24"/>
                  </a:cxn>
                  <a:cxn ang="0">
                    <a:pos x="36" y="26"/>
                  </a:cxn>
                </a:cxnLst>
                <a:rect l="0" t="0" r="r" b="b"/>
                <a:pathLst>
                  <a:path w="55" h="52">
                    <a:moveTo>
                      <a:pt x="17" y="11"/>
                    </a:moveTo>
                    <a:cubicBezTo>
                      <a:pt x="2" y="23"/>
                      <a:pt x="0" y="47"/>
                      <a:pt x="0" y="47"/>
                    </a:cubicBezTo>
                    <a:cubicBezTo>
                      <a:pt x="0" y="47"/>
                      <a:pt x="23" y="52"/>
                      <a:pt x="38" y="40"/>
                    </a:cubicBezTo>
                    <a:cubicBezTo>
                      <a:pt x="54" y="28"/>
                      <a:pt x="55" y="5"/>
                      <a:pt x="55" y="5"/>
                    </a:cubicBezTo>
                    <a:cubicBezTo>
                      <a:pt x="55" y="5"/>
                      <a:pt x="32" y="0"/>
                      <a:pt x="17" y="11"/>
                    </a:cubicBezTo>
                    <a:moveTo>
                      <a:pt x="36" y="26"/>
                    </a:moveTo>
                    <a:cubicBezTo>
                      <a:pt x="36" y="25"/>
                      <a:pt x="35" y="23"/>
                      <a:pt x="33" y="21"/>
                    </a:cubicBezTo>
                    <a:cubicBezTo>
                      <a:pt x="32" y="20"/>
                      <a:pt x="30" y="20"/>
                      <a:pt x="30" y="20"/>
                    </a:cubicBezTo>
                    <a:cubicBezTo>
                      <a:pt x="29" y="21"/>
                      <a:pt x="29" y="23"/>
                      <a:pt x="31" y="26"/>
                    </a:cubicBezTo>
                    <a:cubicBezTo>
                      <a:pt x="33" y="30"/>
                      <a:pt x="32" y="33"/>
                      <a:pt x="30" y="35"/>
                    </a:cubicBezTo>
                    <a:cubicBezTo>
                      <a:pt x="28" y="38"/>
                      <a:pt x="24" y="38"/>
                      <a:pt x="21" y="35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16" y="31"/>
                      <a:pt x="15" y="29"/>
                      <a:pt x="14" y="28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9" y="27"/>
                      <a:pt x="20" y="29"/>
                      <a:pt x="22" y="31"/>
                    </a:cubicBezTo>
                    <a:cubicBezTo>
                      <a:pt x="23" y="32"/>
                      <a:pt x="25" y="33"/>
                      <a:pt x="26" y="32"/>
                    </a:cubicBezTo>
                    <a:cubicBezTo>
                      <a:pt x="27" y="31"/>
                      <a:pt x="26" y="29"/>
                      <a:pt x="25" y="26"/>
                    </a:cubicBezTo>
                    <a:cubicBezTo>
                      <a:pt x="23" y="23"/>
                      <a:pt x="23" y="20"/>
                      <a:pt x="25" y="17"/>
                    </a:cubicBezTo>
                    <a:cubicBezTo>
                      <a:pt x="27" y="15"/>
                      <a:pt x="31" y="14"/>
                      <a:pt x="34" y="17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36" y="26"/>
                      <a:pt x="36" y="26"/>
                      <a:pt x="36" y="26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7" name="Freeform 452"/>
              <p:cNvSpPr>
                <a:spLocks noEditPoints="1"/>
              </p:cNvSpPr>
              <p:nvPr/>
            </p:nvSpPr>
            <p:spPr bwMode="auto">
              <a:xfrm>
                <a:off x="4132263" y="2324101"/>
                <a:ext cx="133350" cy="85725"/>
              </a:xfrm>
              <a:custGeom>
                <a:avLst/>
                <a:gdLst/>
                <a:ahLst/>
                <a:cxnLst>
                  <a:cxn ang="0">
                    <a:pos x="34" y="5"/>
                  </a:cxn>
                  <a:cxn ang="0">
                    <a:pos x="0" y="33"/>
                  </a:cxn>
                  <a:cxn ang="0">
                    <a:pos x="43" y="44"/>
                  </a:cxn>
                  <a:cxn ang="0">
                    <a:pos x="77" y="16"/>
                  </a:cxn>
                  <a:cxn ang="0">
                    <a:pos x="34" y="5"/>
                  </a:cxn>
                  <a:cxn ang="0">
                    <a:pos x="52" y="30"/>
                  </a:cxn>
                  <a:cxn ang="0">
                    <a:pos x="47" y="31"/>
                  </a:cxn>
                  <a:cxn ang="0">
                    <a:pos x="46" y="23"/>
                  </a:cxn>
                  <a:cxn ang="0">
                    <a:pos x="42" y="20"/>
                  </a:cxn>
                  <a:cxn ang="0">
                    <a:pos x="40" y="26"/>
                  </a:cxn>
                  <a:cxn ang="0">
                    <a:pos x="35" y="36"/>
                  </a:cxn>
                  <a:cxn ang="0">
                    <a:pos x="25" y="32"/>
                  </a:cxn>
                  <a:cxn ang="0">
                    <a:pos x="21" y="33"/>
                  </a:cxn>
                  <a:cxn ang="0">
                    <a:pos x="19" y="29"/>
                  </a:cxn>
                  <a:cxn ang="0">
                    <a:pos x="23" y="28"/>
                  </a:cxn>
                  <a:cxn ang="0">
                    <a:pos x="22" y="21"/>
                  </a:cxn>
                  <a:cxn ang="0">
                    <a:pos x="28" y="21"/>
                  </a:cxn>
                  <a:cxn ang="0">
                    <a:pos x="28" y="27"/>
                  </a:cxn>
                  <a:cxn ang="0">
                    <a:pos x="32" y="30"/>
                  </a:cxn>
                  <a:cxn ang="0">
                    <a:pos x="34" y="24"/>
                  </a:cxn>
                  <a:cxn ang="0">
                    <a:pos x="39" y="14"/>
                  </a:cxn>
                  <a:cxn ang="0">
                    <a:pos x="50" y="18"/>
                  </a:cxn>
                  <a:cxn ang="0">
                    <a:pos x="54" y="17"/>
                  </a:cxn>
                  <a:cxn ang="0">
                    <a:pos x="56" y="21"/>
                  </a:cxn>
                  <a:cxn ang="0">
                    <a:pos x="52" y="22"/>
                  </a:cxn>
                  <a:cxn ang="0">
                    <a:pos x="52" y="30"/>
                  </a:cxn>
                </a:cxnLst>
                <a:rect l="0" t="0" r="r" b="b"/>
                <a:pathLst>
                  <a:path w="77" h="49">
                    <a:moveTo>
                      <a:pt x="34" y="5"/>
                    </a:moveTo>
                    <a:cubicBezTo>
                      <a:pt x="13" y="10"/>
                      <a:pt x="0" y="33"/>
                      <a:pt x="0" y="33"/>
                    </a:cubicBezTo>
                    <a:cubicBezTo>
                      <a:pt x="0" y="33"/>
                      <a:pt x="22" y="49"/>
                      <a:pt x="43" y="44"/>
                    </a:cubicBezTo>
                    <a:cubicBezTo>
                      <a:pt x="64" y="39"/>
                      <a:pt x="77" y="16"/>
                      <a:pt x="77" y="16"/>
                    </a:cubicBezTo>
                    <a:cubicBezTo>
                      <a:pt x="77" y="16"/>
                      <a:pt x="55" y="0"/>
                      <a:pt x="34" y="5"/>
                    </a:cubicBezTo>
                    <a:moveTo>
                      <a:pt x="52" y="30"/>
                    </a:moveTo>
                    <a:cubicBezTo>
                      <a:pt x="47" y="31"/>
                      <a:pt x="47" y="31"/>
                      <a:pt x="47" y="31"/>
                    </a:cubicBezTo>
                    <a:cubicBezTo>
                      <a:pt x="47" y="29"/>
                      <a:pt x="47" y="26"/>
                      <a:pt x="46" y="23"/>
                    </a:cubicBezTo>
                    <a:cubicBezTo>
                      <a:pt x="45" y="21"/>
                      <a:pt x="44" y="19"/>
                      <a:pt x="42" y="20"/>
                    </a:cubicBezTo>
                    <a:cubicBezTo>
                      <a:pt x="41" y="21"/>
                      <a:pt x="40" y="22"/>
                      <a:pt x="40" y="26"/>
                    </a:cubicBezTo>
                    <a:cubicBezTo>
                      <a:pt x="40" y="31"/>
                      <a:pt x="39" y="35"/>
                      <a:pt x="35" y="36"/>
                    </a:cubicBezTo>
                    <a:cubicBezTo>
                      <a:pt x="31" y="38"/>
                      <a:pt x="28" y="36"/>
                      <a:pt x="25" y="3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2" y="25"/>
                      <a:pt x="22" y="23"/>
                      <a:pt x="22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2"/>
                      <a:pt x="27" y="24"/>
                      <a:pt x="28" y="27"/>
                    </a:cubicBezTo>
                    <a:cubicBezTo>
                      <a:pt x="29" y="30"/>
                      <a:pt x="31" y="30"/>
                      <a:pt x="32" y="30"/>
                    </a:cubicBezTo>
                    <a:cubicBezTo>
                      <a:pt x="33" y="29"/>
                      <a:pt x="34" y="28"/>
                      <a:pt x="34" y="24"/>
                    </a:cubicBezTo>
                    <a:cubicBezTo>
                      <a:pt x="34" y="18"/>
                      <a:pt x="35" y="15"/>
                      <a:pt x="39" y="14"/>
                    </a:cubicBezTo>
                    <a:cubicBezTo>
                      <a:pt x="43" y="12"/>
                      <a:pt x="47" y="14"/>
                      <a:pt x="50" y="18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3" y="25"/>
                      <a:pt x="53" y="28"/>
                      <a:pt x="52" y="30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4" name="Group 60"/>
            <p:cNvGrpSpPr/>
            <p:nvPr/>
          </p:nvGrpSpPr>
          <p:grpSpPr>
            <a:xfrm>
              <a:off x="4802188" y="1789112"/>
              <a:ext cx="388938" cy="319088"/>
              <a:chOff x="5102226" y="1265238"/>
              <a:chExt cx="388938" cy="319088"/>
            </a:xfrm>
            <a:noFill/>
          </p:grpSpPr>
          <p:sp>
            <p:nvSpPr>
              <p:cNvPr id="15" name="Freeform 407"/>
              <p:cNvSpPr/>
              <p:nvPr/>
            </p:nvSpPr>
            <p:spPr bwMode="auto">
              <a:xfrm>
                <a:off x="5238751" y="1381126"/>
                <a:ext cx="34925" cy="109538"/>
              </a:xfrm>
              <a:custGeom>
                <a:avLst/>
                <a:gdLst/>
                <a:ahLst/>
                <a:cxnLst>
                  <a:cxn ang="0">
                    <a:pos x="6" y="63"/>
                  </a:cxn>
                  <a:cxn ang="0">
                    <a:pos x="4" y="62"/>
                  </a:cxn>
                  <a:cxn ang="0">
                    <a:pos x="1" y="55"/>
                  </a:cxn>
                  <a:cxn ang="0">
                    <a:pos x="10" y="32"/>
                  </a:cxn>
                  <a:cxn ang="0">
                    <a:pos x="8" y="6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21" y="32"/>
                  </a:cxn>
                  <a:cxn ang="0">
                    <a:pos x="21" y="34"/>
                  </a:cxn>
                  <a:cxn ang="0">
                    <a:pos x="12" y="59"/>
                  </a:cxn>
                  <a:cxn ang="0">
                    <a:pos x="6" y="63"/>
                  </a:cxn>
                </a:cxnLst>
                <a:rect l="0" t="0" r="r" b="b"/>
                <a:pathLst>
                  <a:path w="21" h="63">
                    <a:moveTo>
                      <a:pt x="6" y="63"/>
                    </a:moveTo>
                    <a:cubicBezTo>
                      <a:pt x="6" y="63"/>
                      <a:pt x="5" y="63"/>
                      <a:pt x="4" y="62"/>
                    </a:cubicBezTo>
                    <a:cubicBezTo>
                      <a:pt x="1" y="61"/>
                      <a:pt x="0" y="58"/>
                      <a:pt x="1" y="55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7" y="3"/>
                      <a:pt x="10" y="0"/>
                      <a:pt x="13" y="0"/>
                    </a:cubicBezTo>
                    <a:cubicBezTo>
                      <a:pt x="16" y="0"/>
                      <a:pt x="19" y="2"/>
                      <a:pt x="19" y="5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33"/>
                      <a:pt x="21" y="34"/>
                      <a:pt x="21" y="34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1" y="61"/>
                      <a:pt x="9" y="63"/>
                      <a:pt x="6" y="63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6" name="Freeform 408"/>
              <p:cNvSpPr/>
              <p:nvPr/>
            </p:nvSpPr>
            <p:spPr bwMode="auto">
              <a:xfrm>
                <a:off x="5202238" y="1319213"/>
                <a:ext cx="157163" cy="69850"/>
              </a:xfrm>
              <a:custGeom>
                <a:avLst/>
                <a:gdLst/>
                <a:ahLst/>
                <a:cxnLst>
                  <a:cxn ang="0">
                    <a:pos x="85" y="15"/>
                  </a:cxn>
                  <a:cxn ang="0">
                    <a:pos x="69" y="15"/>
                  </a:cxn>
                  <a:cxn ang="0">
                    <a:pos x="58" y="2"/>
                  </a:cxn>
                  <a:cxn ang="0">
                    <a:pos x="57" y="1"/>
                  </a:cxn>
                  <a:cxn ang="0">
                    <a:pos x="46" y="25"/>
                  </a:cxn>
                  <a:cxn ang="0">
                    <a:pos x="46" y="0"/>
                  </a:cxn>
                  <a:cxn ang="0">
                    <a:pos x="39" y="0"/>
                  </a:cxn>
                  <a:cxn ang="0">
                    <a:pos x="37" y="0"/>
                  </a:cxn>
                  <a:cxn ang="0">
                    <a:pos x="18" y="0"/>
                  </a:cxn>
                  <a:cxn ang="0">
                    <a:pos x="14" y="2"/>
                  </a:cxn>
                  <a:cxn ang="0">
                    <a:pos x="2" y="16"/>
                  </a:cxn>
                  <a:cxn ang="0">
                    <a:pos x="3" y="24"/>
                  </a:cxn>
                  <a:cxn ang="0">
                    <a:pos x="6" y="25"/>
                  </a:cxn>
                  <a:cxn ang="0">
                    <a:pos x="11" y="23"/>
                  </a:cxn>
                  <a:cxn ang="0">
                    <a:pos x="21" y="11"/>
                  </a:cxn>
                  <a:cxn ang="0">
                    <a:pos x="33" y="11"/>
                  </a:cxn>
                  <a:cxn ang="0">
                    <a:pos x="24" y="40"/>
                  </a:cxn>
                  <a:cxn ang="0">
                    <a:pos x="51" y="40"/>
                  </a:cxn>
                  <a:cxn ang="0">
                    <a:pos x="58" y="20"/>
                  </a:cxn>
                  <a:cxn ang="0">
                    <a:pos x="62" y="25"/>
                  </a:cxn>
                  <a:cxn ang="0">
                    <a:pos x="67" y="27"/>
                  </a:cxn>
                  <a:cxn ang="0">
                    <a:pos x="67" y="27"/>
                  </a:cxn>
                  <a:cxn ang="0">
                    <a:pos x="85" y="27"/>
                  </a:cxn>
                  <a:cxn ang="0">
                    <a:pos x="91" y="21"/>
                  </a:cxn>
                  <a:cxn ang="0">
                    <a:pos x="85" y="15"/>
                  </a:cxn>
                </a:cxnLst>
                <a:rect l="0" t="0" r="r" b="b"/>
                <a:pathLst>
                  <a:path w="91" h="40">
                    <a:moveTo>
                      <a:pt x="85" y="15"/>
                    </a:moveTo>
                    <a:cubicBezTo>
                      <a:pt x="69" y="15"/>
                      <a:pt x="69" y="15"/>
                      <a:pt x="69" y="15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57" y="1"/>
                      <a:pt x="57" y="1"/>
                      <a:pt x="57" y="1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0"/>
                      <a:pt x="14" y="2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0" y="18"/>
                      <a:pt x="0" y="22"/>
                      <a:pt x="3" y="24"/>
                    </a:cubicBezTo>
                    <a:cubicBezTo>
                      <a:pt x="4" y="25"/>
                      <a:pt x="5" y="25"/>
                      <a:pt x="6" y="25"/>
                    </a:cubicBezTo>
                    <a:cubicBezTo>
                      <a:pt x="8" y="25"/>
                      <a:pt x="10" y="25"/>
                      <a:pt x="11" y="23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2" y="25"/>
                      <a:pt x="62" y="25"/>
                      <a:pt x="62" y="25"/>
                    </a:cubicBezTo>
                    <a:cubicBezTo>
                      <a:pt x="63" y="26"/>
                      <a:pt x="65" y="27"/>
                      <a:pt x="67" y="27"/>
                    </a:cubicBezTo>
                    <a:cubicBezTo>
                      <a:pt x="67" y="27"/>
                      <a:pt x="67" y="27"/>
                      <a:pt x="67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8" y="27"/>
                      <a:pt x="91" y="24"/>
                      <a:pt x="91" y="21"/>
                    </a:cubicBezTo>
                    <a:cubicBezTo>
                      <a:pt x="91" y="18"/>
                      <a:pt x="88" y="15"/>
                      <a:pt x="85" y="15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Freeform 409"/>
              <p:cNvSpPr/>
              <p:nvPr/>
            </p:nvSpPr>
            <p:spPr bwMode="auto">
              <a:xfrm>
                <a:off x="5273676" y="1327151"/>
                <a:ext cx="14288" cy="4127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20"/>
                  </a:cxn>
                  <a:cxn ang="0">
                    <a:pos x="2" y="26"/>
                  </a:cxn>
                  <a:cxn ang="0">
                    <a:pos x="9" y="23"/>
                  </a:cxn>
                  <a:cxn ang="0">
                    <a:pos x="9" y="0"/>
                  </a:cxn>
                </a:cxnLst>
                <a:rect l="0" t="0" r="r" b="b"/>
                <a:pathLst>
                  <a:path w="9" h="26">
                    <a:moveTo>
                      <a:pt x="9" y="0"/>
                    </a:moveTo>
                    <a:lnTo>
                      <a:pt x="0" y="20"/>
                    </a:lnTo>
                    <a:lnTo>
                      <a:pt x="2" y="26"/>
                    </a:lnTo>
                    <a:lnTo>
                      <a:pt x="9" y="23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Freeform 410"/>
              <p:cNvSpPr/>
              <p:nvPr/>
            </p:nvSpPr>
            <p:spPr bwMode="auto">
              <a:xfrm>
                <a:off x="5273676" y="1327151"/>
                <a:ext cx="14288" cy="4127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20"/>
                  </a:cxn>
                  <a:cxn ang="0">
                    <a:pos x="2" y="26"/>
                  </a:cxn>
                  <a:cxn ang="0">
                    <a:pos x="9" y="23"/>
                  </a:cxn>
                  <a:cxn ang="0">
                    <a:pos x="9" y="0"/>
                  </a:cxn>
                </a:cxnLst>
                <a:rect l="0" t="0" r="r" b="b"/>
                <a:pathLst>
                  <a:path w="9" h="26">
                    <a:moveTo>
                      <a:pt x="9" y="0"/>
                    </a:moveTo>
                    <a:lnTo>
                      <a:pt x="0" y="20"/>
                    </a:lnTo>
                    <a:lnTo>
                      <a:pt x="2" y="26"/>
                    </a:lnTo>
                    <a:lnTo>
                      <a:pt x="9" y="23"/>
                    </a:lnTo>
                    <a:lnTo>
                      <a:pt x="9" y="0"/>
                    </a:ln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Freeform 411"/>
              <p:cNvSpPr/>
              <p:nvPr/>
            </p:nvSpPr>
            <p:spPr bwMode="auto">
              <a:xfrm>
                <a:off x="5283201" y="1323976"/>
                <a:ext cx="12700" cy="7938"/>
              </a:xfrm>
              <a:custGeom>
                <a:avLst/>
                <a:gdLst/>
                <a:ahLst/>
                <a:cxnLst>
                  <a:cxn ang="0">
                    <a:pos x="6" y="1"/>
                  </a:cxn>
                  <a:cxn ang="0">
                    <a:pos x="6" y="2"/>
                  </a:cxn>
                  <a:cxn ang="0">
                    <a:pos x="3" y="4"/>
                  </a:cxn>
                  <a:cxn ang="0">
                    <a:pos x="2" y="4"/>
                  </a:cxn>
                  <a:cxn ang="0">
                    <a:pos x="1" y="1"/>
                  </a:cxn>
                  <a:cxn ang="0">
                    <a:pos x="1" y="0"/>
                  </a:cxn>
                  <a:cxn ang="0">
                    <a:pos x="6" y="1"/>
                  </a:cxn>
                </a:cxnLst>
                <a:rect l="0" t="0" r="r" b="b"/>
                <a:pathLst>
                  <a:path w="7" h="5">
                    <a:moveTo>
                      <a:pt x="6" y="1"/>
                    </a:moveTo>
                    <a:cubicBezTo>
                      <a:pt x="7" y="1"/>
                      <a:pt x="7" y="1"/>
                      <a:pt x="6" y="2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2" y="5"/>
                      <a:pt x="2" y="4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6" y="1"/>
                      <a:pt x="6" y="1"/>
                      <a:pt x="6" y="1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Freeform 412"/>
              <p:cNvSpPr/>
              <p:nvPr/>
            </p:nvSpPr>
            <p:spPr bwMode="auto">
              <a:xfrm>
                <a:off x="5273676" y="1271588"/>
                <a:ext cx="39688" cy="47625"/>
              </a:xfrm>
              <a:custGeom>
                <a:avLst/>
                <a:gdLst/>
                <a:ahLst/>
                <a:cxnLst>
                  <a:cxn ang="0">
                    <a:pos x="21" y="15"/>
                  </a:cxn>
                  <a:cxn ang="0">
                    <a:pos x="10" y="27"/>
                  </a:cxn>
                  <a:cxn ang="0">
                    <a:pos x="1" y="13"/>
                  </a:cxn>
                  <a:cxn ang="0">
                    <a:pos x="12" y="1"/>
                  </a:cxn>
                  <a:cxn ang="0">
                    <a:pos x="21" y="15"/>
                  </a:cxn>
                </a:cxnLst>
                <a:rect l="0" t="0" r="r" b="b"/>
                <a:pathLst>
                  <a:path w="22" h="28">
                    <a:moveTo>
                      <a:pt x="21" y="15"/>
                    </a:moveTo>
                    <a:cubicBezTo>
                      <a:pt x="20" y="22"/>
                      <a:pt x="13" y="28"/>
                      <a:pt x="10" y="27"/>
                    </a:cubicBezTo>
                    <a:cubicBezTo>
                      <a:pt x="6" y="27"/>
                      <a:pt x="0" y="20"/>
                      <a:pt x="1" y="13"/>
                    </a:cubicBezTo>
                    <a:cubicBezTo>
                      <a:pt x="2" y="6"/>
                      <a:pt x="4" y="0"/>
                      <a:pt x="12" y="1"/>
                    </a:cubicBezTo>
                    <a:cubicBezTo>
                      <a:pt x="21" y="2"/>
                      <a:pt x="22" y="8"/>
                      <a:pt x="21" y="15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1" name="Freeform 413"/>
              <p:cNvSpPr/>
              <p:nvPr/>
            </p:nvSpPr>
            <p:spPr bwMode="auto">
              <a:xfrm>
                <a:off x="5176838" y="1306513"/>
                <a:ext cx="280988" cy="231775"/>
              </a:xfrm>
              <a:custGeom>
                <a:avLst/>
                <a:gdLst/>
                <a:ahLst/>
                <a:cxnLst>
                  <a:cxn ang="0">
                    <a:pos x="11" y="146"/>
                  </a:cxn>
                  <a:cxn ang="0">
                    <a:pos x="0" y="140"/>
                  </a:cxn>
                  <a:cxn ang="0">
                    <a:pos x="13" y="118"/>
                  </a:cxn>
                  <a:cxn ang="0">
                    <a:pos x="55" y="124"/>
                  </a:cxn>
                  <a:cxn ang="0">
                    <a:pos x="66" y="102"/>
                  </a:cxn>
                  <a:cxn ang="0">
                    <a:pos x="98" y="108"/>
                  </a:cxn>
                  <a:cxn ang="0">
                    <a:pos x="119" y="58"/>
                  </a:cxn>
                  <a:cxn ang="0">
                    <a:pos x="138" y="60"/>
                  </a:cxn>
                  <a:cxn ang="0">
                    <a:pos x="165" y="0"/>
                  </a:cxn>
                  <a:cxn ang="0">
                    <a:pos x="177" y="5"/>
                  </a:cxn>
                  <a:cxn ang="0">
                    <a:pos x="147" y="75"/>
                  </a:cxn>
                  <a:cxn ang="0">
                    <a:pos x="128" y="72"/>
                  </a:cxn>
                  <a:cxn ang="0">
                    <a:pos x="105" y="122"/>
                  </a:cxn>
                  <a:cxn ang="0">
                    <a:pos x="74" y="118"/>
                  </a:cxn>
                  <a:cxn ang="0">
                    <a:pos x="61" y="140"/>
                  </a:cxn>
                  <a:cxn ang="0">
                    <a:pos x="20" y="133"/>
                  </a:cxn>
                  <a:cxn ang="0">
                    <a:pos x="11" y="146"/>
                  </a:cxn>
                </a:cxnLst>
                <a:rect l="0" t="0" r="r" b="b"/>
                <a:pathLst>
                  <a:path w="177" h="146">
                    <a:moveTo>
                      <a:pt x="11" y="146"/>
                    </a:moveTo>
                    <a:lnTo>
                      <a:pt x="0" y="140"/>
                    </a:lnTo>
                    <a:lnTo>
                      <a:pt x="13" y="118"/>
                    </a:lnTo>
                    <a:lnTo>
                      <a:pt x="55" y="124"/>
                    </a:lnTo>
                    <a:lnTo>
                      <a:pt x="66" y="102"/>
                    </a:lnTo>
                    <a:lnTo>
                      <a:pt x="98" y="108"/>
                    </a:lnTo>
                    <a:lnTo>
                      <a:pt x="119" y="58"/>
                    </a:lnTo>
                    <a:lnTo>
                      <a:pt x="138" y="60"/>
                    </a:lnTo>
                    <a:lnTo>
                      <a:pt x="165" y="0"/>
                    </a:lnTo>
                    <a:lnTo>
                      <a:pt x="177" y="5"/>
                    </a:lnTo>
                    <a:lnTo>
                      <a:pt x="147" y="75"/>
                    </a:lnTo>
                    <a:lnTo>
                      <a:pt x="128" y="72"/>
                    </a:lnTo>
                    <a:lnTo>
                      <a:pt x="105" y="122"/>
                    </a:lnTo>
                    <a:lnTo>
                      <a:pt x="74" y="118"/>
                    </a:lnTo>
                    <a:lnTo>
                      <a:pt x="61" y="140"/>
                    </a:lnTo>
                    <a:lnTo>
                      <a:pt x="20" y="133"/>
                    </a:lnTo>
                    <a:lnTo>
                      <a:pt x="11" y="146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2" name="Freeform 414"/>
              <p:cNvSpPr/>
              <p:nvPr/>
            </p:nvSpPr>
            <p:spPr bwMode="auto">
              <a:xfrm>
                <a:off x="5176838" y="1306513"/>
                <a:ext cx="280988" cy="231775"/>
              </a:xfrm>
              <a:custGeom>
                <a:avLst/>
                <a:gdLst/>
                <a:ahLst/>
                <a:cxnLst>
                  <a:cxn ang="0">
                    <a:pos x="11" y="146"/>
                  </a:cxn>
                  <a:cxn ang="0">
                    <a:pos x="0" y="140"/>
                  </a:cxn>
                  <a:cxn ang="0">
                    <a:pos x="13" y="118"/>
                  </a:cxn>
                  <a:cxn ang="0">
                    <a:pos x="55" y="124"/>
                  </a:cxn>
                  <a:cxn ang="0">
                    <a:pos x="66" y="102"/>
                  </a:cxn>
                  <a:cxn ang="0">
                    <a:pos x="98" y="108"/>
                  </a:cxn>
                  <a:cxn ang="0">
                    <a:pos x="119" y="58"/>
                  </a:cxn>
                  <a:cxn ang="0">
                    <a:pos x="138" y="60"/>
                  </a:cxn>
                  <a:cxn ang="0">
                    <a:pos x="165" y="0"/>
                  </a:cxn>
                  <a:cxn ang="0">
                    <a:pos x="177" y="5"/>
                  </a:cxn>
                  <a:cxn ang="0">
                    <a:pos x="147" y="75"/>
                  </a:cxn>
                  <a:cxn ang="0">
                    <a:pos x="128" y="72"/>
                  </a:cxn>
                  <a:cxn ang="0">
                    <a:pos x="105" y="122"/>
                  </a:cxn>
                  <a:cxn ang="0">
                    <a:pos x="74" y="118"/>
                  </a:cxn>
                  <a:cxn ang="0">
                    <a:pos x="61" y="140"/>
                  </a:cxn>
                  <a:cxn ang="0">
                    <a:pos x="20" y="133"/>
                  </a:cxn>
                  <a:cxn ang="0">
                    <a:pos x="11" y="146"/>
                  </a:cxn>
                </a:cxnLst>
                <a:rect l="0" t="0" r="r" b="b"/>
                <a:pathLst>
                  <a:path w="177" h="146">
                    <a:moveTo>
                      <a:pt x="11" y="146"/>
                    </a:moveTo>
                    <a:lnTo>
                      <a:pt x="0" y="140"/>
                    </a:lnTo>
                    <a:lnTo>
                      <a:pt x="13" y="118"/>
                    </a:lnTo>
                    <a:lnTo>
                      <a:pt x="55" y="124"/>
                    </a:lnTo>
                    <a:lnTo>
                      <a:pt x="66" y="102"/>
                    </a:lnTo>
                    <a:lnTo>
                      <a:pt x="98" y="108"/>
                    </a:lnTo>
                    <a:lnTo>
                      <a:pt x="119" y="58"/>
                    </a:lnTo>
                    <a:lnTo>
                      <a:pt x="138" y="60"/>
                    </a:lnTo>
                    <a:lnTo>
                      <a:pt x="165" y="0"/>
                    </a:lnTo>
                    <a:lnTo>
                      <a:pt x="177" y="5"/>
                    </a:lnTo>
                    <a:lnTo>
                      <a:pt x="147" y="75"/>
                    </a:lnTo>
                    <a:lnTo>
                      <a:pt x="128" y="72"/>
                    </a:lnTo>
                    <a:lnTo>
                      <a:pt x="105" y="122"/>
                    </a:lnTo>
                    <a:lnTo>
                      <a:pt x="74" y="118"/>
                    </a:lnTo>
                    <a:lnTo>
                      <a:pt x="61" y="140"/>
                    </a:lnTo>
                    <a:lnTo>
                      <a:pt x="20" y="133"/>
                    </a:lnTo>
                    <a:lnTo>
                      <a:pt x="11" y="146"/>
                    </a:ln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3" name="Freeform 415"/>
              <p:cNvSpPr/>
              <p:nvPr/>
            </p:nvSpPr>
            <p:spPr bwMode="auto">
              <a:xfrm>
                <a:off x="5102226" y="1265238"/>
                <a:ext cx="388938" cy="319088"/>
              </a:xfrm>
              <a:custGeom>
                <a:avLst/>
                <a:gdLst/>
                <a:ahLst/>
                <a:cxnLst>
                  <a:cxn ang="0">
                    <a:pos x="245" y="20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93"/>
                  </a:cxn>
                  <a:cxn ang="0">
                    <a:pos x="245" y="193"/>
                  </a:cxn>
                  <a:cxn ang="0">
                    <a:pos x="245" y="201"/>
                  </a:cxn>
                </a:cxnLst>
                <a:rect l="0" t="0" r="r" b="b"/>
                <a:pathLst>
                  <a:path w="245" h="201">
                    <a:moveTo>
                      <a:pt x="245" y="20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93"/>
                    </a:lnTo>
                    <a:lnTo>
                      <a:pt x="245" y="193"/>
                    </a:lnTo>
                    <a:lnTo>
                      <a:pt x="245" y="201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5" name="Freeform 416"/>
              <p:cNvSpPr/>
              <p:nvPr/>
            </p:nvSpPr>
            <p:spPr bwMode="auto">
              <a:xfrm>
                <a:off x="5102226" y="1265238"/>
                <a:ext cx="388938" cy="319088"/>
              </a:xfrm>
              <a:custGeom>
                <a:avLst/>
                <a:gdLst/>
                <a:ahLst/>
                <a:cxnLst>
                  <a:cxn ang="0">
                    <a:pos x="245" y="20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93"/>
                  </a:cxn>
                  <a:cxn ang="0">
                    <a:pos x="245" y="193"/>
                  </a:cxn>
                  <a:cxn ang="0">
                    <a:pos x="245" y="201"/>
                  </a:cxn>
                </a:cxnLst>
                <a:rect l="0" t="0" r="r" b="b"/>
                <a:pathLst>
                  <a:path w="245" h="201">
                    <a:moveTo>
                      <a:pt x="245" y="20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93"/>
                    </a:lnTo>
                    <a:lnTo>
                      <a:pt x="245" y="193"/>
                    </a:lnTo>
                    <a:lnTo>
                      <a:pt x="245" y="201"/>
                    </a:ln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6" name="Freeform 417"/>
              <p:cNvSpPr/>
              <p:nvPr/>
            </p:nvSpPr>
            <p:spPr bwMode="auto">
              <a:xfrm>
                <a:off x="5159376" y="1360488"/>
                <a:ext cx="71438" cy="57150"/>
              </a:xfrm>
              <a:custGeom>
                <a:avLst/>
                <a:gdLst/>
                <a:ahLst/>
                <a:cxnLst>
                  <a:cxn ang="0">
                    <a:pos x="35" y="30"/>
                  </a:cxn>
                  <a:cxn ang="0">
                    <a:pos x="29" y="32"/>
                  </a:cxn>
                  <a:cxn ang="0">
                    <a:pos x="3" y="22"/>
                  </a:cxn>
                  <a:cxn ang="0">
                    <a:pos x="0" y="17"/>
                  </a:cxn>
                  <a:cxn ang="0">
                    <a:pos x="6" y="3"/>
                  </a:cxn>
                  <a:cxn ang="0">
                    <a:pos x="11" y="0"/>
                  </a:cxn>
                  <a:cxn ang="0">
                    <a:pos x="38" y="11"/>
                  </a:cxn>
                  <a:cxn ang="0">
                    <a:pos x="40" y="16"/>
                  </a:cxn>
                  <a:cxn ang="0">
                    <a:pos x="35" y="30"/>
                  </a:cxn>
                </a:cxnLst>
                <a:rect l="0" t="0" r="r" b="b"/>
                <a:pathLst>
                  <a:path w="41" h="33">
                    <a:moveTo>
                      <a:pt x="35" y="30"/>
                    </a:moveTo>
                    <a:cubicBezTo>
                      <a:pt x="34" y="32"/>
                      <a:pt x="31" y="33"/>
                      <a:pt x="29" y="3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1" y="21"/>
                      <a:pt x="0" y="19"/>
                      <a:pt x="0" y="17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1"/>
                      <a:pt x="9" y="0"/>
                      <a:pt x="1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40" y="12"/>
                      <a:pt x="41" y="14"/>
                      <a:pt x="40" y="16"/>
                    </a:cubicBezTo>
                    <a:cubicBezTo>
                      <a:pt x="35" y="30"/>
                      <a:pt x="35" y="30"/>
                      <a:pt x="35" y="30"/>
                    </a:cubicBez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7" name="Rectangle 418"/>
              <p:cNvSpPr>
                <a:spLocks noChangeArrowheads="1"/>
              </p:cNvSpPr>
              <p:nvPr/>
            </p:nvSpPr>
            <p:spPr bwMode="auto">
              <a:xfrm>
                <a:off x="5110163" y="1290638"/>
                <a:ext cx="22225" cy="127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Rectangle 419"/>
              <p:cNvSpPr>
                <a:spLocks noChangeArrowheads="1"/>
              </p:cNvSpPr>
              <p:nvPr/>
            </p:nvSpPr>
            <p:spPr bwMode="auto">
              <a:xfrm>
                <a:off x="5110163" y="1290638"/>
                <a:ext cx="22225" cy="127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9" name="Rectangle 420"/>
              <p:cNvSpPr>
                <a:spLocks noChangeArrowheads="1"/>
              </p:cNvSpPr>
              <p:nvPr/>
            </p:nvSpPr>
            <p:spPr bwMode="auto">
              <a:xfrm>
                <a:off x="5110163" y="1347788"/>
                <a:ext cx="22225" cy="14288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0" name="Rectangle 421"/>
              <p:cNvSpPr>
                <a:spLocks noChangeArrowheads="1"/>
              </p:cNvSpPr>
              <p:nvPr/>
            </p:nvSpPr>
            <p:spPr bwMode="auto">
              <a:xfrm>
                <a:off x="5110163" y="1347788"/>
                <a:ext cx="22225" cy="14288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1" name="Rectangle 422"/>
              <p:cNvSpPr>
                <a:spLocks noChangeArrowheads="1"/>
              </p:cNvSpPr>
              <p:nvPr/>
            </p:nvSpPr>
            <p:spPr bwMode="auto">
              <a:xfrm>
                <a:off x="5110163" y="1406526"/>
                <a:ext cx="22225" cy="127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2" name="Rectangle 423"/>
              <p:cNvSpPr>
                <a:spLocks noChangeArrowheads="1"/>
              </p:cNvSpPr>
              <p:nvPr/>
            </p:nvSpPr>
            <p:spPr bwMode="auto">
              <a:xfrm>
                <a:off x="5110163" y="1406526"/>
                <a:ext cx="22225" cy="127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Rectangle 424"/>
              <p:cNvSpPr>
                <a:spLocks noChangeArrowheads="1"/>
              </p:cNvSpPr>
              <p:nvPr/>
            </p:nvSpPr>
            <p:spPr bwMode="auto">
              <a:xfrm>
                <a:off x="5110163" y="1465263"/>
                <a:ext cx="22225" cy="127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4" name="Rectangle 425"/>
              <p:cNvSpPr>
                <a:spLocks noChangeArrowheads="1"/>
              </p:cNvSpPr>
              <p:nvPr/>
            </p:nvSpPr>
            <p:spPr bwMode="auto">
              <a:xfrm>
                <a:off x="5110163" y="1465263"/>
                <a:ext cx="22225" cy="127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5" name="Rectangle 426"/>
              <p:cNvSpPr>
                <a:spLocks noChangeArrowheads="1"/>
              </p:cNvSpPr>
              <p:nvPr/>
            </p:nvSpPr>
            <p:spPr bwMode="auto">
              <a:xfrm>
                <a:off x="5110163" y="1524001"/>
                <a:ext cx="22225" cy="127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6" name="Rectangle 427"/>
              <p:cNvSpPr>
                <a:spLocks noChangeArrowheads="1"/>
              </p:cNvSpPr>
              <p:nvPr/>
            </p:nvSpPr>
            <p:spPr bwMode="auto">
              <a:xfrm>
                <a:off x="5110163" y="1524001"/>
                <a:ext cx="22225" cy="127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7" name="Rectangle 428"/>
              <p:cNvSpPr>
                <a:spLocks noChangeArrowheads="1"/>
              </p:cNvSpPr>
              <p:nvPr/>
            </p:nvSpPr>
            <p:spPr bwMode="auto">
              <a:xfrm>
                <a:off x="5395913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Rectangle 429"/>
              <p:cNvSpPr>
                <a:spLocks noChangeArrowheads="1"/>
              </p:cNvSpPr>
              <p:nvPr/>
            </p:nvSpPr>
            <p:spPr bwMode="auto">
              <a:xfrm>
                <a:off x="5395913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9" name="Rectangle 430"/>
              <p:cNvSpPr>
                <a:spLocks noChangeArrowheads="1"/>
              </p:cNvSpPr>
              <p:nvPr/>
            </p:nvSpPr>
            <p:spPr bwMode="auto">
              <a:xfrm>
                <a:off x="5454651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0" name="Rectangle 431"/>
              <p:cNvSpPr>
                <a:spLocks noChangeArrowheads="1"/>
              </p:cNvSpPr>
              <p:nvPr/>
            </p:nvSpPr>
            <p:spPr bwMode="auto">
              <a:xfrm>
                <a:off x="5454651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1" name="Rectangle 432"/>
              <p:cNvSpPr>
                <a:spLocks noChangeArrowheads="1"/>
              </p:cNvSpPr>
              <p:nvPr/>
            </p:nvSpPr>
            <p:spPr bwMode="auto">
              <a:xfrm>
                <a:off x="5337176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Rectangle 433"/>
              <p:cNvSpPr>
                <a:spLocks noChangeArrowheads="1"/>
              </p:cNvSpPr>
              <p:nvPr/>
            </p:nvSpPr>
            <p:spPr bwMode="auto">
              <a:xfrm>
                <a:off x="5337176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3" name="Rectangle 434"/>
              <p:cNvSpPr>
                <a:spLocks noChangeArrowheads="1"/>
              </p:cNvSpPr>
              <p:nvPr/>
            </p:nvSpPr>
            <p:spPr bwMode="auto">
              <a:xfrm>
                <a:off x="5278438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4" name="Rectangle 435"/>
              <p:cNvSpPr>
                <a:spLocks noChangeArrowheads="1"/>
              </p:cNvSpPr>
              <p:nvPr/>
            </p:nvSpPr>
            <p:spPr bwMode="auto">
              <a:xfrm>
                <a:off x="5278438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Rectangle 436"/>
              <p:cNvSpPr>
                <a:spLocks noChangeArrowheads="1"/>
              </p:cNvSpPr>
              <p:nvPr/>
            </p:nvSpPr>
            <p:spPr bwMode="auto">
              <a:xfrm>
                <a:off x="5219701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Rectangle 437"/>
              <p:cNvSpPr>
                <a:spLocks noChangeArrowheads="1"/>
              </p:cNvSpPr>
              <p:nvPr/>
            </p:nvSpPr>
            <p:spPr bwMode="auto">
              <a:xfrm>
                <a:off x="5219701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8" name="Rectangle 438"/>
              <p:cNvSpPr>
                <a:spLocks noChangeArrowheads="1"/>
              </p:cNvSpPr>
              <p:nvPr/>
            </p:nvSpPr>
            <p:spPr bwMode="auto">
              <a:xfrm>
                <a:off x="5160963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9" name="Rectangle 439"/>
              <p:cNvSpPr>
                <a:spLocks noChangeArrowheads="1"/>
              </p:cNvSpPr>
              <p:nvPr/>
            </p:nvSpPr>
            <p:spPr bwMode="auto">
              <a:xfrm>
                <a:off x="5160963" y="1554163"/>
                <a:ext cx="12700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0" name="Freeform 440"/>
              <p:cNvSpPr/>
              <p:nvPr/>
            </p:nvSpPr>
            <p:spPr bwMode="auto">
              <a:xfrm>
                <a:off x="5410201" y="1271588"/>
                <a:ext cx="68263" cy="63500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35" y="0"/>
                  </a:cxn>
                  <a:cxn ang="0">
                    <a:pos x="43" y="40"/>
                  </a:cxn>
                  <a:cxn ang="0">
                    <a:pos x="0" y="23"/>
                  </a:cxn>
                </a:cxnLst>
                <a:rect l="0" t="0" r="r" b="b"/>
                <a:pathLst>
                  <a:path w="43" h="40">
                    <a:moveTo>
                      <a:pt x="0" y="23"/>
                    </a:moveTo>
                    <a:lnTo>
                      <a:pt x="35" y="0"/>
                    </a:lnTo>
                    <a:lnTo>
                      <a:pt x="43" y="40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1" name="Freeform 441"/>
              <p:cNvSpPr/>
              <p:nvPr/>
            </p:nvSpPr>
            <p:spPr bwMode="auto">
              <a:xfrm>
                <a:off x="5410201" y="1271588"/>
                <a:ext cx="68263" cy="63500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35" y="0"/>
                  </a:cxn>
                  <a:cxn ang="0">
                    <a:pos x="43" y="40"/>
                  </a:cxn>
                  <a:cxn ang="0">
                    <a:pos x="0" y="23"/>
                  </a:cxn>
                </a:cxnLst>
                <a:rect l="0" t="0" r="r" b="b"/>
                <a:pathLst>
                  <a:path w="43" h="40">
                    <a:moveTo>
                      <a:pt x="0" y="23"/>
                    </a:moveTo>
                    <a:lnTo>
                      <a:pt x="35" y="0"/>
                    </a:lnTo>
                    <a:lnTo>
                      <a:pt x="43" y="40"/>
                    </a:lnTo>
                    <a:lnTo>
                      <a:pt x="0" y="23"/>
                    </a:ln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34085"/>
                <a:endParaRPr lang="en-US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2" name="Freeform 14"/>
            <p:cNvSpPr>
              <a:spLocks noEditPoints="1"/>
            </p:cNvSpPr>
            <p:nvPr/>
          </p:nvSpPr>
          <p:spPr bwMode="auto">
            <a:xfrm>
              <a:off x="3887788" y="2835274"/>
              <a:ext cx="347663" cy="325438"/>
            </a:xfrm>
            <a:custGeom>
              <a:avLst/>
              <a:gdLst/>
              <a:ahLst/>
              <a:cxnLst>
                <a:cxn ang="0">
                  <a:pos x="87" y="43"/>
                </a:cxn>
                <a:cxn ang="0">
                  <a:pos x="75" y="28"/>
                </a:cxn>
                <a:cxn ang="0">
                  <a:pos x="60" y="14"/>
                </a:cxn>
                <a:cxn ang="0">
                  <a:pos x="41" y="19"/>
                </a:cxn>
                <a:cxn ang="0">
                  <a:pos x="23" y="26"/>
                </a:cxn>
                <a:cxn ang="0">
                  <a:pos x="6" y="36"/>
                </a:cxn>
                <a:cxn ang="0">
                  <a:pos x="6" y="56"/>
                </a:cxn>
                <a:cxn ang="0">
                  <a:pos x="8" y="76"/>
                </a:cxn>
                <a:cxn ang="0">
                  <a:pos x="14" y="95"/>
                </a:cxn>
                <a:cxn ang="0">
                  <a:pos x="33" y="100"/>
                </a:cxn>
                <a:cxn ang="0">
                  <a:pos x="52" y="103"/>
                </a:cxn>
                <a:cxn ang="0">
                  <a:pos x="72" y="102"/>
                </a:cxn>
                <a:cxn ang="0">
                  <a:pos x="82" y="85"/>
                </a:cxn>
                <a:cxn ang="0">
                  <a:pos x="90" y="67"/>
                </a:cxn>
                <a:cxn ang="0">
                  <a:pos x="53" y="99"/>
                </a:cxn>
                <a:cxn ang="0">
                  <a:pos x="40" y="74"/>
                </a:cxn>
                <a:cxn ang="0">
                  <a:pos x="12" y="76"/>
                </a:cxn>
                <a:cxn ang="0">
                  <a:pos x="40" y="47"/>
                </a:cxn>
                <a:cxn ang="0">
                  <a:pos x="53" y="22"/>
                </a:cxn>
                <a:cxn ang="0">
                  <a:pos x="43" y="71"/>
                </a:cxn>
                <a:cxn ang="0">
                  <a:pos x="37" y="60"/>
                </a:cxn>
                <a:cxn ang="0">
                  <a:pos x="55" y="48"/>
                </a:cxn>
                <a:cxn ang="0">
                  <a:pos x="54" y="70"/>
                </a:cxn>
                <a:cxn ang="0">
                  <a:pos x="84" y="76"/>
                </a:cxn>
                <a:cxn ang="0">
                  <a:pos x="48" y="49"/>
                </a:cxn>
                <a:cxn ang="0">
                  <a:pos x="48" y="67"/>
                </a:cxn>
                <a:cxn ang="0">
                  <a:pos x="113" y="12"/>
                </a:cxn>
                <a:cxn ang="0">
                  <a:pos x="111" y="5"/>
                </a:cxn>
                <a:cxn ang="0">
                  <a:pos x="104" y="3"/>
                </a:cxn>
                <a:cxn ang="0">
                  <a:pos x="97" y="2"/>
                </a:cxn>
                <a:cxn ang="0">
                  <a:pos x="90" y="2"/>
                </a:cxn>
                <a:cxn ang="0">
                  <a:pos x="86" y="8"/>
                </a:cxn>
                <a:cxn ang="0">
                  <a:pos x="84" y="15"/>
                </a:cxn>
                <a:cxn ang="0">
                  <a:pos x="82" y="22"/>
                </a:cxn>
                <a:cxn ang="0">
                  <a:pos x="87" y="27"/>
                </a:cxn>
                <a:cxn ang="0">
                  <a:pos x="93" y="32"/>
                </a:cxn>
                <a:cxn ang="0">
                  <a:pos x="99" y="35"/>
                </a:cxn>
                <a:cxn ang="0">
                  <a:pos x="105" y="32"/>
                </a:cxn>
                <a:cxn ang="0">
                  <a:pos x="111" y="27"/>
                </a:cxn>
                <a:cxn ang="0">
                  <a:pos x="116" y="22"/>
                </a:cxn>
                <a:cxn ang="0">
                  <a:pos x="101" y="32"/>
                </a:cxn>
                <a:cxn ang="0">
                  <a:pos x="96" y="22"/>
                </a:cxn>
                <a:cxn ang="0">
                  <a:pos x="93" y="18"/>
                </a:cxn>
                <a:cxn ang="0">
                  <a:pos x="96" y="13"/>
                </a:cxn>
                <a:cxn ang="0">
                  <a:pos x="101" y="3"/>
                </a:cxn>
                <a:cxn ang="0">
                  <a:pos x="97" y="21"/>
                </a:cxn>
                <a:cxn ang="0">
                  <a:pos x="95" y="17"/>
                </a:cxn>
                <a:cxn ang="0">
                  <a:pos x="102" y="13"/>
                </a:cxn>
                <a:cxn ang="0">
                  <a:pos x="101" y="21"/>
                </a:cxn>
                <a:cxn ang="0">
                  <a:pos x="112" y="23"/>
                </a:cxn>
                <a:cxn ang="0">
                  <a:pos x="99" y="13"/>
                </a:cxn>
                <a:cxn ang="0">
                  <a:pos x="99" y="20"/>
                </a:cxn>
              </a:cxnLst>
              <a:rect l="0" t="0" r="r" b="b"/>
              <a:pathLst>
                <a:path w="117" h="109">
                  <a:moveTo>
                    <a:pt x="90" y="56"/>
                  </a:moveTo>
                  <a:cubicBezTo>
                    <a:pt x="90" y="55"/>
                    <a:pt x="90" y="55"/>
                    <a:pt x="90" y="54"/>
                  </a:cubicBezTo>
                  <a:cubicBezTo>
                    <a:pt x="92" y="53"/>
                    <a:pt x="95" y="49"/>
                    <a:pt x="95" y="48"/>
                  </a:cubicBezTo>
                  <a:cubicBezTo>
                    <a:pt x="94" y="47"/>
                    <a:pt x="90" y="45"/>
                    <a:pt x="88" y="46"/>
                  </a:cubicBezTo>
                  <a:cubicBezTo>
                    <a:pt x="87" y="45"/>
                    <a:pt x="87" y="44"/>
                    <a:pt x="87" y="43"/>
                  </a:cubicBezTo>
                  <a:cubicBezTo>
                    <a:pt x="88" y="42"/>
                    <a:pt x="90" y="37"/>
                    <a:pt x="90" y="36"/>
                  </a:cubicBezTo>
                  <a:cubicBezTo>
                    <a:pt x="89" y="35"/>
                    <a:pt x="84" y="35"/>
                    <a:pt x="82" y="36"/>
                  </a:cubicBezTo>
                  <a:cubicBezTo>
                    <a:pt x="82" y="35"/>
                    <a:pt x="81" y="34"/>
                    <a:pt x="81" y="34"/>
                  </a:cubicBezTo>
                  <a:cubicBezTo>
                    <a:pt x="82" y="32"/>
                    <a:pt x="83" y="27"/>
                    <a:pt x="82" y="26"/>
                  </a:cubicBezTo>
                  <a:cubicBezTo>
                    <a:pt x="81" y="26"/>
                    <a:pt x="76" y="26"/>
                    <a:pt x="75" y="28"/>
                  </a:cubicBezTo>
                  <a:cubicBezTo>
                    <a:pt x="74" y="27"/>
                    <a:pt x="73" y="27"/>
                    <a:pt x="73" y="26"/>
                  </a:cubicBezTo>
                  <a:cubicBezTo>
                    <a:pt x="74" y="24"/>
                    <a:pt x="73" y="19"/>
                    <a:pt x="72" y="19"/>
                  </a:cubicBezTo>
                  <a:cubicBezTo>
                    <a:pt x="71" y="18"/>
                    <a:pt x="67" y="20"/>
                    <a:pt x="65" y="22"/>
                  </a:cubicBezTo>
                  <a:cubicBezTo>
                    <a:pt x="65" y="22"/>
                    <a:pt x="64" y="21"/>
                    <a:pt x="63" y="21"/>
                  </a:cubicBezTo>
                  <a:cubicBezTo>
                    <a:pt x="63" y="19"/>
                    <a:pt x="61" y="14"/>
                    <a:pt x="60" y="14"/>
                  </a:cubicBezTo>
                  <a:cubicBezTo>
                    <a:pt x="59" y="14"/>
                    <a:pt x="55" y="17"/>
                    <a:pt x="55" y="19"/>
                  </a:cubicBezTo>
                  <a:cubicBezTo>
                    <a:pt x="54" y="19"/>
                    <a:pt x="53" y="18"/>
                    <a:pt x="52" y="18"/>
                  </a:cubicBezTo>
                  <a:cubicBezTo>
                    <a:pt x="52" y="16"/>
                    <a:pt x="49" y="12"/>
                    <a:pt x="48" y="12"/>
                  </a:cubicBezTo>
                  <a:cubicBezTo>
                    <a:pt x="47" y="12"/>
                    <a:pt x="44" y="16"/>
                    <a:pt x="44" y="18"/>
                  </a:cubicBezTo>
                  <a:cubicBezTo>
                    <a:pt x="43" y="18"/>
                    <a:pt x="42" y="19"/>
                    <a:pt x="41" y="19"/>
                  </a:cubicBezTo>
                  <a:cubicBezTo>
                    <a:pt x="40" y="17"/>
                    <a:pt x="37" y="14"/>
                    <a:pt x="35" y="14"/>
                  </a:cubicBezTo>
                  <a:cubicBezTo>
                    <a:pt x="34" y="14"/>
                    <a:pt x="32" y="19"/>
                    <a:pt x="33" y="21"/>
                  </a:cubicBezTo>
                  <a:cubicBezTo>
                    <a:pt x="32" y="21"/>
                    <a:pt x="31" y="22"/>
                    <a:pt x="31" y="22"/>
                  </a:cubicBezTo>
                  <a:cubicBezTo>
                    <a:pt x="29" y="20"/>
                    <a:pt x="25" y="18"/>
                    <a:pt x="24" y="19"/>
                  </a:cubicBezTo>
                  <a:cubicBezTo>
                    <a:pt x="23" y="19"/>
                    <a:pt x="22" y="24"/>
                    <a:pt x="23" y="26"/>
                  </a:cubicBezTo>
                  <a:cubicBezTo>
                    <a:pt x="22" y="27"/>
                    <a:pt x="22" y="27"/>
                    <a:pt x="21" y="28"/>
                  </a:cubicBezTo>
                  <a:cubicBezTo>
                    <a:pt x="19" y="26"/>
                    <a:pt x="15" y="26"/>
                    <a:pt x="14" y="26"/>
                  </a:cubicBezTo>
                  <a:cubicBezTo>
                    <a:pt x="13" y="27"/>
                    <a:pt x="14" y="32"/>
                    <a:pt x="15" y="34"/>
                  </a:cubicBezTo>
                  <a:cubicBezTo>
                    <a:pt x="15" y="34"/>
                    <a:pt x="14" y="35"/>
                    <a:pt x="14" y="36"/>
                  </a:cubicBezTo>
                  <a:cubicBezTo>
                    <a:pt x="12" y="35"/>
                    <a:pt x="7" y="35"/>
                    <a:pt x="6" y="36"/>
                  </a:cubicBezTo>
                  <a:cubicBezTo>
                    <a:pt x="6" y="37"/>
                    <a:pt x="7" y="42"/>
                    <a:pt x="9" y="43"/>
                  </a:cubicBezTo>
                  <a:cubicBezTo>
                    <a:pt x="9" y="44"/>
                    <a:pt x="9" y="45"/>
                    <a:pt x="8" y="46"/>
                  </a:cubicBezTo>
                  <a:cubicBezTo>
                    <a:pt x="6" y="45"/>
                    <a:pt x="2" y="47"/>
                    <a:pt x="1" y="48"/>
                  </a:cubicBezTo>
                  <a:cubicBezTo>
                    <a:pt x="1" y="49"/>
                    <a:pt x="4" y="53"/>
                    <a:pt x="6" y="54"/>
                  </a:cubicBezTo>
                  <a:cubicBezTo>
                    <a:pt x="6" y="55"/>
                    <a:pt x="6" y="55"/>
                    <a:pt x="6" y="56"/>
                  </a:cubicBezTo>
                  <a:cubicBezTo>
                    <a:pt x="4" y="56"/>
                    <a:pt x="0" y="59"/>
                    <a:pt x="0" y="61"/>
                  </a:cubicBezTo>
                  <a:cubicBezTo>
                    <a:pt x="0" y="62"/>
                    <a:pt x="4" y="65"/>
                    <a:pt x="6" y="65"/>
                  </a:cubicBezTo>
                  <a:cubicBezTo>
                    <a:pt x="6" y="66"/>
                    <a:pt x="6" y="67"/>
                    <a:pt x="6" y="67"/>
                  </a:cubicBezTo>
                  <a:cubicBezTo>
                    <a:pt x="4" y="68"/>
                    <a:pt x="1" y="72"/>
                    <a:pt x="1" y="73"/>
                  </a:cubicBezTo>
                  <a:cubicBezTo>
                    <a:pt x="2" y="74"/>
                    <a:pt x="6" y="76"/>
                    <a:pt x="8" y="76"/>
                  </a:cubicBezTo>
                  <a:cubicBezTo>
                    <a:pt x="9" y="76"/>
                    <a:pt x="9" y="77"/>
                    <a:pt x="9" y="78"/>
                  </a:cubicBezTo>
                  <a:cubicBezTo>
                    <a:pt x="7" y="79"/>
                    <a:pt x="6" y="84"/>
                    <a:pt x="6" y="85"/>
                  </a:cubicBezTo>
                  <a:cubicBezTo>
                    <a:pt x="7" y="86"/>
                    <a:pt x="12" y="86"/>
                    <a:pt x="14" y="85"/>
                  </a:cubicBezTo>
                  <a:cubicBezTo>
                    <a:pt x="14" y="86"/>
                    <a:pt x="15" y="87"/>
                    <a:pt x="15" y="87"/>
                  </a:cubicBezTo>
                  <a:cubicBezTo>
                    <a:pt x="14" y="89"/>
                    <a:pt x="13" y="94"/>
                    <a:pt x="14" y="95"/>
                  </a:cubicBezTo>
                  <a:cubicBezTo>
                    <a:pt x="15" y="96"/>
                    <a:pt x="20" y="95"/>
                    <a:pt x="21" y="93"/>
                  </a:cubicBezTo>
                  <a:cubicBezTo>
                    <a:pt x="22" y="94"/>
                    <a:pt x="22" y="95"/>
                    <a:pt x="23" y="95"/>
                  </a:cubicBezTo>
                  <a:cubicBezTo>
                    <a:pt x="22" y="97"/>
                    <a:pt x="23" y="102"/>
                    <a:pt x="24" y="102"/>
                  </a:cubicBezTo>
                  <a:cubicBezTo>
                    <a:pt x="25" y="103"/>
                    <a:pt x="29" y="101"/>
                    <a:pt x="31" y="99"/>
                  </a:cubicBezTo>
                  <a:cubicBezTo>
                    <a:pt x="31" y="100"/>
                    <a:pt x="32" y="100"/>
                    <a:pt x="33" y="100"/>
                  </a:cubicBezTo>
                  <a:cubicBezTo>
                    <a:pt x="32" y="102"/>
                    <a:pt x="34" y="107"/>
                    <a:pt x="35" y="107"/>
                  </a:cubicBezTo>
                  <a:cubicBezTo>
                    <a:pt x="37" y="108"/>
                    <a:pt x="40" y="105"/>
                    <a:pt x="41" y="102"/>
                  </a:cubicBezTo>
                  <a:cubicBezTo>
                    <a:pt x="42" y="103"/>
                    <a:pt x="43" y="103"/>
                    <a:pt x="44" y="103"/>
                  </a:cubicBezTo>
                  <a:cubicBezTo>
                    <a:pt x="44" y="105"/>
                    <a:pt x="47" y="109"/>
                    <a:pt x="48" y="109"/>
                  </a:cubicBezTo>
                  <a:cubicBezTo>
                    <a:pt x="49" y="109"/>
                    <a:pt x="52" y="105"/>
                    <a:pt x="52" y="103"/>
                  </a:cubicBezTo>
                  <a:cubicBezTo>
                    <a:pt x="53" y="103"/>
                    <a:pt x="54" y="103"/>
                    <a:pt x="55" y="103"/>
                  </a:cubicBezTo>
                  <a:cubicBezTo>
                    <a:pt x="55" y="105"/>
                    <a:pt x="59" y="108"/>
                    <a:pt x="60" y="107"/>
                  </a:cubicBezTo>
                  <a:cubicBezTo>
                    <a:pt x="61" y="107"/>
                    <a:pt x="63" y="102"/>
                    <a:pt x="63" y="100"/>
                  </a:cubicBezTo>
                  <a:cubicBezTo>
                    <a:pt x="64" y="100"/>
                    <a:pt x="65" y="100"/>
                    <a:pt x="65" y="99"/>
                  </a:cubicBezTo>
                  <a:cubicBezTo>
                    <a:pt x="67" y="101"/>
                    <a:pt x="71" y="103"/>
                    <a:pt x="72" y="102"/>
                  </a:cubicBezTo>
                  <a:cubicBezTo>
                    <a:pt x="73" y="102"/>
                    <a:pt x="74" y="97"/>
                    <a:pt x="73" y="95"/>
                  </a:cubicBezTo>
                  <a:cubicBezTo>
                    <a:pt x="73" y="95"/>
                    <a:pt x="74" y="94"/>
                    <a:pt x="75" y="93"/>
                  </a:cubicBezTo>
                  <a:cubicBezTo>
                    <a:pt x="76" y="95"/>
                    <a:pt x="81" y="96"/>
                    <a:pt x="82" y="95"/>
                  </a:cubicBezTo>
                  <a:cubicBezTo>
                    <a:pt x="83" y="94"/>
                    <a:pt x="82" y="89"/>
                    <a:pt x="81" y="87"/>
                  </a:cubicBezTo>
                  <a:cubicBezTo>
                    <a:pt x="81" y="87"/>
                    <a:pt x="82" y="86"/>
                    <a:pt x="82" y="85"/>
                  </a:cubicBezTo>
                  <a:cubicBezTo>
                    <a:pt x="84" y="86"/>
                    <a:pt x="89" y="86"/>
                    <a:pt x="90" y="85"/>
                  </a:cubicBezTo>
                  <a:cubicBezTo>
                    <a:pt x="90" y="84"/>
                    <a:pt x="88" y="79"/>
                    <a:pt x="87" y="78"/>
                  </a:cubicBezTo>
                  <a:cubicBezTo>
                    <a:pt x="87" y="77"/>
                    <a:pt x="87" y="76"/>
                    <a:pt x="88" y="76"/>
                  </a:cubicBezTo>
                  <a:cubicBezTo>
                    <a:pt x="90" y="76"/>
                    <a:pt x="94" y="74"/>
                    <a:pt x="95" y="73"/>
                  </a:cubicBezTo>
                  <a:cubicBezTo>
                    <a:pt x="95" y="72"/>
                    <a:pt x="92" y="68"/>
                    <a:pt x="90" y="67"/>
                  </a:cubicBezTo>
                  <a:cubicBezTo>
                    <a:pt x="90" y="67"/>
                    <a:pt x="90" y="66"/>
                    <a:pt x="90" y="65"/>
                  </a:cubicBezTo>
                  <a:cubicBezTo>
                    <a:pt x="92" y="65"/>
                    <a:pt x="96" y="62"/>
                    <a:pt x="96" y="61"/>
                  </a:cubicBezTo>
                  <a:cubicBezTo>
                    <a:pt x="96" y="59"/>
                    <a:pt x="92" y="56"/>
                    <a:pt x="90" y="56"/>
                  </a:cubicBezTo>
                  <a:close/>
                  <a:moveTo>
                    <a:pt x="58" y="98"/>
                  </a:moveTo>
                  <a:cubicBezTo>
                    <a:pt x="56" y="99"/>
                    <a:pt x="55" y="99"/>
                    <a:pt x="53" y="99"/>
                  </a:cubicBezTo>
                  <a:cubicBezTo>
                    <a:pt x="54" y="91"/>
                    <a:pt x="59" y="80"/>
                    <a:pt x="56" y="74"/>
                  </a:cubicBezTo>
                  <a:cubicBezTo>
                    <a:pt x="60" y="80"/>
                    <a:pt x="71" y="81"/>
                    <a:pt x="79" y="84"/>
                  </a:cubicBezTo>
                  <a:cubicBezTo>
                    <a:pt x="74" y="91"/>
                    <a:pt x="67" y="96"/>
                    <a:pt x="58" y="98"/>
                  </a:cubicBezTo>
                  <a:close/>
                  <a:moveTo>
                    <a:pt x="17" y="84"/>
                  </a:moveTo>
                  <a:cubicBezTo>
                    <a:pt x="24" y="81"/>
                    <a:pt x="36" y="80"/>
                    <a:pt x="40" y="74"/>
                  </a:cubicBezTo>
                  <a:cubicBezTo>
                    <a:pt x="37" y="80"/>
                    <a:pt x="42" y="91"/>
                    <a:pt x="43" y="99"/>
                  </a:cubicBezTo>
                  <a:cubicBezTo>
                    <a:pt x="33" y="98"/>
                    <a:pt x="23" y="93"/>
                    <a:pt x="17" y="84"/>
                  </a:cubicBezTo>
                  <a:close/>
                  <a:moveTo>
                    <a:pt x="12" y="45"/>
                  </a:moveTo>
                  <a:cubicBezTo>
                    <a:pt x="19" y="50"/>
                    <a:pt x="26" y="60"/>
                    <a:pt x="32" y="61"/>
                  </a:cubicBezTo>
                  <a:cubicBezTo>
                    <a:pt x="26" y="61"/>
                    <a:pt x="19" y="71"/>
                    <a:pt x="12" y="76"/>
                  </a:cubicBezTo>
                  <a:cubicBezTo>
                    <a:pt x="11" y="74"/>
                    <a:pt x="11" y="72"/>
                    <a:pt x="10" y="71"/>
                  </a:cubicBezTo>
                  <a:cubicBezTo>
                    <a:pt x="8" y="62"/>
                    <a:pt x="9" y="53"/>
                    <a:pt x="12" y="45"/>
                  </a:cubicBezTo>
                  <a:close/>
                  <a:moveTo>
                    <a:pt x="38" y="23"/>
                  </a:moveTo>
                  <a:cubicBezTo>
                    <a:pt x="40" y="22"/>
                    <a:pt x="41" y="22"/>
                    <a:pt x="43" y="22"/>
                  </a:cubicBezTo>
                  <a:cubicBezTo>
                    <a:pt x="42" y="30"/>
                    <a:pt x="37" y="41"/>
                    <a:pt x="40" y="47"/>
                  </a:cubicBezTo>
                  <a:cubicBezTo>
                    <a:pt x="36" y="41"/>
                    <a:pt x="24" y="40"/>
                    <a:pt x="17" y="37"/>
                  </a:cubicBezTo>
                  <a:cubicBezTo>
                    <a:pt x="22" y="30"/>
                    <a:pt x="29" y="25"/>
                    <a:pt x="38" y="23"/>
                  </a:cubicBezTo>
                  <a:close/>
                  <a:moveTo>
                    <a:pt x="79" y="37"/>
                  </a:moveTo>
                  <a:cubicBezTo>
                    <a:pt x="71" y="40"/>
                    <a:pt x="60" y="41"/>
                    <a:pt x="56" y="47"/>
                  </a:cubicBezTo>
                  <a:cubicBezTo>
                    <a:pt x="59" y="41"/>
                    <a:pt x="54" y="30"/>
                    <a:pt x="53" y="22"/>
                  </a:cubicBezTo>
                  <a:cubicBezTo>
                    <a:pt x="63" y="23"/>
                    <a:pt x="73" y="29"/>
                    <a:pt x="79" y="37"/>
                  </a:cubicBezTo>
                  <a:close/>
                  <a:moveTo>
                    <a:pt x="54" y="70"/>
                  </a:moveTo>
                  <a:cubicBezTo>
                    <a:pt x="54" y="71"/>
                    <a:pt x="55" y="72"/>
                    <a:pt x="55" y="73"/>
                  </a:cubicBezTo>
                  <a:cubicBezTo>
                    <a:pt x="55" y="72"/>
                    <a:pt x="54" y="71"/>
                    <a:pt x="53" y="71"/>
                  </a:cubicBezTo>
                  <a:cubicBezTo>
                    <a:pt x="51" y="74"/>
                    <a:pt x="45" y="74"/>
                    <a:pt x="43" y="71"/>
                  </a:cubicBezTo>
                  <a:cubicBezTo>
                    <a:pt x="42" y="71"/>
                    <a:pt x="41" y="72"/>
                    <a:pt x="41" y="73"/>
                  </a:cubicBezTo>
                  <a:cubicBezTo>
                    <a:pt x="41" y="72"/>
                    <a:pt x="41" y="71"/>
                    <a:pt x="42" y="70"/>
                  </a:cubicBezTo>
                  <a:cubicBezTo>
                    <a:pt x="37" y="70"/>
                    <a:pt x="35" y="65"/>
                    <a:pt x="37" y="62"/>
                  </a:cubicBezTo>
                  <a:cubicBezTo>
                    <a:pt x="36" y="61"/>
                    <a:pt x="35" y="61"/>
                    <a:pt x="34" y="61"/>
                  </a:cubicBezTo>
                  <a:cubicBezTo>
                    <a:pt x="35" y="61"/>
                    <a:pt x="36" y="60"/>
                    <a:pt x="37" y="60"/>
                  </a:cubicBezTo>
                  <a:cubicBezTo>
                    <a:pt x="35" y="56"/>
                    <a:pt x="37" y="51"/>
                    <a:pt x="42" y="51"/>
                  </a:cubicBezTo>
                  <a:cubicBezTo>
                    <a:pt x="41" y="50"/>
                    <a:pt x="41" y="49"/>
                    <a:pt x="41" y="48"/>
                  </a:cubicBezTo>
                  <a:cubicBezTo>
                    <a:pt x="41" y="49"/>
                    <a:pt x="42" y="50"/>
                    <a:pt x="43" y="50"/>
                  </a:cubicBezTo>
                  <a:cubicBezTo>
                    <a:pt x="45" y="47"/>
                    <a:pt x="51" y="47"/>
                    <a:pt x="53" y="50"/>
                  </a:cubicBezTo>
                  <a:cubicBezTo>
                    <a:pt x="54" y="50"/>
                    <a:pt x="55" y="49"/>
                    <a:pt x="55" y="48"/>
                  </a:cubicBezTo>
                  <a:cubicBezTo>
                    <a:pt x="55" y="49"/>
                    <a:pt x="54" y="50"/>
                    <a:pt x="54" y="51"/>
                  </a:cubicBezTo>
                  <a:cubicBezTo>
                    <a:pt x="59" y="51"/>
                    <a:pt x="61" y="56"/>
                    <a:pt x="59" y="60"/>
                  </a:cubicBezTo>
                  <a:cubicBezTo>
                    <a:pt x="60" y="60"/>
                    <a:pt x="61" y="61"/>
                    <a:pt x="62" y="61"/>
                  </a:cubicBezTo>
                  <a:cubicBezTo>
                    <a:pt x="61" y="61"/>
                    <a:pt x="60" y="61"/>
                    <a:pt x="59" y="62"/>
                  </a:cubicBezTo>
                  <a:cubicBezTo>
                    <a:pt x="61" y="65"/>
                    <a:pt x="59" y="70"/>
                    <a:pt x="54" y="70"/>
                  </a:cubicBezTo>
                  <a:close/>
                  <a:moveTo>
                    <a:pt x="84" y="76"/>
                  </a:moveTo>
                  <a:cubicBezTo>
                    <a:pt x="77" y="71"/>
                    <a:pt x="70" y="61"/>
                    <a:pt x="63" y="61"/>
                  </a:cubicBezTo>
                  <a:cubicBezTo>
                    <a:pt x="70" y="60"/>
                    <a:pt x="77" y="50"/>
                    <a:pt x="84" y="45"/>
                  </a:cubicBezTo>
                  <a:cubicBezTo>
                    <a:pt x="85" y="47"/>
                    <a:pt x="85" y="49"/>
                    <a:pt x="86" y="50"/>
                  </a:cubicBezTo>
                  <a:cubicBezTo>
                    <a:pt x="88" y="59"/>
                    <a:pt x="87" y="68"/>
                    <a:pt x="84" y="76"/>
                  </a:cubicBezTo>
                  <a:close/>
                  <a:moveTo>
                    <a:pt x="48" y="49"/>
                  </a:moveTo>
                  <a:cubicBezTo>
                    <a:pt x="42" y="49"/>
                    <a:pt x="37" y="54"/>
                    <a:pt x="37" y="61"/>
                  </a:cubicBezTo>
                  <a:cubicBezTo>
                    <a:pt x="37" y="67"/>
                    <a:pt x="42" y="72"/>
                    <a:pt x="48" y="72"/>
                  </a:cubicBezTo>
                  <a:cubicBezTo>
                    <a:pt x="54" y="72"/>
                    <a:pt x="59" y="67"/>
                    <a:pt x="59" y="61"/>
                  </a:cubicBezTo>
                  <a:cubicBezTo>
                    <a:pt x="59" y="54"/>
                    <a:pt x="54" y="49"/>
                    <a:pt x="48" y="49"/>
                  </a:cubicBezTo>
                  <a:close/>
                  <a:moveTo>
                    <a:pt x="48" y="67"/>
                  </a:moveTo>
                  <a:cubicBezTo>
                    <a:pt x="44" y="67"/>
                    <a:pt x="42" y="64"/>
                    <a:pt x="42" y="61"/>
                  </a:cubicBezTo>
                  <a:cubicBezTo>
                    <a:pt x="42" y="57"/>
                    <a:pt x="44" y="54"/>
                    <a:pt x="48" y="54"/>
                  </a:cubicBezTo>
                  <a:cubicBezTo>
                    <a:pt x="51" y="54"/>
                    <a:pt x="54" y="57"/>
                    <a:pt x="54" y="61"/>
                  </a:cubicBezTo>
                  <a:cubicBezTo>
                    <a:pt x="54" y="64"/>
                    <a:pt x="51" y="67"/>
                    <a:pt x="48" y="67"/>
                  </a:cubicBezTo>
                  <a:close/>
                  <a:moveTo>
                    <a:pt x="117" y="18"/>
                  </a:moveTo>
                  <a:cubicBezTo>
                    <a:pt x="117" y="17"/>
                    <a:pt x="115" y="16"/>
                    <a:pt x="114" y="16"/>
                  </a:cubicBezTo>
                  <a:cubicBezTo>
                    <a:pt x="114" y="16"/>
                    <a:pt x="114" y="15"/>
                    <a:pt x="114" y="15"/>
                  </a:cubicBezTo>
                  <a:cubicBezTo>
                    <a:pt x="115" y="15"/>
                    <a:pt x="116" y="13"/>
                    <a:pt x="116" y="13"/>
                  </a:cubicBezTo>
                  <a:cubicBezTo>
                    <a:pt x="116" y="13"/>
                    <a:pt x="114" y="12"/>
                    <a:pt x="113" y="12"/>
                  </a:cubicBezTo>
                  <a:cubicBezTo>
                    <a:pt x="113" y="12"/>
                    <a:pt x="113" y="11"/>
                    <a:pt x="113" y="11"/>
                  </a:cubicBezTo>
                  <a:cubicBezTo>
                    <a:pt x="114" y="11"/>
                    <a:pt x="114" y="9"/>
                    <a:pt x="114" y="9"/>
                  </a:cubicBezTo>
                  <a:cubicBezTo>
                    <a:pt x="114" y="8"/>
                    <a:pt x="112" y="8"/>
                    <a:pt x="112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1" y="7"/>
                    <a:pt x="112" y="5"/>
                    <a:pt x="111" y="5"/>
                  </a:cubicBezTo>
                  <a:cubicBezTo>
                    <a:pt x="111" y="5"/>
                    <a:pt x="109" y="5"/>
                    <a:pt x="109" y="6"/>
                  </a:cubicBezTo>
                  <a:cubicBezTo>
                    <a:pt x="108" y="5"/>
                    <a:pt x="108" y="5"/>
                    <a:pt x="108" y="5"/>
                  </a:cubicBezTo>
                  <a:cubicBezTo>
                    <a:pt x="108" y="4"/>
                    <a:pt x="108" y="2"/>
                    <a:pt x="108" y="2"/>
                  </a:cubicBezTo>
                  <a:cubicBezTo>
                    <a:pt x="107" y="2"/>
                    <a:pt x="106" y="3"/>
                    <a:pt x="105" y="3"/>
                  </a:cubicBezTo>
                  <a:cubicBezTo>
                    <a:pt x="105" y="3"/>
                    <a:pt x="105" y="3"/>
                    <a:pt x="104" y="3"/>
                  </a:cubicBezTo>
                  <a:cubicBezTo>
                    <a:pt x="105" y="2"/>
                    <a:pt x="104" y="1"/>
                    <a:pt x="103" y="0"/>
                  </a:cubicBezTo>
                  <a:cubicBezTo>
                    <a:pt x="103" y="0"/>
                    <a:pt x="102" y="1"/>
                    <a:pt x="101" y="2"/>
                  </a:cubicBezTo>
                  <a:cubicBezTo>
                    <a:pt x="101" y="2"/>
                    <a:pt x="101" y="2"/>
                    <a:pt x="100" y="2"/>
                  </a:cubicBezTo>
                  <a:cubicBezTo>
                    <a:pt x="100" y="1"/>
                    <a:pt x="99" y="0"/>
                    <a:pt x="99" y="0"/>
                  </a:cubicBezTo>
                  <a:cubicBezTo>
                    <a:pt x="98" y="0"/>
                    <a:pt x="97" y="1"/>
                    <a:pt x="97" y="2"/>
                  </a:cubicBezTo>
                  <a:cubicBezTo>
                    <a:pt x="97" y="2"/>
                    <a:pt x="97" y="2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ubicBezTo>
                    <a:pt x="94" y="1"/>
                    <a:pt x="93" y="2"/>
                    <a:pt x="93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92" y="3"/>
                    <a:pt x="90" y="2"/>
                    <a:pt x="90" y="2"/>
                  </a:cubicBezTo>
                  <a:cubicBezTo>
                    <a:pt x="90" y="2"/>
                    <a:pt x="89" y="4"/>
                    <a:pt x="90" y="5"/>
                  </a:cubicBezTo>
                  <a:cubicBezTo>
                    <a:pt x="90" y="5"/>
                    <a:pt x="89" y="5"/>
                    <a:pt x="89" y="6"/>
                  </a:cubicBezTo>
                  <a:cubicBezTo>
                    <a:pt x="88" y="5"/>
                    <a:pt x="87" y="5"/>
                    <a:pt x="86" y="5"/>
                  </a:cubicBezTo>
                  <a:cubicBezTo>
                    <a:pt x="86" y="5"/>
                    <a:pt x="86" y="7"/>
                    <a:pt x="87" y="8"/>
                  </a:cubicBezTo>
                  <a:cubicBezTo>
                    <a:pt x="87" y="8"/>
                    <a:pt x="86" y="8"/>
                    <a:pt x="86" y="8"/>
                  </a:cubicBezTo>
                  <a:cubicBezTo>
                    <a:pt x="86" y="8"/>
                    <a:pt x="84" y="8"/>
                    <a:pt x="84" y="9"/>
                  </a:cubicBezTo>
                  <a:cubicBezTo>
                    <a:pt x="83" y="9"/>
                    <a:pt x="84" y="11"/>
                    <a:pt x="85" y="11"/>
                  </a:cubicBezTo>
                  <a:cubicBezTo>
                    <a:pt x="85" y="11"/>
                    <a:pt x="84" y="12"/>
                    <a:pt x="84" y="12"/>
                  </a:cubicBezTo>
                  <a:cubicBezTo>
                    <a:pt x="84" y="12"/>
                    <a:pt x="82" y="13"/>
                    <a:pt x="82" y="13"/>
                  </a:cubicBezTo>
                  <a:cubicBezTo>
                    <a:pt x="82" y="13"/>
                    <a:pt x="83" y="15"/>
                    <a:pt x="84" y="15"/>
                  </a:cubicBezTo>
                  <a:cubicBezTo>
                    <a:pt x="83" y="15"/>
                    <a:pt x="83" y="16"/>
                    <a:pt x="83" y="16"/>
                  </a:cubicBezTo>
                  <a:cubicBezTo>
                    <a:pt x="83" y="16"/>
                    <a:pt x="81" y="17"/>
                    <a:pt x="81" y="18"/>
                  </a:cubicBezTo>
                  <a:cubicBezTo>
                    <a:pt x="81" y="18"/>
                    <a:pt x="83" y="19"/>
                    <a:pt x="83" y="19"/>
                  </a:cubicBezTo>
                  <a:cubicBezTo>
                    <a:pt x="83" y="19"/>
                    <a:pt x="83" y="20"/>
                    <a:pt x="84" y="20"/>
                  </a:cubicBezTo>
                  <a:cubicBezTo>
                    <a:pt x="83" y="20"/>
                    <a:pt x="82" y="22"/>
                    <a:pt x="82" y="22"/>
                  </a:cubicBezTo>
                  <a:cubicBezTo>
                    <a:pt x="82" y="23"/>
                    <a:pt x="84" y="23"/>
                    <a:pt x="84" y="23"/>
                  </a:cubicBezTo>
                  <a:cubicBezTo>
                    <a:pt x="84" y="23"/>
                    <a:pt x="85" y="24"/>
                    <a:pt x="85" y="24"/>
                  </a:cubicBezTo>
                  <a:cubicBezTo>
                    <a:pt x="84" y="24"/>
                    <a:pt x="83" y="26"/>
                    <a:pt x="84" y="26"/>
                  </a:cubicBezTo>
                  <a:cubicBezTo>
                    <a:pt x="84" y="27"/>
                    <a:pt x="86" y="27"/>
                    <a:pt x="86" y="27"/>
                  </a:cubicBezTo>
                  <a:cubicBezTo>
                    <a:pt x="86" y="27"/>
                    <a:pt x="87" y="27"/>
                    <a:pt x="87" y="27"/>
                  </a:cubicBezTo>
                  <a:cubicBezTo>
                    <a:pt x="86" y="28"/>
                    <a:pt x="86" y="30"/>
                    <a:pt x="86" y="30"/>
                  </a:cubicBezTo>
                  <a:cubicBezTo>
                    <a:pt x="87" y="30"/>
                    <a:pt x="88" y="30"/>
                    <a:pt x="89" y="30"/>
                  </a:cubicBezTo>
                  <a:cubicBezTo>
                    <a:pt x="89" y="30"/>
                    <a:pt x="90" y="30"/>
                    <a:pt x="90" y="30"/>
                  </a:cubicBezTo>
                  <a:cubicBezTo>
                    <a:pt x="89" y="31"/>
                    <a:pt x="90" y="33"/>
                    <a:pt x="90" y="33"/>
                  </a:cubicBezTo>
                  <a:cubicBezTo>
                    <a:pt x="90" y="33"/>
                    <a:pt x="92" y="32"/>
                    <a:pt x="93" y="32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93" y="33"/>
                    <a:pt x="94" y="35"/>
                    <a:pt x="94" y="35"/>
                  </a:cubicBezTo>
                  <a:cubicBezTo>
                    <a:pt x="95" y="35"/>
                    <a:pt x="96" y="34"/>
                    <a:pt x="96" y="33"/>
                  </a:cubicBezTo>
                  <a:cubicBezTo>
                    <a:pt x="97" y="33"/>
                    <a:pt x="97" y="33"/>
                    <a:pt x="97" y="33"/>
                  </a:cubicBezTo>
                  <a:cubicBezTo>
                    <a:pt x="97" y="34"/>
                    <a:pt x="98" y="35"/>
                    <a:pt x="99" y="35"/>
                  </a:cubicBezTo>
                  <a:cubicBezTo>
                    <a:pt x="99" y="35"/>
                    <a:pt x="100" y="34"/>
                    <a:pt x="100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2" y="34"/>
                    <a:pt x="103" y="35"/>
                    <a:pt x="103" y="35"/>
                  </a:cubicBezTo>
                  <a:cubicBezTo>
                    <a:pt x="104" y="35"/>
                    <a:pt x="105" y="33"/>
                    <a:pt x="104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7" y="33"/>
                    <a:pt x="108" y="33"/>
                  </a:cubicBezTo>
                  <a:cubicBezTo>
                    <a:pt x="108" y="33"/>
                    <a:pt x="108" y="31"/>
                    <a:pt x="108" y="30"/>
                  </a:cubicBezTo>
                  <a:cubicBezTo>
                    <a:pt x="108" y="30"/>
                    <a:pt x="108" y="30"/>
                    <a:pt x="109" y="30"/>
                  </a:cubicBezTo>
                  <a:cubicBezTo>
                    <a:pt x="109" y="30"/>
                    <a:pt x="111" y="30"/>
                    <a:pt x="111" y="30"/>
                  </a:cubicBezTo>
                  <a:cubicBezTo>
                    <a:pt x="112" y="30"/>
                    <a:pt x="111" y="28"/>
                    <a:pt x="111" y="27"/>
                  </a:cubicBezTo>
                  <a:cubicBezTo>
                    <a:pt x="111" y="27"/>
                    <a:pt x="111" y="27"/>
                    <a:pt x="112" y="27"/>
                  </a:cubicBezTo>
                  <a:cubicBezTo>
                    <a:pt x="112" y="27"/>
                    <a:pt x="114" y="27"/>
                    <a:pt x="114" y="26"/>
                  </a:cubicBezTo>
                  <a:cubicBezTo>
                    <a:pt x="114" y="26"/>
                    <a:pt x="114" y="24"/>
                    <a:pt x="113" y="24"/>
                  </a:cubicBezTo>
                  <a:cubicBezTo>
                    <a:pt x="113" y="24"/>
                    <a:pt x="113" y="23"/>
                    <a:pt x="113" y="23"/>
                  </a:cubicBezTo>
                  <a:cubicBezTo>
                    <a:pt x="114" y="23"/>
                    <a:pt x="116" y="23"/>
                    <a:pt x="116" y="22"/>
                  </a:cubicBezTo>
                  <a:cubicBezTo>
                    <a:pt x="116" y="22"/>
                    <a:pt x="115" y="20"/>
                    <a:pt x="114" y="20"/>
                  </a:cubicBezTo>
                  <a:cubicBezTo>
                    <a:pt x="114" y="20"/>
                    <a:pt x="114" y="19"/>
                    <a:pt x="114" y="19"/>
                  </a:cubicBezTo>
                  <a:cubicBezTo>
                    <a:pt x="115" y="19"/>
                    <a:pt x="117" y="18"/>
                    <a:pt x="117" y="18"/>
                  </a:cubicBezTo>
                  <a:close/>
                  <a:moveTo>
                    <a:pt x="103" y="31"/>
                  </a:moveTo>
                  <a:cubicBezTo>
                    <a:pt x="102" y="32"/>
                    <a:pt x="101" y="32"/>
                    <a:pt x="101" y="32"/>
                  </a:cubicBezTo>
                  <a:cubicBezTo>
                    <a:pt x="101" y="29"/>
                    <a:pt x="103" y="25"/>
                    <a:pt x="102" y="22"/>
                  </a:cubicBezTo>
                  <a:cubicBezTo>
                    <a:pt x="103" y="25"/>
                    <a:pt x="107" y="25"/>
                    <a:pt x="110" y="26"/>
                  </a:cubicBezTo>
                  <a:cubicBezTo>
                    <a:pt x="108" y="29"/>
                    <a:pt x="106" y="31"/>
                    <a:pt x="103" y="31"/>
                  </a:cubicBezTo>
                  <a:close/>
                  <a:moveTo>
                    <a:pt x="87" y="26"/>
                  </a:moveTo>
                  <a:cubicBezTo>
                    <a:pt x="90" y="25"/>
                    <a:pt x="95" y="25"/>
                    <a:pt x="96" y="22"/>
                  </a:cubicBezTo>
                  <a:cubicBezTo>
                    <a:pt x="95" y="25"/>
                    <a:pt x="97" y="29"/>
                    <a:pt x="97" y="32"/>
                  </a:cubicBezTo>
                  <a:cubicBezTo>
                    <a:pt x="93" y="31"/>
                    <a:pt x="90" y="29"/>
                    <a:pt x="87" y="26"/>
                  </a:cubicBezTo>
                  <a:close/>
                  <a:moveTo>
                    <a:pt x="85" y="21"/>
                  </a:moveTo>
                  <a:cubicBezTo>
                    <a:pt x="84" y="18"/>
                    <a:pt x="84" y="15"/>
                    <a:pt x="86" y="12"/>
                  </a:cubicBezTo>
                  <a:cubicBezTo>
                    <a:pt x="88" y="14"/>
                    <a:pt x="91" y="18"/>
                    <a:pt x="93" y="18"/>
                  </a:cubicBezTo>
                  <a:cubicBezTo>
                    <a:pt x="91" y="18"/>
                    <a:pt x="88" y="21"/>
                    <a:pt x="86" y="23"/>
                  </a:cubicBezTo>
                  <a:cubicBezTo>
                    <a:pt x="85" y="23"/>
                    <a:pt x="85" y="22"/>
                    <a:pt x="85" y="21"/>
                  </a:cubicBezTo>
                  <a:close/>
                  <a:moveTo>
                    <a:pt x="95" y="4"/>
                  </a:moveTo>
                  <a:cubicBezTo>
                    <a:pt x="96" y="4"/>
                    <a:pt x="96" y="3"/>
                    <a:pt x="97" y="3"/>
                  </a:cubicBezTo>
                  <a:cubicBezTo>
                    <a:pt x="97" y="7"/>
                    <a:pt x="95" y="11"/>
                    <a:pt x="96" y="13"/>
                  </a:cubicBezTo>
                  <a:cubicBezTo>
                    <a:pt x="95" y="11"/>
                    <a:pt x="90" y="10"/>
                    <a:pt x="87" y="9"/>
                  </a:cubicBezTo>
                  <a:cubicBezTo>
                    <a:pt x="89" y="6"/>
                    <a:pt x="92" y="5"/>
                    <a:pt x="95" y="4"/>
                  </a:cubicBezTo>
                  <a:close/>
                  <a:moveTo>
                    <a:pt x="110" y="9"/>
                  </a:moveTo>
                  <a:cubicBezTo>
                    <a:pt x="107" y="10"/>
                    <a:pt x="103" y="11"/>
                    <a:pt x="102" y="13"/>
                  </a:cubicBezTo>
                  <a:cubicBezTo>
                    <a:pt x="103" y="11"/>
                    <a:pt x="101" y="7"/>
                    <a:pt x="101" y="3"/>
                  </a:cubicBezTo>
                  <a:cubicBezTo>
                    <a:pt x="104" y="4"/>
                    <a:pt x="108" y="6"/>
                    <a:pt x="110" y="9"/>
                  </a:cubicBezTo>
                  <a:close/>
                  <a:moveTo>
                    <a:pt x="101" y="21"/>
                  </a:moveTo>
                  <a:cubicBezTo>
                    <a:pt x="101" y="21"/>
                    <a:pt x="101" y="22"/>
                    <a:pt x="102" y="22"/>
                  </a:cubicBezTo>
                  <a:cubicBezTo>
                    <a:pt x="101" y="22"/>
                    <a:pt x="101" y="22"/>
                    <a:pt x="101" y="21"/>
                  </a:cubicBezTo>
                  <a:cubicBezTo>
                    <a:pt x="100" y="23"/>
                    <a:pt x="98" y="23"/>
                    <a:pt x="97" y="21"/>
                  </a:cubicBezTo>
                  <a:cubicBezTo>
                    <a:pt x="97" y="22"/>
                    <a:pt x="96" y="22"/>
                    <a:pt x="96" y="22"/>
                  </a:cubicBezTo>
                  <a:cubicBezTo>
                    <a:pt x="96" y="22"/>
                    <a:pt x="97" y="21"/>
                    <a:pt x="97" y="21"/>
                  </a:cubicBezTo>
                  <a:cubicBezTo>
                    <a:pt x="95" y="21"/>
                    <a:pt x="94" y="19"/>
                    <a:pt x="95" y="18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4" y="18"/>
                    <a:pt x="94" y="17"/>
                    <a:pt x="95" y="17"/>
                  </a:cubicBezTo>
                  <a:cubicBezTo>
                    <a:pt x="94" y="16"/>
                    <a:pt x="95" y="14"/>
                    <a:pt x="97" y="14"/>
                  </a:cubicBezTo>
                  <a:cubicBezTo>
                    <a:pt x="97" y="14"/>
                    <a:pt x="96" y="13"/>
                    <a:pt x="96" y="13"/>
                  </a:cubicBezTo>
                  <a:cubicBezTo>
                    <a:pt x="96" y="13"/>
                    <a:pt x="97" y="14"/>
                    <a:pt x="97" y="14"/>
                  </a:cubicBezTo>
                  <a:cubicBezTo>
                    <a:pt x="98" y="13"/>
                    <a:pt x="100" y="13"/>
                    <a:pt x="101" y="14"/>
                  </a:cubicBezTo>
                  <a:cubicBezTo>
                    <a:pt x="101" y="14"/>
                    <a:pt x="101" y="13"/>
                    <a:pt x="102" y="13"/>
                  </a:cubicBezTo>
                  <a:cubicBezTo>
                    <a:pt x="101" y="13"/>
                    <a:pt x="101" y="14"/>
                    <a:pt x="101" y="14"/>
                  </a:cubicBezTo>
                  <a:cubicBezTo>
                    <a:pt x="103" y="14"/>
                    <a:pt x="104" y="16"/>
                    <a:pt x="103" y="17"/>
                  </a:cubicBezTo>
                  <a:cubicBezTo>
                    <a:pt x="103" y="17"/>
                    <a:pt x="104" y="18"/>
                    <a:pt x="104" y="18"/>
                  </a:cubicBezTo>
                  <a:cubicBezTo>
                    <a:pt x="104" y="18"/>
                    <a:pt x="103" y="18"/>
                    <a:pt x="103" y="18"/>
                  </a:cubicBezTo>
                  <a:cubicBezTo>
                    <a:pt x="104" y="19"/>
                    <a:pt x="103" y="21"/>
                    <a:pt x="101" y="21"/>
                  </a:cubicBezTo>
                  <a:close/>
                  <a:moveTo>
                    <a:pt x="112" y="23"/>
                  </a:moveTo>
                  <a:cubicBezTo>
                    <a:pt x="110" y="21"/>
                    <a:pt x="107" y="18"/>
                    <a:pt x="104" y="18"/>
                  </a:cubicBezTo>
                  <a:cubicBezTo>
                    <a:pt x="107" y="18"/>
                    <a:pt x="110" y="14"/>
                    <a:pt x="112" y="12"/>
                  </a:cubicBezTo>
                  <a:cubicBezTo>
                    <a:pt x="112" y="13"/>
                    <a:pt x="113" y="13"/>
                    <a:pt x="113" y="14"/>
                  </a:cubicBezTo>
                  <a:cubicBezTo>
                    <a:pt x="114" y="17"/>
                    <a:pt x="113" y="20"/>
                    <a:pt x="112" y="23"/>
                  </a:cubicBezTo>
                  <a:close/>
                  <a:moveTo>
                    <a:pt x="99" y="13"/>
                  </a:moveTo>
                  <a:cubicBezTo>
                    <a:pt x="97" y="13"/>
                    <a:pt x="95" y="15"/>
                    <a:pt x="95" y="18"/>
                  </a:cubicBezTo>
                  <a:cubicBezTo>
                    <a:pt x="95" y="20"/>
                    <a:pt x="97" y="22"/>
                    <a:pt x="99" y="22"/>
                  </a:cubicBezTo>
                  <a:cubicBezTo>
                    <a:pt x="101" y="22"/>
                    <a:pt x="103" y="20"/>
                    <a:pt x="103" y="18"/>
                  </a:cubicBezTo>
                  <a:cubicBezTo>
                    <a:pt x="103" y="15"/>
                    <a:pt x="101" y="13"/>
                    <a:pt x="99" y="13"/>
                  </a:cubicBezTo>
                  <a:close/>
                  <a:moveTo>
                    <a:pt x="99" y="20"/>
                  </a:moveTo>
                  <a:cubicBezTo>
                    <a:pt x="98" y="20"/>
                    <a:pt x="97" y="19"/>
                    <a:pt x="97" y="18"/>
                  </a:cubicBezTo>
                  <a:cubicBezTo>
                    <a:pt x="97" y="16"/>
                    <a:pt x="98" y="15"/>
                    <a:pt x="99" y="15"/>
                  </a:cubicBezTo>
                  <a:cubicBezTo>
                    <a:pt x="100" y="15"/>
                    <a:pt x="101" y="16"/>
                    <a:pt x="101" y="18"/>
                  </a:cubicBezTo>
                  <a:cubicBezTo>
                    <a:pt x="101" y="19"/>
                    <a:pt x="100" y="20"/>
                    <a:pt x="99" y="20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34085"/>
              <a:endParaRPr lang="en-US" sz="1800">
                <a:solidFill>
                  <a:srgbClr val="FFFFFF"/>
                </a:solidFill>
              </a:endParaRPr>
            </a:p>
          </p:txBody>
        </p:sp>
        <p:sp>
          <p:nvSpPr>
            <p:cNvPr id="63" name="Freeform 100"/>
            <p:cNvSpPr>
              <a:spLocks noEditPoints="1"/>
            </p:cNvSpPr>
            <p:nvPr/>
          </p:nvSpPr>
          <p:spPr bwMode="auto">
            <a:xfrm>
              <a:off x="4953000" y="2800350"/>
              <a:ext cx="244475" cy="334963"/>
            </a:xfrm>
            <a:custGeom>
              <a:avLst/>
              <a:gdLst/>
              <a:ahLst/>
              <a:cxnLst>
                <a:cxn ang="0">
                  <a:pos x="153" y="50"/>
                </a:cxn>
                <a:cxn ang="0">
                  <a:pos x="102" y="0"/>
                </a:cxn>
                <a:cxn ang="0">
                  <a:pos x="91" y="5"/>
                </a:cxn>
                <a:cxn ang="0">
                  <a:pos x="84" y="188"/>
                </a:cxn>
                <a:cxn ang="0">
                  <a:pos x="60" y="211"/>
                </a:cxn>
                <a:cxn ang="0">
                  <a:pos x="43" y="220"/>
                </a:cxn>
                <a:cxn ang="0">
                  <a:pos x="140" y="233"/>
                </a:cxn>
                <a:cxn ang="0">
                  <a:pos x="124" y="220"/>
                </a:cxn>
                <a:cxn ang="0">
                  <a:pos x="102" y="211"/>
                </a:cxn>
                <a:cxn ang="0">
                  <a:pos x="153" y="142"/>
                </a:cxn>
                <a:cxn ang="0">
                  <a:pos x="170" y="96"/>
                </a:cxn>
                <a:cxn ang="0">
                  <a:pos x="164" y="95"/>
                </a:cxn>
                <a:cxn ang="0">
                  <a:pos x="136" y="66"/>
                </a:cxn>
                <a:cxn ang="0">
                  <a:pos x="164" y="95"/>
                </a:cxn>
                <a:cxn ang="0">
                  <a:pos x="134" y="60"/>
                </a:cxn>
                <a:cxn ang="0">
                  <a:pos x="148" y="53"/>
                </a:cxn>
                <a:cxn ang="0">
                  <a:pos x="64" y="68"/>
                </a:cxn>
                <a:cxn ang="0">
                  <a:pos x="94" y="95"/>
                </a:cxn>
                <a:cxn ang="0">
                  <a:pos x="94" y="101"/>
                </a:cxn>
                <a:cxn ang="0">
                  <a:pos x="64" y="124"/>
                </a:cxn>
                <a:cxn ang="0">
                  <a:pos x="94" y="101"/>
                </a:cxn>
                <a:cxn ang="0">
                  <a:pos x="47" y="53"/>
                </a:cxn>
                <a:cxn ang="0">
                  <a:pos x="61" y="60"/>
                </a:cxn>
                <a:cxn ang="0">
                  <a:pos x="55" y="95"/>
                </a:cxn>
                <a:cxn ang="0">
                  <a:pos x="43" y="58"/>
                </a:cxn>
                <a:cxn ang="0">
                  <a:pos x="55" y="101"/>
                </a:cxn>
                <a:cxn ang="0">
                  <a:pos x="43" y="134"/>
                </a:cxn>
                <a:cxn ang="0">
                  <a:pos x="55" y="101"/>
                </a:cxn>
                <a:cxn ang="0">
                  <a:pos x="77" y="159"/>
                </a:cxn>
                <a:cxn ang="0">
                  <a:pos x="61" y="132"/>
                </a:cxn>
                <a:cxn ang="0">
                  <a:pos x="94" y="126"/>
                </a:cxn>
                <a:cxn ang="0">
                  <a:pos x="66" y="130"/>
                </a:cxn>
                <a:cxn ang="0">
                  <a:pos x="66" y="62"/>
                </a:cxn>
                <a:cxn ang="0">
                  <a:pos x="94" y="66"/>
                </a:cxn>
                <a:cxn ang="0">
                  <a:pos x="134" y="101"/>
                </a:cxn>
                <a:cxn ang="0">
                  <a:pos x="100" y="120"/>
                </a:cxn>
                <a:cxn ang="0">
                  <a:pos x="100" y="95"/>
                </a:cxn>
                <a:cxn ang="0">
                  <a:pos x="131" y="67"/>
                </a:cxn>
                <a:cxn ang="0">
                  <a:pos x="100" y="95"/>
                </a:cxn>
                <a:cxn ang="0">
                  <a:pos x="100" y="66"/>
                </a:cxn>
                <a:cxn ang="0">
                  <a:pos x="129" y="62"/>
                </a:cxn>
                <a:cxn ang="0">
                  <a:pos x="91" y="17"/>
                </a:cxn>
                <a:cxn ang="0">
                  <a:pos x="42" y="50"/>
                </a:cxn>
                <a:cxn ang="0">
                  <a:pos x="25" y="96"/>
                </a:cxn>
                <a:cxn ang="0">
                  <a:pos x="42" y="142"/>
                </a:cxn>
                <a:cxn ang="0">
                  <a:pos x="93" y="176"/>
                </a:cxn>
                <a:cxn ang="0">
                  <a:pos x="12" y="97"/>
                </a:cxn>
                <a:cxn ang="0">
                  <a:pos x="100" y="126"/>
                </a:cxn>
                <a:cxn ang="0">
                  <a:pos x="100" y="162"/>
                </a:cxn>
                <a:cxn ang="0">
                  <a:pos x="134" y="132"/>
                </a:cxn>
                <a:cxn ang="0">
                  <a:pos x="118" y="159"/>
                </a:cxn>
                <a:cxn ang="0">
                  <a:pos x="136" y="126"/>
                </a:cxn>
                <a:cxn ang="0">
                  <a:pos x="163" y="101"/>
                </a:cxn>
              </a:cxnLst>
              <a:rect l="0" t="0" r="r" b="b"/>
              <a:pathLst>
                <a:path w="170" h="233">
                  <a:moveTo>
                    <a:pt x="156" y="54"/>
                  </a:moveTo>
                  <a:cubicBezTo>
                    <a:pt x="155" y="53"/>
                    <a:pt x="154" y="51"/>
                    <a:pt x="153" y="50"/>
                  </a:cubicBezTo>
                  <a:cubicBezTo>
                    <a:pt x="141" y="35"/>
                    <a:pt x="123" y="25"/>
                    <a:pt x="102" y="24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41" y="6"/>
                    <a:pt x="0" y="46"/>
                    <a:pt x="0" y="97"/>
                  </a:cubicBezTo>
                  <a:cubicBezTo>
                    <a:pt x="0" y="144"/>
                    <a:pt x="37" y="184"/>
                    <a:pt x="84" y="188"/>
                  </a:cubicBezTo>
                  <a:cubicBezTo>
                    <a:pt x="84" y="211"/>
                    <a:pt x="84" y="211"/>
                    <a:pt x="84" y="211"/>
                  </a:cubicBezTo>
                  <a:cubicBezTo>
                    <a:pt x="60" y="211"/>
                    <a:pt x="60" y="211"/>
                    <a:pt x="60" y="211"/>
                  </a:cubicBezTo>
                  <a:cubicBezTo>
                    <a:pt x="60" y="220"/>
                    <a:pt x="60" y="220"/>
                    <a:pt x="60" y="220"/>
                  </a:cubicBezTo>
                  <a:cubicBezTo>
                    <a:pt x="43" y="220"/>
                    <a:pt x="43" y="220"/>
                    <a:pt x="43" y="220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140" y="233"/>
                    <a:pt x="140" y="233"/>
                    <a:pt x="140" y="233"/>
                  </a:cubicBezTo>
                  <a:cubicBezTo>
                    <a:pt x="140" y="220"/>
                    <a:pt x="140" y="220"/>
                    <a:pt x="140" y="220"/>
                  </a:cubicBezTo>
                  <a:cubicBezTo>
                    <a:pt x="124" y="220"/>
                    <a:pt x="124" y="220"/>
                    <a:pt x="124" y="220"/>
                  </a:cubicBezTo>
                  <a:cubicBezTo>
                    <a:pt x="124" y="211"/>
                    <a:pt x="124" y="211"/>
                    <a:pt x="124" y="211"/>
                  </a:cubicBezTo>
                  <a:cubicBezTo>
                    <a:pt x="102" y="211"/>
                    <a:pt x="102" y="211"/>
                    <a:pt x="102" y="211"/>
                  </a:cubicBezTo>
                  <a:cubicBezTo>
                    <a:pt x="102" y="168"/>
                    <a:pt x="102" y="168"/>
                    <a:pt x="102" y="168"/>
                  </a:cubicBezTo>
                  <a:cubicBezTo>
                    <a:pt x="123" y="166"/>
                    <a:pt x="141" y="157"/>
                    <a:pt x="153" y="142"/>
                  </a:cubicBezTo>
                  <a:cubicBezTo>
                    <a:pt x="154" y="141"/>
                    <a:pt x="155" y="139"/>
                    <a:pt x="156" y="138"/>
                  </a:cubicBezTo>
                  <a:cubicBezTo>
                    <a:pt x="165" y="126"/>
                    <a:pt x="170" y="111"/>
                    <a:pt x="170" y="96"/>
                  </a:cubicBezTo>
                  <a:cubicBezTo>
                    <a:pt x="170" y="80"/>
                    <a:pt x="165" y="66"/>
                    <a:pt x="156" y="54"/>
                  </a:cubicBezTo>
                  <a:close/>
                  <a:moveTo>
                    <a:pt x="164" y="95"/>
                  </a:moveTo>
                  <a:cubicBezTo>
                    <a:pt x="140" y="95"/>
                    <a:pt x="140" y="95"/>
                    <a:pt x="140" y="95"/>
                  </a:cubicBezTo>
                  <a:cubicBezTo>
                    <a:pt x="140" y="85"/>
                    <a:pt x="139" y="75"/>
                    <a:pt x="136" y="66"/>
                  </a:cubicBezTo>
                  <a:cubicBezTo>
                    <a:pt x="142" y="63"/>
                    <a:pt x="147" y="61"/>
                    <a:pt x="152" y="58"/>
                  </a:cubicBezTo>
                  <a:cubicBezTo>
                    <a:pt x="159" y="68"/>
                    <a:pt x="164" y="81"/>
                    <a:pt x="164" y="95"/>
                  </a:cubicBezTo>
                  <a:close/>
                  <a:moveTo>
                    <a:pt x="148" y="53"/>
                  </a:moveTo>
                  <a:cubicBezTo>
                    <a:pt x="144" y="56"/>
                    <a:pt x="140" y="58"/>
                    <a:pt x="134" y="60"/>
                  </a:cubicBezTo>
                  <a:cubicBezTo>
                    <a:pt x="131" y="49"/>
                    <a:pt x="125" y="39"/>
                    <a:pt x="118" y="33"/>
                  </a:cubicBezTo>
                  <a:cubicBezTo>
                    <a:pt x="130" y="37"/>
                    <a:pt x="140" y="44"/>
                    <a:pt x="148" y="53"/>
                  </a:cubicBezTo>
                  <a:close/>
                  <a:moveTo>
                    <a:pt x="61" y="95"/>
                  </a:moveTo>
                  <a:cubicBezTo>
                    <a:pt x="61" y="85"/>
                    <a:pt x="62" y="76"/>
                    <a:pt x="64" y="68"/>
                  </a:cubicBezTo>
                  <a:cubicBezTo>
                    <a:pt x="74" y="70"/>
                    <a:pt x="84" y="72"/>
                    <a:pt x="94" y="72"/>
                  </a:cubicBezTo>
                  <a:cubicBezTo>
                    <a:pt x="94" y="95"/>
                    <a:pt x="94" y="95"/>
                    <a:pt x="94" y="95"/>
                  </a:cubicBezTo>
                  <a:lnTo>
                    <a:pt x="61" y="95"/>
                  </a:lnTo>
                  <a:close/>
                  <a:moveTo>
                    <a:pt x="94" y="101"/>
                  </a:moveTo>
                  <a:cubicBezTo>
                    <a:pt x="94" y="120"/>
                    <a:pt x="94" y="120"/>
                    <a:pt x="94" y="120"/>
                  </a:cubicBezTo>
                  <a:cubicBezTo>
                    <a:pt x="84" y="120"/>
                    <a:pt x="74" y="121"/>
                    <a:pt x="64" y="124"/>
                  </a:cubicBezTo>
                  <a:cubicBezTo>
                    <a:pt x="63" y="117"/>
                    <a:pt x="61" y="109"/>
                    <a:pt x="61" y="101"/>
                  </a:cubicBezTo>
                  <a:lnTo>
                    <a:pt x="94" y="101"/>
                  </a:lnTo>
                  <a:close/>
                  <a:moveTo>
                    <a:pt x="61" y="60"/>
                  </a:moveTo>
                  <a:cubicBezTo>
                    <a:pt x="55" y="58"/>
                    <a:pt x="51" y="56"/>
                    <a:pt x="47" y="53"/>
                  </a:cubicBezTo>
                  <a:cubicBezTo>
                    <a:pt x="55" y="44"/>
                    <a:pt x="65" y="37"/>
                    <a:pt x="77" y="33"/>
                  </a:cubicBezTo>
                  <a:cubicBezTo>
                    <a:pt x="70" y="39"/>
                    <a:pt x="64" y="49"/>
                    <a:pt x="61" y="60"/>
                  </a:cubicBezTo>
                  <a:close/>
                  <a:moveTo>
                    <a:pt x="59" y="66"/>
                  </a:moveTo>
                  <a:cubicBezTo>
                    <a:pt x="56" y="75"/>
                    <a:pt x="55" y="85"/>
                    <a:pt x="55" y="95"/>
                  </a:cubicBezTo>
                  <a:cubicBezTo>
                    <a:pt x="31" y="95"/>
                    <a:pt x="31" y="95"/>
                    <a:pt x="31" y="95"/>
                  </a:cubicBezTo>
                  <a:cubicBezTo>
                    <a:pt x="31" y="81"/>
                    <a:pt x="36" y="68"/>
                    <a:pt x="43" y="58"/>
                  </a:cubicBezTo>
                  <a:cubicBezTo>
                    <a:pt x="48" y="61"/>
                    <a:pt x="53" y="63"/>
                    <a:pt x="59" y="66"/>
                  </a:cubicBezTo>
                  <a:close/>
                  <a:moveTo>
                    <a:pt x="55" y="101"/>
                  </a:moveTo>
                  <a:cubicBezTo>
                    <a:pt x="55" y="110"/>
                    <a:pt x="57" y="118"/>
                    <a:pt x="59" y="126"/>
                  </a:cubicBezTo>
                  <a:cubicBezTo>
                    <a:pt x="53" y="128"/>
                    <a:pt x="48" y="131"/>
                    <a:pt x="43" y="134"/>
                  </a:cubicBezTo>
                  <a:cubicBezTo>
                    <a:pt x="37" y="125"/>
                    <a:pt x="32" y="113"/>
                    <a:pt x="31" y="101"/>
                  </a:cubicBezTo>
                  <a:lnTo>
                    <a:pt x="55" y="101"/>
                  </a:lnTo>
                  <a:close/>
                  <a:moveTo>
                    <a:pt x="61" y="132"/>
                  </a:moveTo>
                  <a:cubicBezTo>
                    <a:pt x="64" y="143"/>
                    <a:pt x="70" y="152"/>
                    <a:pt x="77" y="159"/>
                  </a:cubicBezTo>
                  <a:cubicBezTo>
                    <a:pt x="65" y="155"/>
                    <a:pt x="55" y="148"/>
                    <a:pt x="47" y="139"/>
                  </a:cubicBezTo>
                  <a:cubicBezTo>
                    <a:pt x="51" y="136"/>
                    <a:pt x="55" y="134"/>
                    <a:pt x="61" y="132"/>
                  </a:cubicBezTo>
                  <a:close/>
                  <a:moveTo>
                    <a:pt x="66" y="130"/>
                  </a:moveTo>
                  <a:cubicBezTo>
                    <a:pt x="75" y="127"/>
                    <a:pt x="84" y="126"/>
                    <a:pt x="94" y="126"/>
                  </a:cubicBezTo>
                  <a:cubicBezTo>
                    <a:pt x="94" y="162"/>
                    <a:pt x="94" y="162"/>
                    <a:pt x="94" y="162"/>
                  </a:cubicBezTo>
                  <a:cubicBezTo>
                    <a:pt x="82" y="160"/>
                    <a:pt x="72" y="148"/>
                    <a:pt x="66" y="130"/>
                  </a:cubicBezTo>
                  <a:close/>
                  <a:moveTo>
                    <a:pt x="94" y="66"/>
                  </a:moveTo>
                  <a:cubicBezTo>
                    <a:pt x="84" y="66"/>
                    <a:pt x="75" y="64"/>
                    <a:pt x="66" y="62"/>
                  </a:cubicBezTo>
                  <a:cubicBezTo>
                    <a:pt x="72" y="44"/>
                    <a:pt x="82" y="32"/>
                    <a:pt x="94" y="30"/>
                  </a:cubicBezTo>
                  <a:lnTo>
                    <a:pt x="94" y="66"/>
                  </a:lnTo>
                  <a:close/>
                  <a:moveTo>
                    <a:pt x="100" y="101"/>
                  </a:moveTo>
                  <a:cubicBezTo>
                    <a:pt x="134" y="101"/>
                    <a:pt x="134" y="101"/>
                    <a:pt x="134" y="101"/>
                  </a:cubicBezTo>
                  <a:cubicBezTo>
                    <a:pt x="134" y="109"/>
                    <a:pt x="132" y="117"/>
                    <a:pt x="131" y="124"/>
                  </a:cubicBezTo>
                  <a:cubicBezTo>
                    <a:pt x="121" y="122"/>
                    <a:pt x="111" y="120"/>
                    <a:pt x="100" y="120"/>
                  </a:cubicBezTo>
                  <a:lnTo>
                    <a:pt x="100" y="101"/>
                  </a:lnTo>
                  <a:close/>
                  <a:moveTo>
                    <a:pt x="100" y="95"/>
                  </a:moveTo>
                  <a:cubicBezTo>
                    <a:pt x="100" y="72"/>
                    <a:pt x="100" y="72"/>
                    <a:pt x="100" y="72"/>
                  </a:cubicBezTo>
                  <a:cubicBezTo>
                    <a:pt x="111" y="72"/>
                    <a:pt x="121" y="70"/>
                    <a:pt x="131" y="67"/>
                  </a:cubicBezTo>
                  <a:cubicBezTo>
                    <a:pt x="133" y="76"/>
                    <a:pt x="134" y="85"/>
                    <a:pt x="134" y="95"/>
                  </a:cubicBezTo>
                  <a:lnTo>
                    <a:pt x="100" y="95"/>
                  </a:lnTo>
                  <a:close/>
                  <a:moveTo>
                    <a:pt x="129" y="62"/>
                  </a:moveTo>
                  <a:cubicBezTo>
                    <a:pt x="120" y="64"/>
                    <a:pt x="111" y="66"/>
                    <a:pt x="100" y="66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13" y="31"/>
                    <a:pt x="123" y="44"/>
                    <a:pt x="129" y="62"/>
                  </a:cubicBezTo>
                  <a:close/>
                  <a:moveTo>
                    <a:pt x="12" y="97"/>
                  </a:moveTo>
                  <a:cubicBezTo>
                    <a:pt x="12" y="53"/>
                    <a:pt x="47" y="17"/>
                    <a:pt x="91" y="17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1" y="26"/>
                    <a:pt x="54" y="35"/>
                    <a:pt x="42" y="50"/>
                  </a:cubicBezTo>
                  <a:cubicBezTo>
                    <a:pt x="41" y="51"/>
                    <a:pt x="39" y="53"/>
                    <a:pt x="38" y="54"/>
                  </a:cubicBezTo>
                  <a:cubicBezTo>
                    <a:pt x="30" y="66"/>
                    <a:pt x="25" y="80"/>
                    <a:pt x="25" y="96"/>
                  </a:cubicBezTo>
                  <a:cubicBezTo>
                    <a:pt x="25" y="111"/>
                    <a:pt x="30" y="126"/>
                    <a:pt x="38" y="138"/>
                  </a:cubicBezTo>
                  <a:cubicBezTo>
                    <a:pt x="39" y="139"/>
                    <a:pt x="41" y="141"/>
                    <a:pt x="42" y="142"/>
                  </a:cubicBezTo>
                  <a:cubicBezTo>
                    <a:pt x="54" y="157"/>
                    <a:pt x="72" y="167"/>
                    <a:pt x="93" y="168"/>
                  </a:cubicBezTo>
                  <a:cubicBezTo>
                    <a:pt x="93" y="176"/>
                    <a:pt x="93" y="176"/>
                    <a:pt x="93" y="176"/>
                  </a:cubicBezTo>
                  <a:cubicBezTo>
                    <a:pt x="93" y="177"/>
                    <a:pt x="92" y="177"/>
                    <a:pt x="92" y="177"/>
                  </a:cubicBezTo>
                  <a:cubicBezTo>
                    <a:pt x="48" y="177"/>
                    <a:pt x="12" y="141"/>
                    <a:pt x="12" y="97"/>
                  </a:cubicBezTo>
                  <a:close/>
                  <a:moveTo>
                    <a:pt x="100" y="162"/>
                  </a:moveTo>
                  <a:cubicBezTo>
                    <a:pt x="100" y="126"/>
                    <a:pt x="100" y="126"/>
                    <a:pt x="100" y="126"/>
                  </a:cubicBezTo>
                  <a:cubicBezTo>
                    <a:pt x="111" y="126"/>
                    <a:pt x="120" y="127"/>
                    <a:pt x="129" y="130"/>
                  </a:cubicBezTo>
                  <a:cubicBezTo>
                    <a:pt x="123" y="148"/>
                    <a:pt x="113" y="160"/>
                    <a:pt x="100" y="162"/>
                  </a:cubicBezTo>
                  <a:close/>
                  <a:moveTo>
                    <a:pt x="118" y="159"/>
                  </a:moveTo>
                  <a:cubicBezTo>
                    <a:pt x="125" y="152"/>
                    <a:pt x="131" y="143"/>
                    <a:pt x="134" y="132"/>
                  </a:cubicBezTo>
                  <a:cubicBezTo>
                    <a:pt x="140" y="134"/>
                    <a:pt x="144" y="136"/>
                    <a:pt x="148" y="139"/>
                  </a:cubicBezTo>
                  <a:cubicBezTo>
                    <a:pt x="140" y="148"/>
                    <a:pt x="130" y="155"/>
                    <a:pt x="118" y="159"/>
                  </a:cubicBezTo>
                  <a:close/>
                  <a:moveTo>
                    <a:pt x="152" y="134"/>
                  </a:moveTo>
                  <a:cubicBezTo>
                    <a:pt x="147" y="131"/>
                    <a:pt x="142" y="128"/>
                    <a:pt x="136" y="126"/>
                  </a:cubicBezTo>
                  <a:cubicBezTo>
                    <a:pt x="138" y="118"/>
                    <a:pt x="140" y="110"/>
                    <a:pt x="140" y="101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3" y="113"/>
                    <a:pt x="158" y="125"/>
                    <a:pt x="152" y="134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34085"/>
              <a:endParaRPr 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64" name="燕尾形 63"/>
          <p:cNvSpPr>
            <a:spLocks noChangeArrowheads="1"/>
          </p:cNvSpPr>
          <p:nvPr/>
        </p:nvSpPr>
        <p:spPr bwMode="auto">
          <a:xfrm rot="5400000">
            <a:off x="2333748" y="1116931"/>
            <a:ext cx="799048" cy="868234"/>
          </a:xfrm>
          <a:prstGeom prst="chevron">
            <a:avLst>
              <a:gd name="adj" fmla="val 54426"/>
            </a:avLst>
          </a:prstGeom>
          <a:solidFill>
            <a:srgbClr val="F2F2F2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lIns="68582" tIns="34292" rIns="68582" bIns="34292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5" name="燕尾形 4"/>
          <p:cNvSpPr>
            <a:spLocks noChangeArrowheads="1"/>
          </p:cNvSpPr>
          <p:nvPr/>
        </p:nvSpPr>
        <p:spPr bwMode="auto">
          <a:xfrm rot="5400000">
            <a:off x="2333527" y="1612231"/>
            <a:ext cx="799048" cy="868234"/>
          </a:xfrm>
          <a:prstGeom prst="chevron">
            <a:avLst>
              <a:gd name="adj" fmla="val 54426"/>
            </a:avLst>
          </a:prstGeom>
          <a:solidFill>
            <a:srgbClr val="F2F2F2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lIns="68582" tIns="34292" rIns="68582" bIns="34292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6" name="燕尾形 5"/>
          <p:cNvSpPr>
            <a:spLocks noChangeArrowheads="1"/>
          </p:cNvSpPr>
          <p:nvPr/>
        </p:nvSpPr>
        <p:spPr bwMode="auto">
          <a:xfrm rot="5400000">
            <a:off x="2385060" y="2026285"/>
            <a:ext cx="695960" cy="868045"/>
          </a:xfrm>
          <a:prstGeom prst="chevron">
            <a:avLst>
              <a:gd name="adj" fmla="val 54426"/>
            </a:avLst>
          </a:prstGeom>
          <a:solidFill>
            <a:srgbClr val="F2F2F2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lIns="68582" tIns="34292" rIns="68582" bIns="34292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7" name="燕尾形 6"/>
          <p:cNvSpPr>
            <a:spLocks noChangeArrowheads="1"/>
          </p:cNvSpPr>
          <p:nvPr/>
        </p:nvSpPr>
        <p:spPr bwMode="auto">
          <a:xfrm rot="5400000">
            <a:off x="2333721" y="2456146"/>
            <a:ext cx="799048" cy="868234"/>
          </a:xfrm>
          <a:prstGeom prst="chevron">
            <a:avLst>
              <a:gd name="adj" fmla="val 54426"/>
            </a:avLst>
          </a:prstGeom>
          <a:solidFill>
            <a:srgbClr val="F2F2F2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lIns="68582" tIns="34292" rIns="68582" bIns="34292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4000">
        <p:fad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2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filter="wipe(right)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bldLvl="0" animBg="1" autoUpdateAnimBg="0"/>
      <p:bldP spid="65" grpId="0" bldLvl="0" animBg="1" autoUpdateAnimBg="0"/>
      <p:bldP spid="66" grpId="0" bldLvl="0" animBg="1" autoUpdateAnimBg="0"/>
      <p:bldP spid="67" grpId="0" bldLvl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255270" y="257810"/>
            <a:ext cx="5205730" cy="11950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9512" y="257811"/>
            <a:ext cx="5400600" cy="1127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</a:t>
            </a:r>
            <a:r>
              <a:rPr lang="zh-CN" altLang="en-US" sz="2000" b="1" dirty="0" smtClean="0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、影响需求的因素之一</a:t>
            </a:r>
            <a:r>
              <a:rPr lang="en-US" altLang="zh-CN" sz="2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sz="2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商品本身</a:t>
            </a:r>
            <a:r>
              <a:rPr lang="zh-CN" altLang="en-US" sz="2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的价格</a:t>
            </a:r>
            <a:endParaRPr lang="zh-CN" altLang="en-US" sz="2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1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1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双十一</a:t>
            </a:r>
            <a:r>
              <a:rPr lang="en-US" altLang="zh-CN" sz="1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sz="1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商品价格会有一定幅度的下降，直接促进</a:t>
            </a:r>
            <a:endParaRPr lang="zh-CN" altLang="en-US" sz="16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/>
            <a:r>
              <a:rPr lang="zh-CN" altLang="en-US" sz="1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消费者购物，使消费者可以低价购自己心仪的商品</a:t>
            </a:r>
            <a:endParaRPr lang="zh-CN" altLang="en-US" sz="16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/>
            <a:r>
              <a:rPr lang="zh-CN" altLang="en-US" sz="1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得到实惠；</a:t>
            </a:r>
            <a:endParaRPr lang="zh-CN" altLang="en-US" sz="16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254635" y="3375025"/>
            <a:ext cx="5205730" cy="13258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255270" y="1696720"/>
            <a:ext cx="5205730" cy="13030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rcRect l="15941" r="23566" b="-222"/>
          <a:stretch>
            <a:fillRect/>
          </a:stretch>
        </p:blipFill>
        <p:spPr>
          <a:xfrm>
            <a:off x="5883275" y="690880"/>
            <a:ext cx="3168650" cy="315912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89890" y="1719580"/>
            <a:ext cx="4881245" cy="121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</a:t>
            </a:r>
            <a:r>
              <a:rPr lang="zh-CN" altLang="en-US" sz="2000" b="1" dirty="0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影响需求的因素之二</a:t>
            </a:r>
            <a:r>
              <a:rPr lang="en-US" altLang="zh-CN" sz="2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sz="2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消费者偏好</a:t>
            </a:r>
            <a:endParaRPr lang="zh-CN" altLang="en-US" sz="2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r>
              <a:rPr lang="en-US" altLang="zh-CN" sz="1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1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双十一</a:t>
            </a:r>
            <a:r>
              <a:rPr lang="en-US" altLang="zh-CN" sz="1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1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狂欢节已经绝大程度的影响到消费者的购物习惯，即在社会群体的无形压力下，有意识或无意识的与大多数人保持一致</a:t>
            </a:r>
            <a:r>
              <a:rPr lang="zh-CN" altLang="en-US" sz="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89890" y="3443605"/>
            <a:ext cx="4860925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</a:t>
            </a:r>
            <a:r>
              <a:rPr lang="zh-CN" altLang="en-US" sz="2400" b="1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消费者剩余</a:t>
            </a:r>
            <a:endParaRPr lang="zh-CN" altLang="en-US" sz="2400" b="1">
              <a:solidFill>
                <a:schemeClr val="accent3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r>
              <a:rPr lang="zh-CN" altLang="en-US" sz="18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由于双十一价格上的优惠，消费者会增加消费者剩余，心理上得到安慰；还可以用这些消费者剩余购入其他的物品</a:t>
            </a:r>
            <a:endParaRPr lang="zh-CN" altLang="en-US" sz="18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sz="18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 animBg="1"/>
      <p:bldP spid="7" grpId="0" animBg="1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流程图: 离页连接符 9"/>
          <p:cNvSpPr/>
          <p:nvPr/>
        </p:nvSpPr>
        <p:spPr>
          <a:xfrm>
            <a:off x="40005" y="62230"/>
            <a:ext cx="3663950" cy="2426970"/>
          </a:xfrm>
          <a:prstGeom prst="flowChartOffpageConnector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02870" y="131445"/>
            <a:ext cx="3648710" cy="2529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>
                <a:sym typeface="+mn-ea"/>
              </a:rPr>
              <a:t>          </a:t>
            </a:r>
            <a:r>
              <a:rPr lang="zh-CN" altLang="en-US" sz="3200" b="1">
                <a:sym typeface="+mn-ea"/>
              </a:rPr>
              <a:t>在我们狂欢购物的同时，无数的骗局也随之出现，使我们防不胜防！</a:t>
            </a:r>
            <a:endParaRPr lang="zh-CN" altLang="en-US" sz="3200" b="1">
              <a:sym typeface="+mn-ea"/>
            </a:endParaRPr>
          </a:p>
          <a:p>
            <a:endParaRPr lang="zh-CN" altLang="en-US" sz="3200" b="1">
              <a:sym typeface="+mn-ea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33470" y="62230"/>
            <a:ext cx="3684905" cy="224917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rcRect l="8595" r="9174"/>
          <a:stretch>
            <a:fillRect/>
          </a:stretch>
        </p:blipFill>
        <p:spPr>
          <a:xfrm>
            <a:off x="7318375" y="605155"/>
            <a:ext cx="1895475" cy="393319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rcRect l="386" t="-6455" r="1467" b="13608"/>
          <a:stretch>
            <a:fillRect/>
          </a:stretch>
        </p:blipFill>
        <p:spPr>
          <a:xfrm>
            <a:off x="3779520" y="2219325"/>
            <a:ext cx="3392170" cy="294703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" y="2661285"/>
            <a:ext cx="3758565" cy="22040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20725" b="1325"/>
          <a:stretch>
            <a:fillRect/>
          </a:stretch>
        </p:blipFill>
        <p:spPr>
          <a:xfrm>
            <a:off x="5468620" y="302260"/>
            <a:ext cx="3646170" cy="4538980"/>
          </a:xfrm>
          <a:prstGeom prst="rect">
            <a:avLst/>
          </a:prstGeom>
        </p:spPr>
      </p:pic>
      <p:sp>
        <p:nvSpPr>
          <p:cNvPr id="5" name="流程图: 顺序访问存储器 4"/>
          <p:cNvSpPr/>
          <p:nvPr/>
        </p:nvSpPr>
        <p:spPr>
          <a:xfrm>
            <a:off x="5143500" y="109220"/>
            <a:ext cx="2443480" cy="1223645"/>
          </a:xfrm>
          <a:prstGeom prst="flowChartMagneticTap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直面双十一</a:t>
            </a:r>
            <a:endParaRPr lang="zh-CN" altLang="en-US" sz="24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我有话说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78130" y="215265"/>
            <a:ext cx="4707890" cy="436816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吃</a:t>
            </a:r>
            <a:endParaRPr lang="zh-CN" altLang="en-US" sz="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7346" y="584200"/>
            <a:ext cx="4895850" cy="3386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b="1" dirty="0">
                <a:solidFill>
                  <a:schemeClr val="accent3">
                    <a:lumMod val="75000"/>
                  </a:schemeClr>
                </a:solidFill>
              </a:rPr>
              <a:t>1.</a:t>
            </a:r>
            <a:r>
              <a:rPr lang="zh-CN" altLang="en-US" sz="2400" b="1" dirty="0">
                <a:solidFill>
                  <a:schemeClr val="accent3">
                    <a:lumMod val="75000"/>
                  </a:schemeClr>
                </a:solidFill>
              </a:rPr>
              <a:t>政府应加大对电商</a:t>
            </a:r>
            <a:r>
              <a:rPr lang="zh-CN" altLang="en-US" sz="2400" b="1" dirty="0" smtClean="0">
                <a:solidFill>
                  <a:schemeClr val="accent3">
                    <a:lumMod val="75000"/>
                  </a:schemeClr>
                </a:solidFill>
              </a:rPr>
              <a:t>的监管力度</a:t>
            </a:r>
            <a:endParaRPr lang="zh-CN" altLang="en-US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l"/>
            <a:r>
              <a:rPr lang="zh-CN" altLang="en-US" sz="1600" b="1" dirty="0"/>
              <a:t>建立建全电商经营的法律法规，使电商经</a:t>
            </a:r>
            <a:endParaRPr lang="zh-CN" altLang="en-US" sz="1600" b="1" dirty="0"/>
          </a:p>
          <a:p>
            <a:pPr algn="l"/>
            <a:r>
              <a:rPr lang="zh-CN" altLang="en-US" sz="1600" b="1" dirty="0"/>
              <a:t>营有法可依；</a:t>
            </a:r>
            <a:endParaRPr lang="zh-CN" altLang="en-US" sz="1600" b="1" dirty="0"/>
          </a:p>
          <a:p>
            <a:pPr algn="l"/>
            <a:endParaRPr lang="zh-CN" altLang="en-US" sz="1600" b="1" dirty="0"/>
          </a:p>
          <a:p>
            <a:pPr algn="l"/>
            <a:r>
              <a:rPr lang="en-US" altLang="zh-CN" sz="2400" b="1" dirty="0">
                <a:solidFill>
                  <a:schemeClr val="accent3">
                    <a:lumMod val="75000"/>
                  </a:schemeClr>
                </a:solidFill>
              </a:rPr>
              <a:t>2</a:t>
            </a:r>
            <a:r>
              <a:rPr lang="en-US" altLang="zh-CN" sz="2400" b="1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r>
              <a:rPr lang="zh-CN" altLang="en-US" sz="2400" b="1" dirty="0" smtClean="0">
                <a:solidFill>
                  <a:schemeClr val="accent3">
                    <a:lumMod val="75000"/>
                  </a:schemeClr>
                </a:solidFill>
              </a:rPr>
              <a:t>提高电商违规违法成本</a:t>
            </a:r>
            <a:endParaRPr lang="zh-CN" altLang="en-US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l"/>
            <a:r>
              <a:rPr lang="zh-CN" altLang="en-US" sz="1600" b="1" dirty="0"/>
              <a:t>严审质量关，对违法商家应加大处罚成本</a:t>
            </a:r>
            <a:endParaRPr lang="zh-CN" altLang="en-US" sz="1600" b="1" dirty="0"/>
          </a:p>
          <a:p>
            <a:pPr algn="l"/>
            <a:endParaRPr lang="zh-CN" altLang="en-US" sz="1600" b="1" dirty="0"/>
          </a:p>
          <a:p>
            <a:pPr algn="l"/>
            <a:r>
              <a:rPr lang="zh-CN" altLang="en-US" sz="2400" b="1" dirty="0">
                <a:solidFill>
                  <a:schemeClr val="accent3">
                    <a:lumMod val="75000"/>
                  </a:schemeClr>
                </a:solidFill>
              </a:rPr>
              <a:t>3</a:t>
            </a:r>
            <a:r>
              <a:rPr lang="en-US" altLang="zh-CN" sz="2400" b="1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r>
              <a:rPr lang="zh-CN" altLang="en-US" sz="2400" b="1" dirty="0" smtClean="0">
                <a:solidFill>
                  <a:schemeClr val="accent3">
                    <a:lumMod val="75000"/>
                  </a:schemeClr>
                </a:solidFill>
              </a:rPr>
              <a:t> 降低消费者维权成本</a:t>
            </a:r>
            <a:endParaRPr lang="zh-CN" altLang="en-US" sz="2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l"/>
            <a:r>
              <a:rPr lang="zh-CN" altLang="en-US" sz="1600" b="1" dirty="0" smtClean="0"/>
              <a:t>简化投诉环节，使消费者投标最低，</a:t>
            </a:r>
            <a:r>
              <a:rPr lang="zh-CN" altLang="en-US" sz="1600" b="1" dirty="0"/>
              <a:t>使买家</a:t>
            </a:r>
            <a:endParaRPr lang="zh-CN" altLang="en-US" sz="1600" b="1" dirty="0"/>
          </a:p>
          <a:p>
            <a:pPr algn="l"/>
            <a:r>
              <a:rPr lang="zh-CN" altLang="en-US" sz="1600" b="1" dirty="0"/>
              <a:t>的利益得到保障。</a:t>
            </a:r>
            <a:endParaRPr lang="zh-CN" altLang="en-US" sz="1600" b="1" dirty="0"/>
          </a:p>
          <a:p>
            <a:pPr algn="l"/>
            <a:endParaRPr lang="zh-CN" altLang="en-US" sz="1600" b="1" dirty="0"/>
          </a:p>
          <a:p>
            <a:pPr algn="l"/>
            <a:endParaRPr lang="zh-CN" altLang="en-US" sz="16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081780" y="2076450"/>
            <a:ext cx="431927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天上不会掉馅饼</a:t>
            </a:r>
            <a:endParaRPr lang="zh-CN" altLang="en-US" sz="3200" b="1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/>
            <a:r>
              <a:rPr lang="zh-CN" altLang="en-US" sz="32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谨防商家设陷进！</a:t>
            </a:r>
            <a:endParaRPr lang="zh-CN" altLang="en-US" sz="3200" b="1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/>
            <a:r>
              <a:rPr lang="zh-CN" altLang="en-US" sz="32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理性购物，冷静选择！</a:t>
            </a:r>
            <a:endParaRPr lang="zh-CN" altLang="en-US" sz="3200" b="1" dirty="0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090" y="240030"/>
            <a:ext cx="8620760" cy="448246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4485" y="3772535"/>
            <a:ext cx="3398520" cy="94996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685" y="796925"/>
            <a:ext cx="5333365" cy="296100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067685" y="1436370"/>
            <a:ext cx="5532120" cy="228600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en-US" altLang="zh-CN" sz="28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sym typeface="+mn-ea"/>
              </a:rPr>
              <a:t>  </a:t>
            </a:r>
            <a:r>
              <a:rPr lang="zh-CN" altLang="en-US" sz="28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sym typeface="+mn-ea"/>
              </a:rPr>
              <a:t>❂</a:t>
            </a:r>
            <a:r>
              <a:rPr lang="zh-CN" altLang="en-US" sz="36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sym typeface="+mn-ea"/>
              </a:rPr>
              <a:t>天上不会掉馅饼</a:t>
            </a:r>
            <a:endParaRPr lang="zh-CN" altLang="en-US" sz="3600" b="1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  <a:sym typeface="+mn-ea"/>
            </a:endParaRPr>
          </a:p>
          <a:p>
            <a:pPr algn="l"/>
            <a:r>
              <a:rPr lang="zh-CN" altLang="en-US" sz="36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  <a:sym typeface="+mn-ea"/>
              </a:rPr>
              <a:t>     谨防商家设陷进</a:t>
            </a:r>
            <a:endParaRPr lang="zh-CN" altLang="en-US" sz="3600" b="1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  <a:sym typeface="+mn-ea"/>
            </a:endParaRPr>
          </a:p>
          <a:p>
            <a:pPr algn="l"/>
            <a:endParaRPr lang="zh-CN" altLang="en-US" sz="3600" b="1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  <a:sym typeface="+mn-ea"/>
            </a:endParaRPr>
          </a:p>
          <a:p>
            <a:pPr algn="l"/>
            <a:r>
              <a:rPr lang="zh-CN" altLang="en-US" sz="28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0000"/>
                </a:solidFill>
                <a:effectLst/>
                <a:sym typeface="+mn-ea"/>
              </a:rPr>
              <a:t>❂</a:t>
            </a:r>
            <a:r>
              <a:rPr lang="zh-CN" altLang="en-US" sz="36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/>
                <a:sym typeface="+mn-ea"/>
              </a:rPr>
              <a:t>理性购物，冷静选择！</a:t>
            </a:r>
            <a:endParaRPr lang="zh-CN" altLang="en-US" sz="3600" b="1" dirty="0" smtClean="0">
              <a:ln w="1270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/>
              <a:sym typeface="+mn-ea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1" cstate="email">
            <a:biLevel thresh="25000"/>
          </a:blip>
          <a:srcRect/>
          <a:stretch>
            <a:fillRect/>
          </a:stretch>
        </p:blipFill>
        <p:spPr>
          <a:xfrm>
            <a:off x="3203848" y="339502"/>
            <a:ext cx="2980482" cy="2983718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2" cstate="email">
            <a:biLevel thresh="25000"/>
          </a:blip>
          <a:srcRect/>
          <a:stretch>
            <a:fillRect/>
          </a:stretch>
        </p:blipFill>
        <p:spPr>
          <a:xfrm>
            <a:off x="3203848" y="339502"/>
            <a:ext cx="2980482" cy="2983718"/>
          </a:xfrm>
          <a:prstGeom prst="rect">
            <a:avLst/>
          </a:prstGeom>
        </p:spPr>
      </p:pic>
      <p:sp>
        <p:nvSpPr>
          <p:cNvPr id="38" name="椭圆 37"/>
          <p:cNvSpPr/>
          <p:nvPr/>
        </p:nvSpPr>
        <p:spPr>
          <a:xfrm>
            <a:off x="5698827" y="3044272"/>
            <a:ext cx="159842" cy="159842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54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291595" y="3044272"/>
            <a:ext cx="123825" cy="123825"/>
          </a:xfrm>
          <a:prstGeom prst="ellipse">
            <a:avLst/>
          </a:prstGeom>
          <a:gradFill flip="none" rotWithShape="1">
            <a:gsLst>
              <a:gs pos="0">
                <a:srgbClr val="4DC9FE">
                  <a:alpha val="43000"/>
                </a:srgbClr>
              </a:gs>
              <a:gs pos="10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173281" y="3191118"/>
            <a:ext cx="164078" cy="164078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8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8422789" y="3626197"/>
            <a:ext cx="116880" cy="116880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54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725495" y="3578081"/>
            <a:ext cx="90488" cy="90488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10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8698606" y="3007738"/>
            <a:ext cx="65462" cy="65462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8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8100392" y="3087544"/>
            <a:ext cx="58738" cy="58737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10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2370211" y="3699650"/>
            <a:ext cx="159842" cy="159842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54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2913037" y="3674919"/>
            <a:ext cx="122238" cy="122237"/>
          </a:xfrm>
          <a:prstGeom prst="ellipse">
            <a:avLst/>
          </a:prstGeom>
          <a:gradFill flip="none" rotWithShape="1">
            <a:gsLst>
              <a:gs pos="0">
                <a:srgbClr val="4DC9FE">
                  <a:alpha val="47000"/>
                </a:srgbClr>
              </a:gs>
              <a:gs pos="10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4535339" y="3308206"/>
            <a:ext cx="80963" cy="80963"/>
          </a:xfrm>
          <a:prstGeom prst="ellipse">
            <a:avLst/>
          </a:prstGeom>
          <a:gradFill flip="none" rotWithShape="1">
            <a:gsLst>
              <a:gs pos="0">
                <a:srgbClr val="4DC9FE">
                  <a:alpha val="69000"/>
                </a:srgbClr>
              </a:gs>
              <a:gs pos="10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993868" y="2920352"/>
            <a:ext cx="164078" cy="164078"/>
          </a:xfrm>
          <a:prstGeom prst="ellipse">
            <a:avLst/>
          </a:prstGeom>
          <a:gradFill flip="none" rotWithShape="1">
            <a:gsLst>
              <a:gs pos="0">
                <a:srgbClr val="4DC9FE"/>
              </a:gs>
              <a:gs pos="80000">
                <a:srgbClr val="02283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9" name="Freeform 21"/>
          <p:cNvSpPr/>
          <p:nvPr/>
        </p:nvSpPr>
        <p:spPr bwMode="auto">
          <a:xfrm>
            <a:off x="3967014" y="1872697"/>
            <a:ext cx="87313" cy="123825"/>
          </a:xfrm>
          <a:custGeom>
            <a:avLst/>
            <a:gdLst>
              <a:gd name="T0" fmla="*/ 0 w 23"/>
              <a:gd name="T1" fmla="*/ 0 h 33"/>
              <a:gd name="T2" fmla="*/ 23 w 23"/>
              <a:gd name="T3" fmla="*/ 33 h 33"/>
              <a:gd name="T4" fmla="*/ 0 w 23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33">
                <a:moveTo>
                  <a:pt x="0" y="0"/>
                </a:moveTo>
                <a:cubicBezTo>
                  <a:pt x="7" y="12"/>
                  <a:pt x="14" y="23"/>
                  <a:pt x="23" y="33"/>
                </a:cubicBezTo>
                <a:lnTo>
                  <a:pt x="0" y="0"/>
                </a:lnTo>
                <a:close/>
              </a:path>
            </a:pathLst>
          </a:custGeom>
          <a:solidFill>
            <a:srgbClr val="5D5D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Freeform 22"/>
          <p:cNvSpPr/>
          <p:nvPr/>
        </p:nvSpPr>
        <p:spPr bwMode="auto">
          <a:xfrm>
            <a:off x="1884695" y="1719119"/>
            <a:ext cx="87313" cy="123825"/>
          </a:xfrm>
          <a:custGeom>
            <a:avLst/>
            <a:gdLst>
              <a:gd name="T0" fmla="*/ 0 w 23"/>
              <a:gd name="T1" fmla="*/ 33 h 33"/>
              <a:gd name="T2" fmla="*/ 23 w 23"/>
              <a:gd name="T3" fmla="*/ 0 h 33"/>
              <a:gd name="T4" fmla="*/ 0 w 23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33">
                <a:moveTo>
                  <a:pt x="0" y="33"/>
                </a:moveTo>
                <a:cubicBezTo>
                  <a:pt x="9" y="23"/>
                  <a:pt x="16" y="12"/>
                  <a:pt x="23" y="0"/>
                </a:cubicBezTo>
                <a:lnTo>
                  <a:pt x="0" y="33"/>
                </a:lnTo>
                <a:close/>
              </a:path>
            </a:pathLst>
          </a:custGeom>
          <a:solidFill>
            <a:srgbClr val="5D5D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reeform 24"/>
          <p:cNvSpPr/>
          <p:nvPr/>
        </p:nvSpPr>
        <p:spPr bwMode="auto">
          <a:xfrm>
            <a:off x="3923794" y="3582844"/>
            <a:ext cx="87313" cy="123825"/>
          </a:xfrm>
          <a:custGeom>
            <a:avLst/>
            <a:gdLst>
              <a:gd name="T0" fmla="*/ 23 w 23"/>
              <a:gd name="T1" fmla="*/ 0 h 33"/>
              <a:gd name="T2" fmla="*/ 0 w 23"/>
              <a:gd name="T3" fmla="*/ 33 h 33"/>
              <a:gd name="T4" fmla="*/ 23 w 23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33">
                <a:moveTo>
                  <a:pt x="23" y="0"/>
                </a:moveTo>
                <a:cubicBezTo>
                  <a:pt x="14" y="11"/>
                  <a:pt x="7" y="21"/>
                  <a:pt x="0" y="33"/>
                </a:cubicBezTo>
                <a:lnTo>
                  <a:pt x="23" y="0"/>
                </a:lnTo>
                <a:close/>
              </a:path>
            </a:pathLst>
          </a:custGeom>
          <a:solidFill>
            <a:srgbClr val="5D5D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Freeform 25"/>
          <p:cNvSpPr/>
          <p:nvPr/>
        </p:nvSpPr>
        <p:spPr bwMode="auto">
          <a:xfrm>
            <a:off x="1841475" y="3582844"/>
            <a:ext cx="87313" cy="123825"/>
          </a:xfrm>
          <a:custGeom>
            <a:avLst/>
            <a:gdLst>
              <a:gd name="T0" fmla="*/ 23 w 23"/>
              <a:gd name="T1" fmla="*/ 33 h 33"/>
              <a:gd name="T2" fmla="*/ 0 w 23"/>
              <a:gd name="T3" fmla="*/ 0 h 33"/>
              <a:gd name="T4" fmla="*/ 23 w 23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33">
                <a:moveTo>
                  <a:pt x="23" y="33"/>
                </a:moveTo>
                <a:cubicBezTo>
                  <a:pt x="16" y="21"/>
                  <a:pt x="9" y="11"/>
                  <a:pt x="0" y="0"/>
                </a:cubicBezTo>
                <a:lnTo>
                  <a:pt x="23" y="33"/>
                </a:lnTo>
                <a:close/>
              </a:path>
            </a:pathLst>
          </a:custGeom>
          <a:solidFill>
            <a:srgbClr val="5D5D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" name="文本框 20"/>
          <p:cNvSpPr txBox="1"/>
          <p:nvPr/>
        </p:nvSpPr>
        <p:spPr bwMode="auto">
          <a:xfrm>
            <a:off x="2454980" y="510498"/>
            <a:ext cx="4349268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6600" dirty="0">
                <a:ln w="19050">
                  <a:solidFill>
                    <a:schemeClr val="bg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2016</a:t>
            </a:r>
            <a:endParaRPr lang="zh-CN" altLang="en-US" sz="16600" dirty="0">
              <a:ln w="19050">
                <a:solidFill>
                  <a:schemeClr val="bg1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文本框 5"/>
          <p:cNvSpPr txBox="1"/>
          <p:nvPr/>
        </p:nvSpPr>
        <p:spPr>
          <a:xfrm>
            <a:off x="3273529" y="3435846"/>
            <a:ext cx="295465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600" b="1" dirty="0">
                <a:ln w="3810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感谢您的观看</a:t>
            </a:r>
            <a:endParaRPr lang="zh-CN" altLang="en-US" sz="3600" b="1" dirty="0">
              <a:ln w="3810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5" name="文本框 66"/>
          <p:cNvSpPr txBox="1">
            <a:spLocks noChangeArrowheads="1"/>
          </p:cNvSpPr>
          <p:nvPr/>
        </p:nvSpPr>
        <p:spPr bwMode="auto">
          <a:xfrm>
            <a:off x="2369185" y="4213225"/>
            <a:ext cx="4723130" cy="32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ts val="900"/>
              </a:lnSpc>
            </a:pPr>
            <a:r>
              <a:rPr lang="en-US" altLang="zh-CN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Here to add a brief introduction to the company. Here to add a brief introduction to the company. Here to add a brief introduction to the company. Here to add a brief introduction to the company. Here to add a brief introduction.</a:t>
            </a:r>
            <a:endParaRPr lang="zh-CN" altLang="en-US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9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0062 L -0.00313 1.35802E-6 C -0.00296 -0.09908 -0.00313 -0.19815 -0.00243 -0.29599 C -0.00226 -0.31266 0.00034 -0.325 0.0026 -0.34043 C 0.00382 -0.34908 0.0059 -0.36605 0.00763 -0.37531 C 0.01041 -0.39136 0.01284 -0.4034 0.01666 -0.41729 C 0.01892 -0.425 0.02066 -0.43333 0.02343 -0.43951 C 0.02482 -0.44259 0.02621 -0.44506 0.0276 -0.44877 C 0.02882 -0.45124 0.02951 -0.45525 0.0309 -0.45772 C 0.0335 -0.46327 0.03611 -0.46883 0.03923 -0.47222 C 0.04027 -0.47346 0.04149 -0.47438 0.04253 -0.47624 C 0.04461 -0.48025 0.04618 -0.48488 0.04826 -0.48889 C 0.05 -0.49198 0.05173 -0.49475 0.05329 -0.49784 C 0.05729 -0.50679 0.05312 -0.50031 0.0559 -0.50895 C 0.05642 -0.51142 0.05746 -0.51296 0.05833 -0.51512 C 0.06197 -0.53796 0.06128 -0.52932 0.0592 -0.57099 C 0.05902 -0.57346 0.05798 -0.575 0.05746 -0.57685 C 0.05729 -0.57901 0.05729 -0.58179 0.05659 -0.58395 C 0.05572 -0.58735 0.05451 -0.59012 0.05329 -0.59321 C 0.05121 -0.59846 0.04947 -0.60216 0.0467 -0.60617 C 0.04444 -0.60926 0.04218 -0.61204 0.0401 -0.61543 C 0.03888 -0.61698 0.03784 -0.61914 0.03663 -0.62068 C 0.03541 -0.62222 0.03385 -0.62315 0.03246 -0.62408 C 0.02534 -0.63179 0.03159 -0.62809 0.0243 -0.63148 C 0.0217 -0.63519 0.02135 -0.63611 0.0184 -0.63858 C 0.01753 -0.63951 0.01666 -0.63982 0.01597 -0.64074 C 0.01562 -0.64259 0.01458 -0.64445 0.0151 -0.64599 C 0.01579 -0.64815 0.01736 -0.64815 0.0184 -0.64969 C 0.01961 -0.65124 0.02066 -0.6534 0.0217 -0.65525 L 0.025 -0.66296 " pathEditMode="relative" rAng="0" ptsTypes="AAAAAAAAAAAAAAAAAAAAAAAAAAAAAA">
                                      <p:cBhvr>
                                        <p:cTn id="21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repeatCount="7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312 -0.00061 L -0.00312 -3.58025E-6 C -0.00312 -0.09907 0.02604 -0.06327 0.02674 -0.16172 C 0.0276 -0.21635 -0.00174 -0.28734 -0.00451 -0.30247 C -0.00746 -0.31759 0.00174 -0.33302 0.0026 -0.34043 C 0.00382 -0.34907 0.0059 -0.36605 0.00764 -0.37531 C 0.01042 -0.39135 0.01285 -0.4037 0.01667 -0.41728 C 0.01892 -0.42531 0.02066 -0.43333 0.02344 -0.4395 C 0.02483 -0.44321 0.02622 -0.44506 0.0276 -0.44876 C 0.02882 -0.45123 0.02951 -0.45586 0.0309 -0.45771 C 0.03351 -0.46389 0.03611 -0.46913 0.03924 -0.47284 C 0.04028 -0.47376 0.04149 -0.47438 0.04254 -0.47623 C 0.04462 -0.48024 0.04618 -0.48518 0.04826 -0.48889 L 0.0533 -0.49784 C 0.05729 -0.50679 0.05313 -0.50061 0.0559 -0.50956 C 0.05642 -0.51142 0.05747 -0.51296 0.05833 -0.51512 C 0.06198 -0.53827 0.06129 -0.52932 0.0592 -0.57098 C 0.05903 -0.57345 0.05799 -0.57469 0.05747 -0.57623 C 0.05729 -0.57901 0.05729 -0.58179 0.0566 -0.58364 C 0.05573 -0.58703 0.05451 -0.58981 0.0533 -0.59321 C 0.05122 -0.59784 0.04948 -0.60216 0.0467 -0.60586 L 0.0401 -0.61481 C 0.03889 -0.61666 0.03785 -0.61913 0.03663 -0.62037 C 0.03542 -0.62191 0.03385 -0.62284 0.03247 -0.62376 C 0.02535 -0.63179 0.0316 -0.62808 0.02431 -0.63086 C 0.0217 -0.63456 0.02135 -0.63611 0.0184 -0.63827 C 0.01754 -0.63919 0.01667 -0.63981 0.01597 -0.64074 C 0.01563 -0.64259 0.01458 -0.64444 0.0151 -0.64598 C 0.0158 -0.64814 0.01736 -0.64814 0.0184 -0.64969 C 0.01962 -0.65061 0.02066 -0.65339 0.0217 -0.65524 L 0.025 -0.66296 " pathEditMode="relative" rAng="0" ptsTypes="AAAAAAAAAAAAAAAAAAAAAAAAAAAAAAA">
                                      <p:cBhvr>
                                        <p:cTn id="23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8" y="-3308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repeatCount="7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0.00312 -0.00062 L -0.00312 7.40741E-7 C -0.00312 -0.09907 -0.00312 -0.19815 -0.0026 -0.2963 C -0.00243 -0.31266 0.00035 -0.325 0.00261 -0.34043 C 0.00382 -0.34907 -0.02118 -0.3642 -0.01944 -0.37346 C -0.01666 -0.38951 0.00955 -0.40648 0.01667 -0.41728 C 0.02379 -0.4284 0.02066 -0.43333 0.02344 -0.43951 C 0.02483 -0.44321 0.02622 -0.44506 0.02761 -0.44877 C 0.02882 -0.45124 0.02952 -0.45586 0.03091 -0.45772 C 0.03351 -0.46389 0.03612 -0.46914 0.03924 -0.47284 C 0.04028 -0.47377 0.0415 -0.47438 0.04254 -0.47624 C 0.04462 -0.48025 0.04618 -0.48519 0.04827 -0.48889 C 0.04983 -0.49228 0.03177 -0.49167 0.03351 -0.49414 C 0.0375 -0.50309 0.05313 -0.50062 0.05591 -0.50957 C 0.05643 -0.51142 0.03143 -0.53735 0.0323 -0.53889 C 0.03594 -0.56235 0.06129 -0.52932 0.05921 -0.5713 C 0.05903 -0.57407 0.05799 -0.57593 0.05747 -0.57747 C 0.0573 -0.57932 0.0573 -0.5821 0.0566 -0.58488 C 0.05573 -0.58766 0.05452 -0.59105 0.0533 -0.59383 C 0.05122 -0.59907 0.04948 -0.60278 0.04671 -0.60648 L 0.04011 -0.61482 C 0.03889 -0.61667 0.03785 -0.61914 0.03664 -0.62037 C 0.03542 -0.62191 0.03386 -0.62284 0.03247 -0.62377 C 0.02535 -0.63179 0.0316 -0.62809 0.02431 -0.63086 C 0.02171 -0.63457 0.02136 -0.63611 0.01841 -0.63827 C 0.01754 -0.6392 0.01667 -0.63982 0.01598 -0.64074 C 0.01563 -0.64259 0.01459 -0.64445 0.01511 -0.64599 C 0.0158 -0.64815 0.01737 -0.64815 0.01841 -0.64969 C 0.01962 -0.65062 0.02066 -0.6534 0.02171 -0.65525 L 0.025 -0.66296 " pathEditMode="relative" rAng="0" ptsTypes="AAAAAAAAAAAAAAAAAAAAAAAAAAAAAA">
                                      <p:cBhvr>
                                        <p:cTn id="25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" y="-33086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repeatCount="7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0062 L -0.00313 4.5679E-6 C -0.0033 -0.09908 -0.00313 -0.19815 -0.00382 -0.29599 C -0.004 -0.31266 -0.00608 -0.325 -0.00782 -0.34044 C -0.00886 -0.34908 -0.01059 -0.36605 -0.01198 -0.37531 C -0.01424 -0.39136 -0.01615 -0.4034 -0.01928 -0.41729 C -0.02119 -0.425 -0.02257 -0.43334 -0.02483 -0.43951 C -0.02605 -0.4426 -0.02709 -0.44507 -0.0283 -0.44877 C -0.02917 -0.45124 -0.02987 -0.45525 -0.03091 -0.45772 C -0.03316 -0.46328 -0.03525 -0.46883 -0.03768 -0.47223 C -0.03855 -0.47346 -0.03959 -0.47439 -0.04046 -0.47624 C -0.04219 -0.48025 -0.04341 -0.48488 -0.04514 -0.48889 C -0.04653 -0.49198 -0.04792 -0.49476 -0.04914 -0.49784 C -0.05244 -0.50679 -0.04914 -0.50031 -0.05139 -0.50896 C -0.05174 -0.51142 -0.05261 -0.51297 -0.0533 -0.51513 C -0.05625 -0.53797 -0.05573 -0.52933 -0.054 -0.5713 C -0.05382 -0.57377 -0.05296 -0.57531 -0.05261 -0.57717 C -0.05244 -0.57933 -0.05244 -0.5821 -0.05191 -0.58426 C -0.05122 -0.58766 -0.05018 -0.59044 -0.04914 -0.59352 C -0.04757 -0.59877 -0.04619 -0.60247 -0.04375 -0.60649 C -0.04202 -0.60957 -0.04011 -0.61235 -0.03837 -0.61575 C -0.0375 -0.61729 -0.03664 -0.61945 -0.03559 -0.62099 C -0.03455 -0.62254 -0.03334 -0.62346 -0.0323 -0.62439 C -0.02639 -0.63179 -0.0316 -0.62809 -0.02553 -0.63149 C -0.02344 -0.63519 -0.02309 -0.63612 -0.02084 -0.63858 C -0.02014 -0.63951 -0.01928 -0.63982 -0.01875 -0.64075 C -0.01858 -0.6426 -0.01771 -0.64445 -0.01806 -0.64599 C -0.01858 -0.64815 -0.01997 -0.64815 -0.02084 -0.6497 C -0.02171 -0.65124 -0.02257 -0.6534 -0.02344 -0.65525 L -0.02622 -0.66297 " pathEditMode="relative" rAng="0" ptsTypes="AAAAAAAAAAAAAAAAAAAAAAAAAAAAAA">
                                      <p:cBhvr>
                                        <p:cTn id="27" dur="2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-33086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repeatCount="7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312 -0.00062 L -0.00312 2.46914E-6 C -0.00295 -0.09908 -0.00312 -0.19815 -0.00243 -0.29599 C -0.00226 -0.31266 0.00035 -0.325 0.0026 -0.34043 C 0.00382 -0.34908 0.0059 -0.36605 0.00764 -0.37531 C 0.01042 -0.39136 0.01285 -0.4034 0.01667 -0.41729 C 0.01892 -0.425 0.02066 -0.43334 0.02344 -0.43951 C 0.02483 -0.4426 0.02622 -0.44506 0.0276 -0.44877 C 0.02882 -0.45124 0.02951 -0.45525 0.0309 -0.45772 C 0.03351 -0.46327 0.03611 -0.46883 0.03924 -0.47222 C 0.04028 -0.47346 0.04149 -0.47439 0.04253 -0.47624 C 0.04462 -0.48025 0.04618 -0.48488 0.04826 -0.48889 C 0.05 -0.49198 0.05174 -0.49476 0.0533 -0.49784 C 0.05729 -0.50679 0.05313 -0.50031 0.0559 -0.50895 C 0.05642 -0.51142 0.05747 -0.51297 0.05833 -0.51482 C 0.06198 -0.53797 0.06128 -0.52932 0.0592 -0.5713 C 0.05903 -0.57377 0.05799 -0.57531 0.05747 -0.57716 C 0.05729 -0.57932 0.05729 -0.5821 0.0566 -0.58426 C 0.05573 -0.58766 0.05451 -0.59043 0.0533 -0.59352 C 0.05122 -0.59877 0.04948 -0.60247 0.0467 -0.60648 C 0.04444 -0.60957 0.04219 -0.61235 0.0401 -0.61574 C 0.03889 -0.61729 0.03785 -0.61945 0.03663 -0.62099 C 0.03542 -0.62253 0.03385 -0.62346 0.03247 -0.62439 C 0.02535 -0.6321 0.0316 -0.6284 0.02431 -0.63179 C 0.0217 -0.6355 0.02135 -0.63642 0.0184 -0.63889 C 0.01753 -0.63982 0.01667 -0.64013 0.01597 -0.64105 C 0.01563 -0.6429 0.01458 -0.64476 0.0151 -0.6463 C 0.0158 -0.64846 0.01736 -0.64846 0.0184 -0.65 C 0.01962 -0.65155 0.02066 -0.65371 0.0217 -0.65556 L 0.025 -0.66297 " pathEditMode="relative" rAng="0" ptsTypes="AAAAAAAAAAAAAAAAAAAAAAAAAAAAAA">
                                      <p:cBhvr>
                                        <p:cTn id="29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repeatCount="7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313 -0.00062 L -0.00313 -4.93827E-7 C -0.00295 -0.09907 -0.00313 -0.19815 -0.00243 -0.29599 C -0.00226 -0.31265 0.00034 -0.325 0.0026 -0.34043 C 0.00382 -0.34907 0.0059 -0.36605 0.00764 -0.37531 C 0.01041 -0.39136 0.01284 -0.40339 0.01666 -0.41728 C 0.01892 -0.425 0.02066 -0.43333 0.02343 -0.43951 C 0.02482 -0.44259 0.02621 -0.44506 0.0276 -0.44876 C 0.02882 -0.45123 0.02951 -0.45525 0.0309 -0.45772 C 0.0335 -0.46327 0.03611 -0.46883 0.03923 -0.47222 C 0.04028 -0.47346 0.04149 -0.47438 0.04253 -0.47623 C 0.04462 -0.48025 0.04618 -0.48488 0.04826 -0.48889 C 0.05 -0.49197 0.05173 -0.49475 0.0533 -0.49784 C 0.05729 -0.50679 0.05312 -0.50031 0.0559 -0.50895 C 0.05642 -0.51142 0.05746 -0.51296 0.05833 -0.51481 C 0.06198 -0.53796 0.06128 -0.52932 0.0592 -0.5713 C 0.05903 -0.57376 0.05798 -0.57531 0.05746 -0.57716 C 0.05729 -0.57932 0.05729 -0.5821 0.05659 -0.58426 C 0.05573 -0.58765 0.05451 -0.59043 0.0533 -0.59352 C 0.05121 -0.59876 0.04948 -0.60247 0.0467 -0.60648 C 0.04444 -0.60957 0.04218 -0.61235 0.0401 -0.61574 C 0.03889 -0.61728 0.03784 -0.61944 0.03663 -0.62099 C 0.03541 -0.62253 0.03385 -0.62346 0.03246 -0.62438 C 0.02534 -0.6321 0.03159 -0.62839 0.0243 -0.63179 C 0.0217 -0.63549 0.02135 -0.63642 0.0184 -0.6392 C 0.01753 -0.63981 0.01666 -0.64012 0.01597 -0.64105 C 0.01562 -0.6429 0.01458 -0.64475 0.0151 -0.6463 C 0.0158 -0.64846 0.01736 -0.64846 0.0184 -0.65 C 0.01962 -0.65154 0.02066 -0.6537 0.0217 -0.65556 L 0.025 -0.66296 " pathEditMode="relative" rAng="0" ptsTypes="AAAAAAAAAAAAAAAAAAAAAAAAAAAAAA">
                                      <p:cBhvr>
                                        <p:cTn id="31" dur="2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0" presetClass="path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97531E-6 L -4.72222E-6 0.00062 C -4.72222E-6 -0.09846 0.01459 -0.13611 0.01528 -0.23457 C 0.01546 -0.25093 0.0033 -0.32438 0.00573 -0.33982 C 0.00695 -0.34846 0.00903 -0.36543 0.01077 -0.37469 C 0.01355 -0.39074 0.01598 -0.40309 0.0198 -0.41667 C 0.02205 -0.42469 0.02379 -0.43272 0.02657 -0.43889 C 0.02796 -0.44229 0.02935 -0.44445 0.03073 -0.44815 C 0.03195 -0.45062 0.03264 -0.45494 0.03403 -0.4571 C 0.03664 -0.46296 0.03924 -0.46852 0.04237 -0.47192 C 0.04341 -0.47315 0.04462 -0.47377 0.04566 -0.47562 C 0.04775 -0.47963 0.04931 -0.48457 0.05139 -0.48827 L 0.05643 -0.49722 C 0.06042 -0.50617 0.05625 -0.5 0.05903 -0.50864 C 0.05955 -0.5108 0.0606 -0.51235 0.06146 -0.51451 C 0.06511 -0.53766 0.06441 -0.52871 0.06233 -0.57037 C 0.06216 -0.57284 0.06112 -0.57408 0.0606 -0.57593 C 0.06042 -0.5784 0.06042 -0.58117 0.05973 -0.58303 C 0.05886 -0.58642 0.05764 -0.5892 0.05643 -0.59259 C 0.05435 -0.59753 0.05261 -0.60155 0.04983 -0.60525 L 0.04323 -0.61482 C 0.04202 -0.61605 0.04098 -0.61852 0.03976 -0.61976 C 0.03855 -0.6213 0.03698 -0.62222 0.0356 -0.62315 C 0.02848 -0.63117 0.03473 -0.62747 0.02744 -0.63056 C 0.02483 -0.63426 0.02448 -0.6355 0.02153 -0.63766 C 0.02066 -0.63858 0.0198 -0.6392 0.0191 -0.64013 C 0.01875 -0.64198 0.01771 -0.64383 0.01823 -0.64537 C 0.01893 -0.64753 0.02049 -0.64753 0.02153 -0.64908 C 0.02275 -0.65031 0.02379 -0.65278 0.02483 -0.65463 L 0.02813 -0.66235 " pathEditMode="relative" rAng="0" ptsTypes="AAAAAAAAAAAAAAAAAAAAAAAAAAAAAA">
                                      <p:cBhvr>
                                        <p:cTn id="33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0" presetClass="path" presetSubtype="0" repeatCount="7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0312 -0.00061 L -0.00312 -3.7037E-6 C -0.00295 -0.09907 -0.00312 -0.19814 -0.00243 -0.29598 C -0.00225 -0.31265 0.00035 -0.325 0.00261 -0.34043 C 0.00382 -0.34907 0.00591 -0.36605 0.00764 -0.3753 C 0.01042 -0.39135 0.01285 -0.40339 0.01667 -0.41728 C 0.01893 -0.425 0.02066 -0.43333 0.02344 -0.4395 C 0.02483 -0.44259 0.02622 -0.44506 0.02761 -0.44876 C 0.02882 -0.45123 0.02952 -0.45524 0.03091 -0.45771 C 0.03351 -0.46327 0.03612 -0.46882 0.03924 -0.47222 C 0.04028 -0.47345 0.0415 -0.47438 0.04254 -0.47623 C 0.04462 -0.48024 0.04619 -0.48487 0.04827 -0.48889 C 0.05001 -0.49197 0.05174 -0.49475 0.0533 -0.49784 C 0.0573 -0.50679 0.05313 -0.5003 0.05591 -0.50895 C 0.05643 -0.51142 0.05747 -0.51296 0.05834 -0.51512 C 0.06198 -0.53796 0.06129 -0.52932 0.05921 -0.57129 C 0.05903 -0.57376 0.05799 -0.5753 0.05747 -0.57716 C 0.0573 -0.57901 0.0573 -0.58179 0.0566 -0.58395 C 0.05573 -0.58734 0.05452 -0.59012 0.0533 -0.59321 C 0.05122 -0.59845 0.04948 -0.60216 0.04671 -0.60617 C 0.04445 -0.60926 0.04219 -0.61203 0.04011 -0.61543 C 0.03889 -0.61697 0.03785 -0.61913 0.03664 -0.62068 C 0.03542 -0.62222 0.03386 -0.62314 0.03247 -0.62407 C 0.02535 -0.63179 0.0316 -0.62808 0.02431 -0.63148 C 0.02171 -0.63518 0.02136 -0.63611 0.01841 -0.63858 C 0.01754 -0.6395 0.01667 -0.63981 0.01598 -0.64074 C 0.01563 -0.64259 0.01459 -0.64444 0.01511 -0.64598 C 0.0158 -0.64814 0.01737 -0.64814 0.01841 -0.64969 C 0.01962 -0.65123 0.02066 -0.65339 0.02171 -0.65524 L 0.02501 -0.66296 " pathEditMode="relative" rAng="0" ptsTypes="AAAAAAAAAAAAAAAAAAAAAAAAAAAAAA">
                                      <p:cBhvr>
                                        <p:cTn id="35" dur="2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0" presetClass="path" presetSubtype="0" repeatCount="7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00313 -0.00062 L -0.00313 3.95062E-6 C -0.00295 -0.09908 -0.00313 -0.19815 -0.00243 -0.29599 C -0.00226 -0.31266 0.00035 -0.325 0.0026 -0.34044 C 0.00382 -0.34908 0.0059 -0.36605 0.00764 -0.37531 C 0.01042 -0.39136 0.01285 -0.4034 0.01667 -0.41729 C 0.01892 -0.425 0.02066 -0.43334 0.02344 -0.43951 C 0.02482 -0.4426 0.02621 -0.44507 0.0276 -0.44877 C 0.02882 -0.45124 0.02951 -0.45525 0.0309 -0.45772 C 0.03351 -0.46328 0.03611 -0.46883 0.03923 -0.47223 C 0.04028 -0.47346 0.04149 -0.47439 0.04253 -0.47624 C 0.04462 -0.48025 0.04618 -0.48488 0.04826 -0.48889 C 0.05 -0.49198 0.05173 -0.49476 0.0533 -0.49784 C 0.05729 -0.50679 0.05312 -0.50031 0.0559 -0.50895 C 0.05642 -0.51142 0.05746 -0.51297 0.05833 -0.51482 C 0.06198 -0.53797 0.06128 -0.52932 0.0592 -0.5713 C 0.05903 -0.57377 0.05798 -0.57531 0.05746 -0.57716 C 0.05729 -0.57932 0.05729 -0.5821 0.0566 -0.58426 C 0.05573 -0.58766 0.05451 -0.59044 0.0533 -0.59352 C 0.05121 -0.59877 0.04948 -0.60247 0.0467 -0.60649 C 0.04444 -0.60957 0.04219 -0.61235 0.0401 -0.61574 C 0.03889 -0.61729 0.03785 -0.61945 0.03663 -0.62099 C 0.03542 -0.62253 0.03385 -0.62346 0.03246 -0.62439 C 0.02535 -0.6321 0.0316 -0.6284 0.0243 -0.63179 C 0.0217 -0.6355 0.02135 -0.63642 0.0184 -0.63889 C 0.01753 -0.63982 0.01667 -0.64013 0.01597 -0.64105 C 0.01562 -0.64291 0.01458 -0.64476 0.0151 -0.6463 C 0.0158 -0.64846 0.01736 -0.64846 0.0184 -0.65 C 0.01962 -0.65155 0.02066 -0.65371 0.0217 -0.65556 L 0.025 -0.66297 " pathEditMode="relative" rAng="0" ptsTypes="AAAAAAAAAAAAAAAAAAAAAAAAAAAAAA">
                                      <p:cBhvr>
                                        <p:cTn id="37" dur="2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0" presetClass="path" presetSubtype="0" repeatCount="7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312 -0.00061 L -0.00312 -4.07407E-6 C -0.00295 -0.09907 -0.00312 -0.19814 -0.00243 -0.29598 C -0.00226 -0.31265 0.00035 -0.325 0.0026 -0.34043 C 0.00382 -0.34907 0.0059 -0.36605 0.00764 -0.3753 C 0.01042 -0.39135 0.01285 -0.40339 0.01667 -0.41728 C 0.01892 -0.425 0.02066 -0.43333 0.02344 -0.4395 C 0.02483 -0.44259 0.02622 -0.44506 0.0276 -0.44876 C 0.02882 -0.45123 0.02951 -0.45524 0.0309 -0.45771 C 0.03351 -0.46327 0.03611 -0.46882 0.03924 -0.47222 C 0.04028 -0.47345 0.04149 -0.47438 0.04253 -0.47623 C 0.04462 -0.48024 0.04618 -0.48487 0.04826 -0.48888 C 0.05 -0.49197 0.05174 -0.49475 0.0533 -0.49784 C 0.05729 -0.50679 0.05313 -0.5003 0.0559 -0.50895 C 0.05642 -0.51142 0.05747 -0.51296 0.05833 -0.51481 C 0.06198 -0.53796 0.06128 -0.52932 0.0592 -0.57129 C 0.05903 -0.57376 0.05799 -0.5753 0.05747 -0.57716 C 0.05729 -0.57932 0.05729 -0.58209 0.0566 -0.58426 C 0.05573 -0.58765 0.05451 -0.59043 0.0533 -0.59351 C 0.05122 -0.59876 0.04948 -0.60247 0.0467 -0.60648 C 0.04444 -0.60956 0.04219 -0.61234 0.0401 -0.61574 C 0.03889 -0.61728 0.03785 -0.61944 0.03663 -0.62098 C 0.03542 -0.62253 0.03385 -0.62345 0.03247 -0.62438 C 0.02535 -0.63209 0.0316 -0.62839 0.02431 -0.63179 C 0.0217 -0.63549 0.02135 -0.63642 0.0184 -0.63888 C 0.01753 -0.63981 0.01667 -0.64012 0.01597 -0.64105 C 0.01563 -0.6429 0.01458 -0.64475 0.0151 -0.64629 C 0.0158 -0.64845 0.01736 -0.64845 0.0184 -0.65 C 0.01962 -0.65154 0.02066 -0.6537 0.0217 -0.65555 L 0.025 -0.66296 " pathEditMode="relative" rAng="0" ptsTypes="AAAAAAAAAAAAAAAAAAAAAAAAAAAAAA">
                                      <p:cBhvr>
                                        <p:cTn id="39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-33086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repeatCount="7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00313 -0.00062 L -0.00313 -1.48148E-6 C -0.00295 -0.09907 -0.01042 -0.06512 -0.00972 -0.16296 C -0.00955 -0.17963 0.0191 -0.26049 0.02135 -0.27592 C 0.02257 -0.28457 -0.03577 -0.34784 -0.03403 -0.35741 C -0.03125 -0.37315 0.00712 -0.4037 0.01667 -0.41728 C 0.02621 -0.43148 0.02066 -0.43333 0.02344 -0.4395 C 0.02483 -0.44321 0.02621 -0.44506 0.0276 -0.44876 C 0.02882 -0.45123 0.02951 -0.45586 0.0309 -0.45771 C 0.03351 -0.46389 0.03611 -0.46913 0.03923 -0.47284 C 0.04028 -0.47376 0.04149 -0.47438 0.04253 -0.47623 C 0.04462 -0.48025 0.04618 -0.48518 0.04826 -0.48889 L 0.0533 -0.49784 C 0.05729 -0.50679 0.05312 -0.50062 0.0559 -0.50957 C 0.05642 -0.51142 0.05746 -0.51296 0.05833 -0.51512 C 0.06198 -0.53827 0.06128 -0.52932 0.0592 -0.57099 C 0.05903 -0.57346 0.05798 -0.57469 0.05746 -0.57623 C 0.05729 -0.57901 0.05729 -0.58179 0.0566 -0.58364 C 0.05573 -0.58704 0.05451 -0.58981 0.0533 -0.59321 C 0.05121 -0.59784 0.04948 -0.60216 0.0467 -0.60586 L 0.0401 -0.61481 C 0.03889 -0.61667 0.03785 -0.61913 0.03663 -0.62037 C 0.03542 -0.62191 0.03385 -0.62284 0.03246 -0.62376 C 0.02535 -0.63179 0.0316 -0.62808 0.0243 -0.63086 C 0.0217 -0.63457 0.02135 -0.63611 0.0184 -0.63827 C 0.01753 -0.6392 0.01667 -0.63981 0.01597 -0.64074 C 0.01562 -0.64259 0.01458 -0.64444 0.0151 -0.64599 C 0.0158 -0.64815 0.01736 -0.64815 0.0184 -0.64969 C 0.01962 -0.65062 0.02066 -0.65339 0.0217 -0.65525 L 0.025 -0.66296 " pathEditMode="relative" rAng="0" ptsTypes="AAAAAAAAAAAAAAAAAAAAAAAAAAAAAA">
                                      <p:cBhvr>
                                        <p:cTn id="41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3308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10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10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2" grpId="0" animBg="1"/>
      <p:bldP spid="44" grpId="0" animBg="1"/>
      <p:bldP spid="46" grpId="0" animBg="1"/>
      <p:bldP spid="47" grpId="0" animBg="1"/>
      <p:bldP spid="53" grpId="0"/>
      <p:bldP spid="54" grpId="0"/>
      <p:bldP spid="55" grpId="0"/>
    </p:bldLst>
  </p:timing>
</p:sld>
</file>

<file path=ppt/theme/theme1.xml><?xml version="1.0" encoding="utf-8"?>
<a:theme xmlns:a="http://schemas.openxmlformats.org/drawingml/2006/main" name="第一PPT模板网-WWW.1PPT.COM​">
  <a:themeElements>
    <a:clrScheme name="04">
      <a:dk1>
        <a:sysClr val="windowText" lastClr="000000"/>
      </a:dk1>
      <a:lt1>
        <a:sysClr val="window" lastClr="FFFFFF"/>
      </a:lt1>
      <a:dk2>
        <a:srgbClr val="385863"/>
      </a:dk2>
      <a:lt2>
        <a:srgbClr val="37B0CD"/>
      </a:lt2>
      <a:accent1>
        <a:srgbClr val="77CAC0"/>
      </a:accent1>
      <a:accent2>
        <a:srgbClr val="7B4B73"/>
      </a:accent2>
      <a:accent3>
        <a:srgbClr val="F2615C"/>
      </a:accent3>
      <a:accent4>
        <a:srgbClr val="D34D42"/>
      </a:accent4>
      <a:accent5>
        <a:srgbClr val="DAD4BE"/>
      </a:accent5>
      <a:accent6>
        <a:srgbClr val="BCAF85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951</Words>
  <Application>WPS 演示</Application>
  <PresentationFormat>全屏显示(16:9)</PresentationFormat>
  <Paragraphs>80</Paragraphs>
  <Slides>10</Slides>
  <Notes>10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0" baseType="lpstr">
      <vt:lpstr>Arial</vt:lpstr>
      <vt:lpstr>宋体</vt:lpstr>
      <vt:lpstr>Wingdings</vt:lpstr>
      <vt:lpstr>Calibri</vt:lpstr>
      <vt:lpstr>微软雅黑</vt:lpstr>
      <vt:lpstr>黑体</vt:lpstr>
      <vt:lpstr>方正兰亭黑_GBK</vt:lpstr>
      <vt:lpstr>华文琥珀</vt:lpstr>
      <vt:lpstr>Impact</vt:lpstr>
      <vt:lpstr>第一PPT模板网-WWW.1PPT.COM​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</dc:title>
  <dc:creator>plus206</dc:creator>
  <cp:keywords>plus206</cp:keywords>
  <dc:description>plus206</dc:description>
  <dc:subject>plus206</dc:subject>
  <cp:category>plus206</cp:category>
  <cp:lastModifiedBy>zi</cp:lastModifiedBy>
  <cp:revision>4263</cp:revision>
  <dcterms:created xsi:type="dcterms:W3CDTF">2014-07-30T04:54:00Z</dcterms:created>
  <dcterms:modified xsi:type="dcterms:W3CDTF">2016-12-04T13:58:12Z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