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3"/>
  </p:notesMasterIdLst>
  <p:sldIdLst>
    <p:sldId id="256" r:id="rId2"/>
    <p:sldId id="257" r:id="rId3"/>
    <p:sldId id="258" r:id="rId4"/>
    <p:sldId id="270" r:id="rId5"/>
    <p:sldId id="260" r:id="rId6"/>
    <p:sldId id="261" r:id="rId7"/>
    <p:sldId id="268" r:id="rId8"/>
    <p:sldId id="269" r:id="rId9"/>
    <p:sldId id="263" r:id="rId10"/>
    <p:sldId id="271" r:id="rId11"/>
    <p:sldId id="266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1" autoAdjust="0"/>
    <p:restoredTop sz="94635" autoAdjust="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F904D7-B97D-43D2-BF7D-0C307516B095}" type="datetimeFigureOut">
              <a:rPr lang="zh-CN" altLang="en-US" smtClean="0"/>
              <a:pPr/>
              <a:t>2016/3/2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271AA2-B467-4835-BF53-8D6B6532EDB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271AA2-B467-4835-BF53-8D6B6532EDB7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271AA2-B467-4835-BF53-8D6B6532EDB7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271AA2-B467-4835-BF53-8D6B6532EDB7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271AA2-B467-4835-BF53-8D6B6532EDB7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grpSp>
        <p:nvGrpSpPr>
          <p:cNvPr id="2" name="组合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任意多边形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任意多边形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任意多边形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30820CF-B880-4189-942D-D702A7CBA730}" type="datetimeFigureOut">
              <a:rPr lang="zh-CN" altLang="en-US" smtClean="0"/>
              <a:pPr/>
              <a:t>2016/3/2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2016/3/2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2016/3/2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燕尾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燕尾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2016/3/2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2016/3/2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2016/3/2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2016/3/2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2016/3/2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30820CF-B880-4189-942D-D702A7CBA730}" type="datetimeFigureOut">
              <a:rPr lang="zh-CN" altLang="en-US" smtClean="0"/>
              <a:pPr/>
              <a:t>2016/3/2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任意多边形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任意多边形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接连接符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燕尾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燕尾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2016/3/2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2016/3/2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任意多边形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30820CF-B880-4189-942D-D702A7CBA730}" type="datetimeFigureOut">
              <a:rPr lang="zh-CN" altLang="en-US" smtClean="0"/>
              <a:pPr/>
              <a:t>2016/3/2</a:t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6608733_194026214000_2.jpg"/>
          <p:cNvPicPr>
            <a:picLocks noChangeAspect="1"/>
          </p:cNvPicPr>
          <p:nvPr/>
        </p:nvPicPr>
        <p:blipFill>
          <a:blip r:embed="rId3" cstate="print">
            <a:lum bright="31000" contrast="-41000"/>
          </a:blip>
          <a:stretch>
            <a:fillRect/>
          </a:stretch>
        </p:blipFill>
        <p:spPr>
          <a:xfrm>
            <a:off x="0" y="0"/>
            <a:ext cx="9144000" cy="61206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988840"/>
            <a:ext cx="8964488" cy="864096"/>
          </a:xfrm>
        </p:spPr>
        <p:txBody>
          <a:bodyPr>
            <a:noAutofit/>
          </a:bodyPr>
          <a:lstStyle/>
          <a:p>
            <a:pPr algn="ctr"/>
            <a:r>
              <a:rPr lang="zh-CN" altLang="en-US" sz="6000" dirty="0" smtClean="0">
                <a:solidFill>
                  <a:srgbClr val="0000FF"/>
                </a:solidFill>
                <a:effectLst/>
                <a:latin typeface="华文琥珀" pitchFamily="2" charset="-122"/>
                <a:ea typeface="华文琥珀" pitchFamily="2" charset="-122"/>
              </a:rPr>
              <a:t>“二孩”政策</a:t>
            </a:r>
            <a:r>
              <a:rPr lang="zh-CN" altLang="en-US" sz="6000" dirty="0" smtClean="0">
                <a:solidFill>
                  <a:schemeClr val="accent4">
                    <a:lumMod val="50000"/>
                  </a:schemeClr>
                </a:solidFill>
                <a:effectLst/>
                <a:latin typeface="华文琥珀" pitchFamily="2" charset="-122"/>
                <a:ea typeface="华文琥珀" pitchFamily="2" charset="-122"/>
              </a:rPr>
              <a:t>带来的母</a:t>
            </a:r>
            <a:r>
              <a:rPr lang="en-US" altLang="zh-CN" sz="6000" dirty="0" smtClean="0">
                <a:solidFill>
                  <a:schemeClr val="accent4">
                    <a:lumMod val="50000"/>
                  </a:schemeClr>
                </a:solidFill>
                <a:effectLst/>
                <a:latin typeface="华文琥珀" pitchFamily="2" charset="-122"/>
                <a:ea typeface="华文琥珀" pitchFamily="2" charset="-122"/>
              </a:rPr>
              <a:t/>
            </a:r>
            <a:br>
              <a:rPr lang="en-US" altLang="zh-CN" sz="6000" dirty="0" smtClean="0">
                <a:solidFill>
                  <a:schemeClr val="accent4">
                    <a:lumMod val="50000"/>
                  </a:schemeClr>
                </a:solidFill>
                <a:effectLst/>
                <a:latin typeface="华文琥珀" pitchFamily="2" charset="-122"/>
                <a:ea typeface="华文琥珀" pitchFamily="2" charset="-122"/>
              </a:rPr>
            </a:br>
            <a:r>
              <a:rPr lang="zh-CN" altLang="en-US" sz="6000" dirty="0" smtClean="0">
                <a:solidFill>
                  <a:schemeClr val="accent4">
                    <a:lumMod val="50000"/>
                  </a:schemeClr>
                </a:solidFill>
                <a:effectLst/>
                <a:latin typeface="华文琥珀" pitchFamily="2" charset="-122"/>
                <a:ea typeface="华文琥珀" pitchFamily="2" charset="-122"/>
              </a:rPr>
              <a:t>婴产品未来</a:t>
            </a:r>
            <a:r>
              <a:rPr lang="zh-CN" altLang="en-US" sz="6000" dirty="0" smtClean="0">
                <a:solidFill>
                  <a:srgbClr val="FF0000"/>
                </a:solidFill>
                <a:effectLst/>
                <a:latin typeface="华文琥珀" pitchFamily="2" charset="-122"/>
                <a:ea typeface="华文琥珀" pitchFamily="2" charset="-122"/>
              </a:rPr>
              <a:t>价格走趋分析</a:t>
            </a:r>
            <a:endParaRPr lang="zh-CN" altLang="en-US" sz="6000" dirty="0">
              <a:solidFill>
                <a:srgbClr val="FF0000"/>
              </a:solidFill>
              <a:effectLst/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167045"/>
            <a:ext cx="9144000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/>
              <a:t>2015    </a:t>
            </a:r>
            <a:r>
              <a:rPr lang="zh-CN" altLang="en-US" sz="3600" dirty="0" smtClean="0"/>
              <a:t>工商管理    李秀娟</a:t>
            </a:r>
            <a:endParaRPr lang="zh-CN" altLang="en-US" sz="36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U11282P1DT2015030917490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620688"/>
            <a:ext cx="9143999" cy="6237312"/>
          </a:xfrm>
          <a:prstGeom prst="rect">
            <a:avLst/>
          </a:prstGeom>
        </p:spPr>
      </p:pic>
      <p:sp>
        <p:nvSpPr>
          <p:cNvPr id="7" name="内容占位符 6"/>
          <p:cNvSpPr>
            <a:spLocks noGrp="1"/>
          </p:cNvSpPr>
          <p:nvPr>
            <p:ph idx="1"/>
          </p:nvPr>
        </p:nvSpPr>
        <p:spPr>
          <a:xfrm>
            <a:off x="457200" y="1600200"/>
            <a:ext cx="3898776" cy="485313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altLang="zh-CN" sz="2800" spc="200" dirty="0" smtClean="0">
                <a:solidFill>
                  <a:schemeClr val="bg2">
                    <a:lumMod val="10000"/>
                  </a:schemeClr>
                </a:solidFill>
                <a:latin typeface="华文新魏" pitchFamily="2" charset="-122"/>
                <a:ea typeface="华文新魏" pitchFamily="2" charset="-122"/>
              </a:rPr>
              <a:t>  2015</a:t>
            </a:r>
            <a:r>
              <a:rPr lang="zh-CN" altLang="en-US" sz="2800" spc="200" dirty="0" smtClean="0">
                <a:solidFill>
                  <a:schemeClr val="bg2">
                    <a:lumMod val="10000"/>
                  </a:schemeClr>
                </a:solidFill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800" spc="200" dirty="0" smtClean="0">
                <a:solidFill>
                  <a:schemeClr val="bg2">
                    <a:lumMod val="10000"/>
                  </a:schemeClr>
                </a:solidFill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2800" spc="200" dirty="0" smtClean="0">
                <a:solidFill>
                  <a:schemeClr val="bg2">
                    <a:lumMod val="10000"/>
                  </a:schemeClr>
                </a:solidFill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2800" spc="200" dirty="0" smtClean="0">
                <a:solidFill>
                  <a:schemeClr val="bg2">
                    <a:lumMod val="10000"/>
                  </a:schemeClr>
                </a:solidFill>
                <a:latin typeface="华文新魏" pitchFamily="2" charset="-122"/>
                <a:ea typeface="华文新魏" pitchFamily="2" charset="-122"/>
              </a:rPr>
              <a:t>29</a:t>
            </a:r>
            <a:r>
              <a:rPr lang="zh-CN" altLang="en-US" sz="2800" spc="200" dirty="0" smtClean="0">
                <a:solidFill>
                  <a:schemeClr val="bg2">
                    <a:lumMod val="10000"/>
                  </a:schemeClr>
                </a:solidFill>
                <a:latin typeface="华文新魏" pitchFamily="2" charset="-122"/>
                <a:ea typeface="华文新魏" pitchFamily="2" charset="-122"/>
              </a:rPr>
              <a:t>十八大五中全会宣布“一对夫妇可生育两个孩子政策”二孩政策落地顿时轰动全国，这也意味着婴幼儿用品势必成 为每个家庭关注的焦点，那么这个行业到底会有怎样的前景呢？</a:t>
            </a:r>
            <a:endParaRPr lang="zh-CN" altLang="en-US" sz="2800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l"/>
            <a:r>
              <a:rPr lang="zh-CN" altLang="en-US" sz="4500" dirty="0" smtClean="0">
                <a:solidFill>
                  <a:srgbClr val="FFFF00"/>
                </a:solidFill>
              </a:rPr>
              <a:t>现象阐述</a:t>
            </a:r>
            <a:endParaRPr lang="zh-CN" altLang="en-US" sz="45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15" descr="14feb5e05d91158db58013.jpg"/>
          <p:cNvPicPr>
            <a:picLocks noChangeAspect="1"/>
          </p:cNvPicPr>
          <p:nvPr/>
        </p:nvPicPr>
        <p:blipFill>
          <a:blip r:embed="rId2" cstate="print">
            <a:lum bright="-16000"/>
          </a:blip>
          <a:stretch>
            <a:fillRect/>
          </a:stretch>
        </p:blipFill>
        <p:spPr>
          <a:xfrm>
            <a:off x="1422441" y="1521384"/>
            <a:ext cx="6173895" cy="3635808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pic>
      <p:sp>
        <p:nvSpPr>
          <p:cNvPr id="8" name="内容占位符 7"/>
          <p:cNvSpPr>
            <a:spLocks noGrp="1"/>
          </p:cNvSpPr>
          <p:nvPr>
            <p:ph idx="1"/>
          </p:nvPr>
        </p:nvSpPr>
        <p:spPr>
          <a:xfrm>
            <a:off x="1403648" y="4581128"/>
            <a:ext cx="7454632" cy="1133888"/>
          </a:xfrm>
        </p:spPr>
        <p:txBody>
          <a:bodyPr>
            <a:normAutofit fontScale="25000" lnSpcReduction="20000"/>
          </a:bodyPr>
          <a:lstStyle/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sz="8000" dirty="0" smtClean="0"/>
          </a:p>
          <a:p>
            <a:pPr>
              <a:buNone/>
            </a:pPr>
            <a:r>
              <a:rPr lang="zh-CN" altLang="en-US" sz="8000" dirty="0" smtClean="0"/>
              <a:t>  </a:t>
            </a:r>
            <a:endParaRPr lang="en-US" altLang="zh-CN" sz="8000" dirty="0" smtClean="0"/>
          </a:p>
          <a:p>
            <a:pPr>
              <a:buNone/>
            </a:pPr>
            <a:r>
              <a:rPr lang="en-US" altLang="zh-CN" sz="8000" dirty="0" smtClean="0"/>
              <a:t>          </a:t>
            </a:r>
            <a:r>
              <a:rPr lang="zh-CN" altLang="en-US" sz="8000" dirty="0" smtClean="0"/>
              <a:t>图为全面开放二孩政策后人口走势</a:t>
            </a:r>
            <a:endParaRPr lang="en-US" altLang="zh-CN" sz="8000" dirty="0" smtClean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anchor="b" anchorCtr="0">
            <a:normAutofit/>
            <a:scene3d>
              <a:camera prst="orthographicFront">
                <a:rot lat="21299999" lon="0" rev="0"/>
              </a:camera>
              <a:lightRig rig="threePt" dir="t"/>
            </a:scene3d>
          </a:bodyPr>
          <a:lstStyle/>
          <a:p>
            <a:r>
              <a:rPr lang="zh-CN" altLang="en-US" sz="4500" dirty="0" smtClean="0">
                <a:solidFill>
                  <a:srgbClr val="FFFF00"/>
                </a:solidFill>
              </a:rPr>
              <a:t>背景分析：</a:t>
            </a:r>
            <a:endParaRPr lang="zh-CN" altLang="en-US" sz="4500" dirty="0">
              <a:solidFill>
                <a:srgbClr val="FFFF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60232" y="587727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>
                    <a:lumMod val="65000"/>
                  </a:schemeClr>
                </a:solidFill>
              </a:rPr>
              <a:t>图形仅供参考</a:t>
            </a:r>
            <a:endParaRPr lang="zh-CN" altLang="en-US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half" idx="1"/>
          </p:nvPr>
        </p:nvSpPr>
        <p:spPr>
          <a:xfrm>
            <a:off x="357158" y="1357298"/>
            <a:ext cx="7858180" cy="2571768"/>
          </a:xfr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zh-CN" altLang="en-US" sz="3600" dirty="0" smtClean="0"/>
              <a:t>二孩政策的落实，拉动人口增长</a:t>
            </a:r>
            <a:endParaRPr lang="en-US" altLang="zh-CN" sz="3600" dirty="0" smtClean="0"/>
          </a:p>
          <a:p>
            <a:pPr>
              <a:buNone/>
            </a:pPr>
            <a:r>
              <a:rPr lang="zh-CN" altLang="en-US" sz="3600" dirty="0" smtClean="0"/>
              <a:t>从而</a:t>
            </a:r>
            <a:r>
              <a:rPr lang="en-US" altLang="zh-CN" sz="3600" dirty="0" smtClean="0"/>
              <a:t>—</a:t>
            </a:r>
          </a:p>
          <a:p>
            <a:pPr>
              <a:buNone/>
            </a:pPr>
            <a:r>
              <a:rPr lang="zh-CN" altLang="en-US" sz="36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            带动了母婴产品消费</a:t>
            </a:r>
            <a:r>
              <a:rPr lang="zh-CN" altLang="en-US" sz="3600" dirty="0" smtClean="0">
                <a:solidFill>
                  <a:schemeClr val="accent1"/>
                </a:solidFill>
                <a:latin typeface="华文琥珀" pitchFamily="2" charset="-122"/>
                <a:ea typeface="华文琥珀" pitchFamily="2" charset="-122"/>
              </a:rPr>
              <a:t>需求</a:t>
            </a:r>
            <a:endParaRPr lang="en-US" altLang="zh-CN" sz="3600" dirty="0" smtClean="0">
              <a:solidFill>
                <a:schemeClr val="accent1"/>
              </a:solidFill>
              <a:latin typeface="华文琥珀" pitchFamily="2" charset="-122"/>
              <a:ea typeface="华文琥珀" pitchFamily="2" charset="-122"/>
            </a:endParaRPr>
          </a:p>
          <a:p>
            <a:pPr>
              <a:buNone/>
            </a:pPr>
            <a:r>
              <a:rPr lang="zh-CN" altLang="en-US" sz="36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           刺激厂商对母婴产品的</a:t>
            </a:r>
            <a:r>
              <a:rPr lang="zh-CN" altLang="en-US" sz="3600" dirty="0" smtClean="0">
                <a:solidFill>
                  <a:schemeClr val="accent1"/>
                </a:solidFill>
                <a:latin typeface="华文琥珀" pitchFamily="2" charset="-122"/>
                <a:ea typeface="华文琥珀" pitchFamily="2" charset="-122"/>
              </a:rPr>
              <a:t>供给</a:t>
            </a:r>
            <a:endParaRPr lang="zh-CN" altLang="en-US" sz="3600" dirty="0">
              <a:solidFill>
                <a:schemeClr val="accent1"/>
              </a:solidFill>
              <a:latin typeface="华文琥珀" pitchFamily="2" charset="-122"/>
              <a:ea typeface="华文琥珀" pitchFamily="2" charset="-122"/>
            </a:endParaRPr>
          </a:p>
        </p:txBody>
      </p:sp>
      <p:pic>
        <p:nvPicPr>
          <p:cNvPr id="5" name="内容占位符 4" descr="1446247814779779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72066" y="3919557"/>
            <a:ext cx="2857500" cy="2295525"/>
          </a:xfrm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引入主题：</a:t>
            </a:r>
            <a:endParaRPr lang="zh-CN" altLang="en-US" dirty="0">
              <a:solidFill>
                <a:srgbClr val="FFFF00"/>
              </a:solidFill>
            </a:endParaRPr>
          </a:p>
        </p:txBody>
      </p:sp>
      <p:pic>
        <p:nvPicPr>
          <p:cNvPr id="7" name="图片 6" descr="14461694925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3946830"/>
            <a:ext cx="3024336" cy="2268252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1008112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zh-CN" altLang="en-US" sz="4500" dirty="0" smtClean="0">
                <a:solidFill>
                  <a:srgbClr val="FFFF00"/>
                </a:solidFill>
              </a:rPr>
              <a:t>问题提出：</a:t>
            </a:r>
            <a:endParaRPr lang="zh-CN" altLang="en-US" sz="4500" dirty="0">
              <a:solidFill>
                <a:srgbClr val="FFFF00"/>
              </a:solidFill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395536" y="1124744"/>
            <a:ext cx="8291264" cy="4882547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en-US" altLang="zh-CN" sz="3900" dirty="0" smtClean="0"/>
          </a:p>
          <a:p>
            <a:r>
              <a:rPr lang="zh-CN" altLang="en-US" sz="3900" dirty="0" smtClean="0"/>
              <a:t>面对母婴产品</a:t>
            </a:r>
            <a:r>
              <a:rPr lang="zh-CN" altLang="en-US" sz="3900" dirty="0" smtClean="0">
                <a:solidFill>
                  <a:srgbClr val="FF0000"/>
                </a:solidFill>
                <a:ea typeface="华文琥珀" pitchFamily="2" charset="-122"/>
              </a:rPr>
              <a:t>需求</a:t>
            </a:r>
            <a:r>
              <a:rPr lang="zh-CN" altLang="en-US" sz="3900" dirty="0" smtClean="0"/>
              <a:t>的增长</a:t>
            </a:r>
            <a:endParaRPr lang="en-US" altLang="zh-CN" sz="3900" dirty="0" smtClean="0"/>
          </a:p>
          <a:p>
            <a:r>
              <a:rPr lang="zh-CN" altLang="en-US" sz="3900" dirty="0" smtClean="0"/>
              <a:t>面对厂商对母婴产品</a:t>
            </a:r>
            <a:r>
              <a:rPr lang="zh-CN" altLang="en-US" sz="3900" dirty="0" smtClean="0">
                <a:solidFill>
                  <a:srgbClr val="FF0000"/>
                </a:solidFill>
                <a:ea typeface="华文琥珀" pitchFamily="2" charset="-122"/>
              </a:rPr>
              <a:t>供给</a:t>
            </a:r>
            <a:r>
              <a:rPr lang="zh-CN" altLang="en-US" sz="3900" dirty="0" smtClean="0"/>
              <a:t>的增加</a:t>
            </a:r>
            <a:endParaRPr lang="en-US" altLang="zh-CN" sz="3900" dirty="0" smtClean="0"/>
          </a:p>
          <a:p>
            <a:pPr algn="ctr">
              <a:buNone/>
            </a:pPr>
            <a:endParaRPr lang="en-US" altLang="zh-CN" sz="4200" dirty="0" smtClean="0"/>
          </a:p>
          <a:p>
            <a:pPr algn="ctr">
              <a:buNone/>
            </a:pPr>
            <a:endParaRPr lang="en-US" altLang="zh-CN" sz="6500" dirty="0" smtClean="0">
              <a:solidFill>
                <a:srgbClr val="FF0000"/>
              </a:solidFill>
              <a:latin typeface="华文琥珀" pitchFamily="2" charset="-122"/>
              <a:ea typeface="华文琥珀" pitchFamily="2" charset="-122"/>
            </a:endParaRPr>
          </a:p>
          <a:p>
            <a:pPr algn="ctr">
              <a:buNone/>
            </a:pPr>
            <a:r>
              <a:rPr lang="zh-CN" altLang="en-US" sz="6500" kern="1500" spc="1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未来母婴产品</a:t>
            </a:r>
            <a:endParaRPr lang="en-US" altLang="zh-CN" sz="6500" kern="1500" spc="100" dirty="0" smtClean="0">
              <a:solidFill>
                <a:srgbClr val="FF0000"/>
              </a:solidFill>
              <a:latin typeface="华文琥珀" pitchFamily="2" charset="-122"/>
              <a:ea typeface="华文琥珀" pitchFamily="2" charset="-122"/>
            </a:endParaRPr>
          </a:p>
          <a:p>
            <a:pPr algn="ctr">
              <a:buNone/>
            </a:pPr>
            <a:r>
              <a:rPr lang="zh-CN" altLang="en-US" sz="6500" kern="1500" spc="1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价格会走向何方呢？</a:t>
            </a:r>
            <a:endParaRPr lang="zh-CN" altLang="en-US" sz="6500" kern="1500" spc="100" dirty="0">
              <a:solidFill>
                <a:srgbClr val="FF0000"/>
              </a:solidFill>
              <a:latin typeface="华文琥珀" pitchFamily="2" charset="-122"/>
              <a:ea typeface="华文琥珀" pitchFamily="2" charset="-122"/>
            </a:endParaRPr>
          </a:p>
        </p:txBody>
      </p:sp>
    </p:spTree>
  </p:cSld>
  <p:clrMapOvr>
    <a:masterClrMapping/>
  </p:clrMapOvr>
  <p:transition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zh-CN" altLang="en-US" sz="55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经济学原理解析</a:t>
            </a:r>
            <a:endParaRPr lang="en-US" altLang="zh-CN" sz="5500" dirty="0" smtClean="0">
              <a:solidFill>
                <a:srgbClr val="FF0000"/>
              </a:solidFill>
              <a:latin typeface="华文琥珀" pitchFamily="2" charset="-122"/>
              <a:ea typeface="华文琥珀" pitchFamily="2" charset="-122"/>
            </a:endParaRPr>
          </a:p>
          <a:p>
            <a:pPr>
              <a:buNone/>
            </a:pPr>
            <a:endParaRPr lang="en-US" altLang="zh-CN" sz="5500" dirty="0" smtClean="0">
              <a:latin typeface="华文琥珀" pitchFamily="2" charset="-122"/>
              <a:ea typeface="华文琥珀" pitchFamily="2" charset="-122"/>
            </a:endParaRPr>
          </a:p>
          <a:p>
            <a:endParaRPr lang="en-US" altLang="zh-CN" sz="5500" dirty="0" smtClean="0">
              <a:latin typeface="华文琥珀" pitchFamily="2" charset="-122"/>
              <a:ea typeface="华文琥珀" pitchFamily="2" charset="-122"/>
            </a:endParaRPr>
          </a:p>
          <a:p>
            <a:pPr>
              <a:buNone/>
            </a:pPr>
            <a:r>
              <a:rPr lang="en-US" altLang="zh-CN" sz="5500" dirty="0" smtClean="0">
                <a:solidFill>
                  <a:srgbClr val="0070C0"/>
                </a:solidFill>
                <a:latin typeface="华文琥珀" pitchFamily="2" charset="-122"/>
                <a:ea typeface="华文琥珀" pitchFamily="2" charset="-122"/>
              </a:rPr>
              <a:t>                       </a:t>
            </a:r>
            <a:r>
              <a:rPr lang="en-US" altLang="zh-CN" sz="5500" dirty="0" smtClean="0">
                <a:solidFill>
                  <a:srgbClr val="00B0F0"/>
                </a:solidFill>
                <a:latin typeface="华文琥珀" pitchFamily="2" charset="-122"/>
                <a:ea typeface="华文琥珀" pitchFamily="2" charset="-122"/>
              </a:rPr>
              <a:t>—</a:t>
            </a:r>
            <a:r>
              <a:rPr lang="zh-CN" altLang="en-US" sz="5500" dirty="0" smtClean="0">
                <a:solidFill>
                  <a:srgbClr val="00B0F0"/>
                </a:solidFill>
                <a:latin typeface="华文琥珀" pitchFamily="2" charset="-122"/>
                <a:ea typeface="华文琥珀" pitchFamily="2" charset="-122"/>
              </a:rPr>
              <a:t>供求原理</a:t>
            </a:r>
            <a:endParaRPr lang="en-US" altLang="zh-CN" sz="5500" dirty="0" smtClean="0">
              <a:solidFill>
                <a:srgbClr val="00B0F0"/>
              </a:solidFill>
              <a:latin typeface="华文琥珀" pitchFamily="2" charset="-122"/>
              <a:ea typeface="华文琥珀" pitchFamily="2" charset="-122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zh-CN" altLang="en-US" sz="4500" dirty="0" smtClean="0">
                <a:solidFill>
                  <a:srgbClr val="FFFF00"/>
                </a:solidFill>
              </a:rPr>
              <a:t>原理内容：</a:t>
            </a:r>
            <a:endParaRPr lang="zh-CN" altLang="en-US" sz="4500" dirty="0">
              <a:solidFill>
                <a:srgbClr val="FFFF00"/>
              </a:solidFill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428596" y="1714488"/>
            <a:ext cx="8258204" cy="4292803"/>
          </a:xfrm>
          <a:ln>
            <a:noFill/>
          </a:ln>
          <a:effectLst/>
        </p:spPr>
        <p:txBody>
          <a:bodyPr>
            <a:normAutofit/>
          </a:bodyPr>
          <a:lstStyle/>
          <a:p>
            <a:pPr>
              <a:buNone/>
            </a:pPr>
            <a:r>
              <a:rPr lang="zh-CN" altLang="en-US" sz="3600" dirty="0" smtClean="0"/>
              <a:t>      当供给与需求同时同方向发生变动时，均衡价格（即市场价格）的变动分为三种情况。</a:t>
            </a:r>
            <a:endParaRPr lang="en-US" altLang="zh-CN" sz="3600" dirty="0" smtClean="0"/>
          </a:p>
          <a:p>
            <a:pPr>
              <a:buNone/>
            </a:pPr>
            <a:r>
              <a:rPr lang="zh-CN" altLang="en-US" sz="3600" dirty="0" smtClean="0"/>
              <a:t>       这也是我们对未来母婴产品价格的预测思路。</a:t>
            </a:r>
            <a:endParaRPr lang="zh-CN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251520" y="-171400"/>
            <a:ext cx="8640960" cy="7029400"/>
          </a:xfrm>
        </p:spPr>
        <p:txBody>
          <a:bodyPr>
            <a:normAutofit/>
          </a:bodyPr>
          <a:lstStyle/>
          <a:p>
            <a:pPr lvl="0">
              <a:buNone/>
            </a:pPr>
            <a:endParaRPr lang="en-US" altLang="zh-CN" sz="4000" dirty="0" smtClean="0"/>
          </a:p>
          <a:p>
            <a:pPr lvl="0">
              <a:buNone/>
            </a:pPr>
            <a:r>
              <a:rPr lang="en-US" altLang="zh-CN" sz="3600" dirty="0" smtClean="0">
                <a:solidFill>
                  <a:srgbClr val="FF0000"/>
                </a:solidFill>
              </a:rPr>
              <a:t>※</a:t>
            </a:r>
            <a:r>
              <a:rPr lang="zh-CN" altLang="en-US" sz="3600" dirty="0" smtClean="0"/>
              <a:t>如果未来母婴产品</a:t>
            </a:r>
            <a:r>
              <a:rPr lang="zh-CN" altLang="en-US" sz="36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供给</a:t>
            </a:r>
            <a:r>
              <a:rPr lang="zh-CN" altLang="en-US" sz="3600" dirty="0" smtClean="0"/>
              <a:t>增加的幅度</a:t>
            </a:r>
            <a:r>
              <a:rPr lang="zh-CN" altLang="en-US" sz="3600" dirty="0" smtClean="0">
                <a:solidFill>
                  <a:schemeClr val="accent1"/>
                </a:solidFill>
                <a:latin typeface="华文琥珀" pitchFamily="2" charset="-122"/>
                <a:ea typeface="华文琥珀" pitchFamily="2" charset="-122"/>
              </a:rPr>
              <a:t>大于</a:t>
            </a:r>
            <a:r>
              <a:rPr lang="zh-CN" altLang="en-US" sz="3600" dirty="0" smtClean="0"/>
              <a:t>消费</a:t>
            </a:r>
            <a:r>
              <a:rPr lang="zh-CN" altLang="en-US" sz="36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需求</a:t>
            </a:r>
            <a:r>
              <a:rPr lang="zh-CN" altLang="en-US" sz="3600" dirty="0" smtClean="0"/>
              <a:t>增加的幅度，均衡价格（即市场价格）会</a:t>
            </a:r>
            <a:r>
              <a:rPr lang="zh-CN" altLang="en-US" sz="3600" dirty="0" smtClean="0">
                <a:solidFill>
                  <a:srgbClr val="00B0F0"/>
                </a:solidFill>
                <a:latin typeface="华文琥珀" pitchFamily="2" charset="-122"/>
                <a:ea typeface="华文琥珀" pitchFamily="2" charset="-122"/>
              </a:rPr>
              <a:t>下降</a:t>
            </a:r>
            <a:r>
              <a:rPr lang="en-US" altLang="zh-CN" sz="3600" dirty="0" smtClean="0"/>
              <a:t>;</a:t>
            </a:r>
            <a:endParaRPr lang="zh-CN" altLang="en-US" sz="3600" dirty="0" smtClean="0"/>
          </a:p>
          <a:p>
            <a:pPr>
              <a:buNone/>
            </a:pPr>
            <a:r>
              <a:rPr lang="en-US" altLang="zh-CN" sz="3600" dirty="0" smtClean="0">
                <a:solidFill>
                  <a:srgbClr val="FF0000"/>
                </a:solidFill>
              </a:rPr>
              <a:t>※</a:t>
            </a:r>
            <a:r>
              <a:rPr lang="zh-CN" altLang="en-US" sz="3600" dirty="0" smtClean="0"/>
              <a:t>如果未来母婴产品</a:t>
            </a:r>
            <a:r>
              <a:rPr lang="zh-CN" altLang="en-US" sz="36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供给</a:t>
            </a:r>
            <a:r>
              <a:rPr lang="zh-CN" altLang="en-US" sz="3600" dirty="0" smtClean="0"/>
              <a:t>增加的幅度</a:t>
            </a:r>
            <a:r>
              <a:rPr lang="zh-CN" altLang="en-US" sz="3600" dirty="0" smtClean="0">
                <a:solidFill>
                  <a:srgbClr val="00B0F0"/>
                </a:solidFill>
                <a:latin typeface="华文琥珀" pitchFamily="2" charset="-122"/>
                <a:ea typeface="华文琥珀" pitchFamily="2" charset="-122"/>
              </a:rPr>
              <a:t>等于</a:t>
            </a:r>
            <a:r>
              <a:rPr lang="zh-CN" altLang="en-US" sz="3600" dirty="0" smtClean="0"/>
              <a:t>消费</a:t>
            </a:r>
            <a:r>
              <a:rPr lang="zh-CN" altLang="en-US" sz="36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需求</a:t>
            </a:r>
            <a:r>
              <a:rPr lang="zh-CN" altLang="en-US" sz="3600" dirty="0" smtClean="0"/>
              <a:t>增加的幅度，均衡价格（即市场价格）</a:t>
            </a:r>
            <a:r>
              <a:rPr lang="zh-CN" altLang="en-US" sz="3600" dirty="0" smtClean="0">
                <a:solidFill>
                  <a:srgbClr val="00B0F0"/>
                </a:solidFill>
                <a:latin typeface="华文琥珀" pitchFamily="2" charset="-122"/>
                <a:ea typeface="华文琥珀" pitchFamily="2" charset="-122"/>
              </a:rPr>
              <a:t>保持不变</a:t>
            </a:r>
            <a:r>
              <a:rPr lang="en-US" altLang="zh-CN" sz="3600" dirty="0" smtClean="0"/>
              <a:t>;</a:t>
            </a:r>
          </a:p>
          <a:p>
            <a:pPr>
              <a:buNone/>
            </a:pPr>
            <a:r>
              <a:rPr lang="en-US" altLang="zh-CN" sz="3600" dirty="0" smtClean="0">
                <a:solidFill>
                  <a:srgbClr val="FF0000"/>
                </a:solidFill>
              </a:rPr>
              <a:t>※</a:t>
            </a:r>
            <a:r>
              <a:rPr lang="zh-CN" altLang="en-US" sz="3600" dirty="0" smtClean="0"/>
              <a:t>如果未来母婴产品</a:t>
            </a:r>
            <a:r>
              <a:rPr lang="zh-CN" altLang="en-US" sz="36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供给</a:t>
            </a:r>
            <a:r>
              <a:rPr lang="zh-CN" altLang="en-US" sz="3600" dirty="0" smtClean="0">
                <a:latin typeface="+mn-ea"/>
              </a:rPr>
              <a:t>增加</a:t>
            </a:r>
            <a:r>
              <a:rPr lang="zh-CN" altLang="en-US" sz="3600" dirty="0" smtClean="0"/>
              <a:t>的幅度</a:t>
            </a:r>
            <a:r>
              <a:rPr lang="zh-CN" altLang="en-US" sz="3600" dirty="0" smtClean="0">
                <a:solidFill>
                  <a:srgbClr val="00B0F0"/>
                </a:solidFill>
                <a:latin typeface="华文琥珀" pitchFamily="2" charset="-122"/>
                <a:ea typeface="华文琥珀" pitchFamily="2" charset="-122"/>
              </a:rPr>
              <a:t>小于</a:t>
            </a:r>
            <a:r>
              <a:rPr lang="zh-CN" altLang="en-US" sz="3600" dirty="0" smtClean="0"/>
              <a:t>消费</a:t>
            </a:r>
            <a:r>
              <a:rPr lang="zh-CN" altLang="en-US" sz="36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需求</a:t>
            </a:r>
            <a:r>
              <a:rPr lang="zh-CN" altLang="en-US" sz="3600" dirty="0" smtClean="0"/>
              <a:t>增加的幅度，均衡价格（即市场价格）会</a:t>
            </a:r>
            <a:r>
              <a:rPr lang="zh-CN" altLang="en-US" sz="3600" dirty="0" smtClean="0">
                <a:solidFill>
                  <a:srgbClr val="00B0F0"/>
                </a:solidFill>
                <a:latin typeface="华文琥珀" pitchFamily="2" charset="-122"/>
                <a:ea typeface="华文琥珀" pitchFamily="2" charset="-122"/>
              </a:rPr>
              <a:t>上涨</a:t>
            </a:r>
            <a:r>
              <a:rPr lang="en-US" altLang="zh-CN" sz="3600" dirty="0" smtClean="0"/>
              <a:t>.</a:t>
            </a:r>
            <a:endParaRPr lang="zh-CN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936104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zh-CN" altLang="en-US" sz="4500" dirty="0" smtClean="0">
                <a:solidFill>
                  <a:srgbClr val="FFFF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供求原理模型分析：</a:t>
            </a:r>
            <a:endParaRPr lang="zh-CN" altLang="en-US" sz="4500" dirty="0">
              <a:solidFill>
                <a:srgbClr val="FFFF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1" name="Line 53"/>
          <p:cNvSpPr>
            <a:spLocks noChangeShapeType="1"/>
          </p:cNvSpPr>
          <p:nvPr/>
        </p:nvSpPr>
        <p:spPr bwMode="auto">
          <a:xfrm flipV="1">
            <a:off x="982653" y="1484313"/>
            <a:ext cx="0" cy="36718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2" name="Line 55"/>
          <p:cNvSpPr>
            <a:spLocks noChangeShapeType="1"/>
          </p:cNvSpPr>
          <p:nvPr/>
        </p:nvSpPr>
        <p:spPr bwMode="auto">
          <a:xfrm>
            <a:off x="982653" y="5157788"/>
            <a:ext cx="374491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3" name="Line 58"/>
          <p:cNvSpPr>
            <a:spLocks noChangeShapeType="1"/>
          </p:cNvSpPr>
          <p:nvPr/>
        </p:nvSpPr>
        <p:spPr bwMode="auto">
          <a:xfrm flipV="1">
            <a:off x="1054091" y="1484313"/>
            <a:ext cx="2808287" cy="24479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4" name="Line 74"/>
          <p:cNvSpPr>
            <a:spLocks noChangeShapeType="1"/>
          </p:cNvSpPr>
          <p:nvPr/>
        </p:nvSpPr>
        <p:spPr bwMode="auto">
          <a:xfrm>
            <a:off x="1701791" y="2060575"/>
            <a:ext cx="3097212" cy="1871663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5" name="Line 82"/>
          <p:cNvSpPr>
            <a:spLocks noChangeShapeType="1"/>
          </p:cNvSpPr>
          <p:nvPr/>
        </p:nvSpPr>
        <p:spPr bwMode="auto">
          <a:xfrm>
            <a:off x="3430578" y="3357563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" name="Line 85"/>
          <p:cNvSpPr>
            <a:spLocks noChangeShapeType="1"/>
          </p:cNvSpPr>
          <p:nvPr/>
        </p:nvSpPr>
        <p:spPr bwMode="auto">
          <a:xfrm>
            <a:off x="3214678" y="3429000"/>
            <a:ext cx="0" cy="1728788"/>
          </a:xfrm>
          <a:prstGeom prst="line">
            <a:avLst/>
          </a:prstGeom>
          <a:noFill/>
          <a:ln w="28575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7" name="Line 86"/>
          <p:cNvSpPr>
            <a:spLocks noChangeShapeType="1"/>
          </p:cNvSpPr>
          <p:nvPr/>
        </p:nvSpPr>
        <p:spPr bwMode="auto">
          <a:xfrm flipH="1">
            <a:off x="982653" y="3500438"/>
            <a:ext cx="2232025" cy="0"/>
          </a:xfrm>
          <a:prstGeom prst="line">
            <a:avLst/>
          </a:prstGeom>
          <a:noFill/>
          <a:ln w="28575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" name="Oval 92"/>
          <p:cNvSpPr>
            <a:spLocks noChangeArrowheads="1"/>
          </p:cNvSpPr>
          <p:nvPr/>
        </p:nvSpPr>
        <p:spPr bwMode="auto">
          <a:xfrm>
            <a:off x="4870441" y="3933825"/>
            <a:ext cx="395287" cy="431800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400" b="1"/>
              <a:t>D</a:t>
            </a:r>
            <a:r>
              <a:rPr lang="en-US" altLang="zh-CN" sz="2400" b="1" baseline="-25000"/>
              <a:t>2</a:t>
            </a:r>
          </a:p>
        </p:txBody>
      </p:sp>
      <p:sp>
        <p:nvSpPr>
          <p:cNvPr id="49" name="Oval 93"/>
          <p:cNvSpPr>
            <a:spLocks noChangeArrowheads="1"/>
          </p:cNvSpPr>
          <p:nvPr/>
        </p:nvSpPr>
        <p:spPr bwMode="auto">
          <a:xfrm>
            <a:off x="4367203" y="4292600"/>
            <a:ext cx="504825" cy="433388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400" b="1"/>
              <a:t>D</a:t>
            </a:r>
            <a:r>
              <a:rPr lang="en-US" altLang="zh-CN" sz="2400" b="1" baseline="-25000"/>
              <a:t>1</a:t>
            </a:r>
          </a:p>
        </p:txBody>
      </p:sp>
      <p:sp>
        <p:nvSpPr>
          <p:cNvPr id="50" name="Oval 95"/>
          <p:cNvSpPr>
            <a:spLocks noChangeArrowheads="1"/>
          </p:cNvSpPr>
          <p:nvPr/>
        </p:nvSpPr>
        <p:spPr bwMode="auto">
          <a:xfrm>
            <a:off x="4727566" y="5084763"/>
            <a:ext cx="433387" cy="431800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400" b="1" dirty="0"/>
              <a:t>Q</a:t>
            </a:r>
          </a:p>
        </p:txBody>
      </p:sp>
      <p:sp>
        <p:nvSpPr>
          <p:cNvPr id="51" name="Oval 98"/>
          <p:cNvSpPr>
            <a:spLocks noChangeArrowheads="1"/>
          </p:cNvSpPr>
          <p:nvPr/>
        </p:nvSpPr>
        <p:spPr bwMode="auto">
          <a:xfrm>
            <a:off x="622291" y="3429000"/>
            <a:ext cx="357187" cy="358775"/>
          </a:xfrm>
          <a:prstGeom prst="ellipse">
            <a:avLst/>
          </a:prstGeom>
          <a:solidFill>
            <a:schemeClr val="bg1">
              <a:alpha val="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400" b="1"/>
              <a:t>P</a:t>
            </a:r>
            <a:r>
              <a:rPr lang="en-US" altLang="zh-CN" sz="2400" b="1" baseline="-25000"/>
              <a:t>1</a:t>
            </a:r>
          </a:p>
        </p:txBody>
      </p:sp>
      <p:sp>
        <p:nvSpPr>
          <p:cNvPr id="52" name="Oval 99"/>
          <p:cNvSpPr>
            <a:spLocks noChangeArrowheads="1"/>
          </p:cNvSpPr>
          <p:nvPr/>
        </p:nvSpPr>
        <p:spPr bwMode="auto">
          <a:xfrm>
            <a:off x="477828" y="4868863"/>
            <a:ext cx="647700" cy="649287"/>
          </a:xfrm>
          <a:prstGeom prst="ellipse">
            <a:avLst/>
          </a:prstGeom>
          <a:solidFill>
            <a:schemeClr val="bg1">
              <a:alpha val="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400" b="1"/>
              <a:t>O</a:t>
            </a:r>
          </a:p>
        </p:txBody>
      </p:sp>
      <p:cxnSp>
        <p:nvCxnSpPr>
          <p:cNvPr id="53" name="直接连接符 52"/>
          <p:cNvCxnSpPr>
            <a:cxnSpLocks noChangeShapeType="1"/>
          </p:cNvCxnSpPr>
          <p:nvPr/>
        </p:nvCxnSpPr>
        <p:spPr bwMode="auto">
          <a:xfrm>
            <a:off x="1054091" y="2852738"/>
            <a:ext cx="2881312" cy="0"/>
          </a:xfrm>
          <a:prstGeom prst="line">
            <a:avLst/>
          </a:prstGeom>
          <a:noFill/>
          <a:ln w="19050" algn="ctr">
            <a:solidFill>
              <a:schemeClr val="accent1"/>
            </a:solidFill>
            <a:prstDash val="sysDash"/>
            <a:round/>
            <a:headEnd/>
            <a:tailEnd/>
          </a:ln>
        </p:spPr>
      </p:cxnSp>
      <p:cxnSp>
        <p:nvCxnSpPr>
          <p:cNvPr id="54" name="直接连接符 53"/>
          <p:cNvCxnSpPr/>
          <p:nvPr/>
        </p:nvCxnSpPr>
        <p:spPr>
          <a:xfrm rot="16200000" flipH="1">
            <a:off x="946934" y="4185444"/>
            <a:ext cx="1944688" cy="0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5" name="Oval 98"/>
          <p:cNvSpPr>
            <a:spLocks noChangeArrowheads="1"/>
          </p:cNvSpPr>
          <p:nvPr/>
        </p:nvSpPr>
        <p:spPr bwMode="auto">
          <a:xfrm>
            <a:off x="693728" y="2636838"/>
            <a:ext cx="214313" cy="358775"/>
          </a:xfrm>
          <a:prstGeom prst="ellipse">
            <a:avLst/>
          </a:prstGeom>
          <a:solidFill>
            <a:schemeClr val="bg1">
              <a:alpha val="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400" b="1" dirty="0" smtClean="0"/>
              <a:t>P</a:t>
            </a:r>
            <a:r>
              <a:rPr lang="en-US" altLang="zh-CN" sz="2400" b="1" baseline="-25000" dirty="0" smtClean="0"/>
              <a:t>3</a:t>
            </a:r>
            <a:endParaRPr lang="en-US" altLang="zh-CN" sz="2400" b="1" baseline="-25000" dirty="0"/>
          </a:p>
        </p:txBody>
      </p:sp>
      <p:sp>
        <p:nvSpPr>
          <p:cNvPr id="56" name="Oval 93"/>
          <p:cNvSpPr>
            <a:spLocks noChangeArrowheads="1"/>
          </p:cNvSpPr>
          <p:nvPr/>
        </p:nvSpPr>
        <p:spPr bwMode="auto">
          <a:xfrm>
            <a:off x="2927341" y="3429000"/>
            <a:ext cx="504825" cy="433388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400" b="1"/>
              <a:t>E</a:t>
            </a:r>
            <a:r>
              <a:rPr lang="en-US" altLang="zh-CN" sz="2400" b="1" baseline="-25000"/>
              <a:t>1</a:t>
            </a:r>
          </a:p>
        </p:txBody>
      </p:sp>
      <p:sp>
        <p:nvSpPr>
          <p:cNvPr id="57" name="Oval 93"/>
          <p:cNvSpPr>
            <a:spLocks noChangeArrowheads="1"/>
          </p:cNvSpPr>
          <p:nvPr/>
        </p:nvSpPr>
        <p:spPr bwMode="auto">
          <a:xfrm>
            <a:off x="3502016" y="2924175"/>
            <a:ext cx="504825" cy="433388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400" b="1"/>
              <a:t>E</a:t>
            </a:r>
            <a:r>
              <a:rPr lang="en-US" altLang="zh-CN" sz="2400" b="1" baseline="-25000"/>
              <a:t>2</a:t>
            </a:r>
          </a:p>
        </p:txBody>
      </p:sp>
      <p:sp>
        <p:nvSpPr>
          <p:cNvPr id="58" name="Line 74"/>
          <p:cNvSpPr>
            <a:spLocks noChangeShapeType="1"/>
          </p:cNvSpPr>
          <p:nvPr/>
        </p:nvSpPr>
        <p:spPr bwMode="auto">
          <a:xfrm>
            <a:off x="2062153" y="1773238"/>
            <a:ext cx="2881313" cy="172720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9" name="Line 74"/>
          <p:cNvSpPr>
            <a:spLocks noChangeShapeType="1"/>
          </p:cNvSpPr>
          <p:nvPr/>
        </p:nvSpPr>
        <p:spPr bwMode="auto">
          <a:xfrm>
            <a:off x="1127116" y="2708275"/>
            <a:ext cx="3024187" cy="18732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0" name="Line 74"/>
          <p:cNvSpPr>
            <a:spLocks noChangeShapeType="1"/>
          </p:cNvSpPr>
          <p:nvPr/>
        </p:nvSpPr>
        <p:spPr bwMode="auto">
          <a:xfrm>
            <a:off x="1485891" y="2349500"/>
            <a:ext cx="3025775" cy="1871663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" name="Line 58"/>
          <p:cNvSpPr>
            <a:spLocks noChangeShapeType="1"/>
          </p:cNvSpPr>
          <p:nvPr/>
        </p:nvSpPr>
        <p:spPr bwMode="auto">
          <a:xfrm flipV="1">
            <a:off x="1630353" y="1989138"/>
            <a:ext cx="3240088" cy="28797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cxnSp>
        <p:nvCxnSpPr>
          <p:cNvPr id="62" name="直接连接符 44"/>
          <p:cNvCxnSpPr/>
          <p:nvPr/>
        </p:nvCxnSpPr>
        <p:spPr>
          <a:xfrm rot="16200000" flipH="1">
            <a:off x="2602697" y="4185444"/>
            <a:ext cx="1944688" cy="0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直接连接符 44"/>
          <p:cNvCxnSpPr>
            <a:cxnSpLocks noChangeShapeType="1"/>
          </p:cNvCxnSpPr>
          <p:nvPr/>
        </p:nvCxnSpPr>
        <p:spPr bwMode="auto">
          <a:xfrm rot="16200000" flipH="1">
            <a:off x="2818596" y="4040982"/>
            <a:ext cx="2233613" cy="0"/>
          </a:xfrm>
          <a:prstGeom prst="line">
            <a:avLst/>
          </a:prstGeom>
          <a:noFill/>
          <a:ln w="19050" algn="ctr">
            <a:solidFill>
              <a:schemeClr val="accent1"/>
            </a:solidFill>
            <a:prstDash val="sysDash"/>
            <a:round/>
            <a:headEnd/>
            <a:tailEnd/>
          </a:ln>
        </p:spPr>
      </p:cxnSp>
      <p:sp>
        <p:nvSpPr>
          <p:cNvPr id="64" name="Line 86"/>
          <p:cNvSpPr>
            <a:spLocks noChangeShapeType="1"/>
          </p:cNvSpPr>
          <p:nvPr/>
        </p:nvSpPr>
        <p:spPr bwMode="auto">
          <a:xfrm flipH="1">
            <a:off x="982653" y="3141663"/>
            <a:ext cx="2519363" cy="0"/>
          </a:xfrm>
          <a:prstGeom prst="line">
            <a:avLst/>
          </a:prstGeom>
          <a:noFill/>
          <a:ln w="28575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5" name="Oval 98"/>
          <p:cNvSpPr>
            <a:spLocks noChangeArrowheads="1"/>
          </p:cNvSpPr>
          <p:nvPr/>
        </p:nvSpPr>
        <p:spPr bwMode="auto">
          <a:xfrm>
            <a:off x="142844" y="2927349"/>
            <a:ext cx="857256" cy="358775"/>
          </a:xfrm>
          <a:prstGeom prst="ellipse">
            <a:avLst/>
          </a:prstGeom>
          <a:solidFill>
            <a:schemeClr val="bg1">
              <a:alpha val="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400" b="1" dirty="0" smtClean="0"/>
              <a:t>P</a:t>
            </a:r>
            <a:r>
              <a:rPr lang="en-US" altLang="zh-CN" sz="2400" b="1" baseline="-25000" dirty="0" smtClean="0"/>
              <a:t>0=</a:t>
            </a:r>
            <a:r>
              <a:rPr lang="en-US" altLang="zh-CN" sz="2400" b="1" dirty="0" smtClean="0"/>
              <a:t>P</a:t>
            </a:r>
            <a:r>
              <a:rPr lang="en-US" altLang="zh-CN" sz="2400" b="1" baseline="-25000" dirty="0" smtClean="0"/>
              <a:t>2</a:t>
            </a:r>
            <a:endParaRPr lang="en-US" altLang="zh-CN" sz="2400" b="1" baseline="-25000" dirty="0"/>
          </a:p>
        </p:txBody>
      </p:sp>
      <p:sp>
        <p:nvSpPr>
          <p:cNvPr id="66" name="Oval 93"/>
          <p:cNvSpPr>
            <a:spLocks noChangeArrowheads="1"/>
          </p:cNvSpPr>
          <p:nvPr/>
        </p:nvSpPr>
        <p:spPr bwMode="auto">
          <a:xfrm>
            <a:off x="4151303" y="2565400"/>
            <a:ext cx="504825" cy="433388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400" b="1"/>
              <a:t>E</a:t>
            </a:r>
            <a:r>
              <a:rPr lang="en-US" altLang="zh-CN" sz="2400" b="1" baseline="-25000"/>
              <a:t>3</a:t>
            </a:r>
          </a:p>
        </p:txBody>
      </p:sp>
      <p:sp>
        <p:nvSpPr>
          <p:cNvPr id="67" name="Oval 93"/>
          <p:cNvSpPr>
            <a:spLocks noChangeArrowheads="1"/>
          </p:cNvSpPr>
          <p:nvPr/>
        </p:nvSpPr>
        <p:spPr bwMode="auto">
          <a:xfrm>
            <a:off x="1558916" y="2708275"/>
            <a:ext cx="504825" cy="433388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400" b="1"/>
              <a:t>E</a:t>
            </a:r>
            <a:r>
              <a:rPr lang="en-US" altLang="zh-CN" sz="2400" b="1" baseline="-25000"/>
              <a:t>0</a:t>
            </a:r>
          </a:p>
        </p:txBody>
      </p:sp>
      <p:sp>
        <p:nvSpPr>
          <p:cNvPr id="68" name="Oval 93"/>
          <p:cNvSpPr>
            <a:spLocks noChangeArrowheads="1"/>
          </p:cNvSpPr>
          <p:nvPr/>
        </p:nvSpPr>
        <p:spPr bwMode="auto">
          <a:xfrm>
            <a:off x="4006841" y="4581525"/>
            <a:ext cx="504825" cy="433388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400" b="1"/>
              <a:t>D</a:t>
            </a:r>
            <a:r>
              <a:rPr lang="en-US" altLang="zh-CN" sz="2400" b="1" baseline="-25000"/>
              <a:t>0</a:t>
            </a:r>
          </a:p>
        </p:txBody>
      </p:sp>
      <p:sp>
        <p:nvSpPr>
          <p:cNvPr id="69" name="Oval 93"/>
          <p:cNvSpPr>
            <a:spLocks noChangeArrowheads="1"/>
          </p:cNvSpPr>
          <p:nvPr/>
        </p:nvSpPr>
        <p:spPr bwMode="auto">
          <a:xfrm>
            <a:off x="5086341" y="3429000"/>
            <a:ext cx="504825" cy="433388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400" b="1"/>
              <a:t>D</a:t>
            </a:r>
            <a:r>
              <a:rPr lang="en-US" altLang="zh-CN" sz="2400" b="1" baseline="-25000"/>
              <a:t>3</a:t>
            </a:r>
          </a:p>
        </p:txBody>
      </p:sp>
      <p:sp>
        <p:nvSpPr>
          <p:cNvPr id="70" name="Oval 93"/>
          <p:cNvSpPr>
            <a:spLocks noChangeArrowheads="1"/>
          </p:cNvSpPr>
          <p:nvPr/>
        </p:nvSpPr>
        <p:spPr bwMode="auto">
          <a:xfrm>
            <a:off x="3935403" y="1557338"/>
            <a:ext cx="504825" cy="433387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400" b="1"/>
              <a:t>S</a:t>
            </a:r>
            <a:r>
              <a:rPr lang="en-US" altLang="zh-CN" sz="2400" b="1" baseline="-25000"/>
              <a:t>0</a:t>
            </a:r>
          </a:p>
        </p:txBody>
      </p:sp>
      <p:sp>
        <p:nvSpPr>
          <p:cNvPr id="71" name="Oval 93"/>
          <p:cNvSpPr>
            <a:spLocks noChangeArrowheads="1"/>
          </p:cNvSpPr>
          <p:nvPr/>
        </p:nvSpPr>
        <p:spPr bwMode="auto">
          <a:xfrm>
            <a:off x="4943466" y="2060575"/>
            <a:ext cx="504825" cy="433388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400" b="1"/>
              <a:t>S</a:t>
            </a:r>
            <a:r>
              <a:rPr lang="en-US" altLang="zh-CN" sz="2400" b="1" baseline="-25000"/>
              <a:t>1</a:t>
            </a:r>
          </a:p>
        </p:txBody>
      </p:sp>
      <p:sp>
        <p:nvSpPr>
          <p:cNvPr id="72" name="Line 40"/>
          <p:cNvSpPr>
            <a:spLocks noChangeShapeType="1"/>
          </p:cNvSpPr>
          <p:nvPr/>
        </p:nvSpPr>
        <p:spPr bwMode="auto">
          <a:xfrm>
            <a:off x="3575041" y="2060575"/>
            <a:ext cx="576262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3" name="Line 44"/>
          <p:cNvSpPr>
            <a:spLocks noChangeShapeType="1"/>
          </p:cNvSpPr>
          <p:nvPr/>
        </p:nvSpPr>
        <p:spPr bwMode="auto">
          <a:xfrm rot="236509" flipV="1">
            <a:off x="2519594" y="2871657"/>
            <a:ext cx="431800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4" name="Line 46"/>
          <p:cNvSpPr>
            <a:spLocks noChangeShapeType="1"/>
          </p:cNvSpPr>
          <p:nvPr/>
        </p:nvSpPr>
        <p:spPr bwMode="auto">
          <a:xfrm flipV="1">
            <a:off x="1500166" y="2000240"/>
            <a:ext cx="642942" cy="70803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5" name="Oval 98"/>
          <p:cNvSpPr>
            <a:spLocks noChangeArrowheads="1"/>
          </p:cNvSpPr>
          <p:nvPr/>
        </p:nvSpPr>
        <p:spPr bwMode="auto">
          <a:xfrm>
            <a:off x="622291" y="1412875"/>
            <a:ext cx="214312" cy="358775"/>
          </a:xfrm>
          <a:prstGeom prst="ellipse">
            <a:avLst/>
          </a:prstGeom>
          <a:solidFill>
            <a:schemeClr val="bg1">
              <a:alpha val="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400" b="1" dirty="0"/>
              <a:t>P</a:t>
            </a:r>
            <a:endParaRPr lang="en-US" altLang="zh-CN" sz="2400" b="1" baseline="-25000" dirty="0"/>
          </a:p>
        </p:txBody>
      </p:sp>
      <p:sp>
        <p:nvSpPr>
          <p:cNvPr id="39" name="Line 46"/>
          <p:cNvSpPr>
            <a:spLocks noChangeShapeType="1"/>
          </p:cNvSpPr>
          <p:nvPr/>
        </p:nvSpPr>
        <p:spPr bwMode="auto">
          <a:xfrm flipV="1">
            <a:off x="3714744" y="4000504"/>
            <a:ext cx="21590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0" name="Oval 95"/>
          <p:cNvSpPr>
            <a:spLocks noChangeArrowheads="1"/>
          </p:cNvSpPr>
          <p:nvPr/>
        </p:nvSpPr>
        <p:spPr bwMode="auto">
          <a:xfrm flipH="1">
            <a:off x="1785918" y="5214950"/>
            <a:ext cx="428628" cy="357190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400" b="1" dirty="0" smtClean="0"/>
              <a:t>Q</a:t>
            </a:r>
            <a:r>
              <a:rPr lang="en-US" altLang="zh-CN" sz="2400" b="1" baseline="-25000" dirty="0" smtClean="0"/>
              <a:t>0</a:t>
            </a:r>
            <a:endParaRPr lang="en-US" altLang="zh-CN" sz="2400" b="1" baseline="-25000" dirty="0"/>
          </a:p>
        </p:txBody>
      </p:sp>
      <p:sp>
        <p:nvSpPr>
          <p:cNvPr id="77" name="矩形 76"/>
          <p:cNvSpPr/>
          <p:nvPr/>
        </p:nvSpPr>
        <p:spPr>
          <a:xfrm>
            <a:off x="2857488" y="5214951"/>
            <a:ext cx="6429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 smtClean="0"/>
              <a:t>Q</a:t>
            </a:r>
            <a:r>
              <a:rPr lang="en-US" altLang="zh-CN" b="1" baseline="-25000" dirty="0" smtClean="0"/>
              <a:t>1</a:t>
            </a:r>
            <a:endParaRPr lang="en-US" altLang="zh-CN" b="1" baseline="-25000" dirty="0"/>
          </a:p>
        </p:txBody>
      </p:sp>
      <p:sp>
        <p:nvSpPr>
          <p:cNvPr id="78" name="矩形 77"/>
          <p:cNvSpPr/>
          <p:nvPr/>
        </p:nvSpPr>
        <p:spPr>
          <a:xfrm>
            <a:off x="3357554" y="5214950"/>
            <a:ext cx="5212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 smtClean="0"/>
              <a:t>Q</a:t>
            </a:r>
            <a:r>
              <a:rPr lang="en-US" altLang="zh-CN" b="1" baseline="-25000" dirty="0" smtClean="0"/>
              <a:t>2</a:t>
            </a:r>
            <a:endParaRPr lang="en-US" altLang="zh-CN" b="1" baseline="-25000" dirty="0"/>
          </a:p>
        </p:txBody>
      </p:sp>
      <p:sp>
        <p:nvSpPr>
          <p:cNvPr id="79" name="矩形 78"/>
          <p:cNvSpPr/>
          <p:nvPr/>
        </p:nvSpPr>
        <p:spPr>
          <a:xfrm>
            <a:off x="3786182" y="5214950"/>
            <a:ext cx="546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 smtClean="0"/>
              <a:t>Q</a:t>
            </a:r>
            <a:r>
              <a:rPr lang="en-US" altLang="zh-CN" b="1" baseline="-25000" dirty="0" smtClean="0"/>
              <a:t>3</a:t>
            </a:r>
            <a:endParaRPr lang="en-US" altLang="zh-CN" b="1" baseline="-25000" dirty="0"/>
          </a:p>
        </p:txBody>
      </p:sp>
      <p:sp>
        <p:nvSpPr>
          <p:cNvPr id="80" name="TextBox 79"/>
          <p:cNvSpPr txBox="1"/>
          <p:nvPr/>
        </p:nvSpPr>
        <p:spPr>
          <a:xfrm>
            <a:off x="5643570" y="3011947"/>
            <a:ext cx="2571768" cy="320087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1600" dirty="0" smtClean="0"/>
              <a:t>D</a:t>
            </a:r>
            <a:r>
              <a:rPr lang="en-US" altLang="zh-CN" sz="1600" baseline="-25000" dirty="0" smtClean="0"/>
              <a:t>1</a:t>
            </a:r>
            <a:r>
              <a:rPr lang="zh-CN" altLang="en-US" sz="1600" dirty="0" smtClean="0"/>
              <a:t>＜</a:t>
            </a:r>
            <a:r>
              <a:rPr lang="en-US" altLang="zh-CN" sz="1600" dirty="0" smtClean="0"/>
              <a:t>S</a:t>
            </a:r>
            <a:r>
              <a:rPr lang="en-US" altLang="zh-CN" sz="1600" baseline="-25000" dirty="0" smtClean="0"/>
              <a:t>1</a:t>
            </a:r>
            <a:r>
              <a:rPr lang="en-US" altLang="zh-CN" sz="1600" dirty="0" smtClean="0"/>
              <a:t>              P</a:t>
            </a:r>
            <a:r>
              <a:rPr lang="en-US" altLang="zh-CN" sz="1600" baseline="-25000" dirty="0" smtClean="0"/>
              <a:t>1</a:t>
            </a:r>
          </a:p>
          <a:p>
            <a:r>
              <a:rPr lang="en-US" altLang="zh-CN" sz="1600" dirty="0" smtClean="0"/>
              <a:t> </a:t>
            </a:r>
          </a:p>
          <a:p>
            <a:r>
              <a:rPr lang="en-US" altLang="zh-CN" sz="1600" dirty="0" smtClean="0"/>
              <a:t>D</a:t>
            </a:r>
            <a:r>
              <a:rPr lang="en-US" altLang="zh-CN" sz="1600" baseline="-25000" dirty="0" smtClean="0"/>
              <a:t>2</a:t>
            </a:r>
            <a:r>
              <a:rPr lang="en-US" altLang="zh-CN" sz="1600" dirty="0" smtClean="0"/>
              <a:t>=S</a:t>
            </a:r>
            <a:r>
              <a:rPr lang="en-US" altLang="zh-CN" sz="1600" baseline="-25000" dirty="0" smtClean="0"/>
              <a:t>1</a:t>
            </a:r>
            <a:r>
              <a:rPr lang="en-US" altLang="zh-CN" sz="1600" dirty="0" smtClean="0"/>
              <a:t>         P</a:t>
            </a:r>
            <a:r>
              <a:rPr lang="en-US" altLang="zh-CN" sz="1600" baseline="-25000" dirty="0" smtClean="0"/>
              <a:t>2</a:t>
            </a:r>
            <a:r>
              <a:rPr lang="en-US" altLang="zh-CN" sz="1600" dirty="0" smtClean="0"/>
              <a:t>=P</a:t>
            </a:r>
            <a:r>
              <a:rPr lang="en-US" altLang="zh-CN" sz="1600" baseline="-25000" dirty="0" smtClean="0"/>
              <a:t>0</a:t>
            </a:r>
          </a:p>
          <a:p>
            <a:endParaRPr lang="en-US" altLang="zh-CN" sz="1600" dirty="0" smtClean="0"/>
          </a:p>
          <a:p>
            <a:r>
              <a:rPr lang="zh-CN" altLang="en-US" sz="1600" dirty="0" smtClean="0"/>
              <a:t>（价格保持不变）</a:t>
            </a:r>
            <a:endParaRPr lang="en-US" altLang="zh-CN" sz="1600" dirty="0" smtClean="0"/>
          </a:p>
          <a:p>
            <a:r>
              <a:rPr lang="en-US" altLang="zh-CN" sz="1600" dirty="0" smtClean="0"/>
              <a:t> </a:t>
            </a:r>
          </a:p>
          <a:p>
            <a:r>
              <a:rPr lang="en-US" altLang="zh-CN" sz="1600" dirty="0" smtClean="0"/>
              <a:t>D</a:t>
            </a:r>
            <a:r>
              <a:rPr lang="en-US" altLang="zh-CN" sz="1600" baseline="-25000" dirty="0" smtClean="0"/>
              <a:t>3</a:t>
            </a:r>
            <a:r>
              <a:rPr lang="zh-CN" altLang="en-US" sz="1600" dirty="0" smtClean="0"/>
              <a:t>＞</a:t>
            </a:r>
            <a:r>
              <a:rPr lang="en-US" altLang="zh-CN" sz="1600" dirty="0" smtClean="0"/>
              <a:t>S</a:t>
            </a:r>
            <a:r>
              <a:rPr lang="en-US" altLang="zh-CN" sz="1600" baseline="-25000" dirty="0" smtClean="0"/>
              <a:t>1                      </a:t>
            </a:r>
            <a:r>
              <a:rPr lang="en-US" altLang="zh-CN" sz="1600" dirty="0" smtClean="0"/>
              <a:t>P</a:t>
            </a:r>
            <a:r>
              <a:rPr lang="en-US" altLang="zh-CN" sz="1600" baseline="-25000" dirty="0" smtClean="0"/>
              <a:t>3</a:t>
            </a:r>
            <a:r>
              <a:rPr lang="en-US" altLang="zh-CN" sz="1600" dirty="0" smtClean="0"/>
              <a:t> </a:t>
            </a:r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zh-CN" altLang="en-US" dirty="0"/>
          </a:p>
        </p:txBody>
      </p:sp>
      <p:cxnSp>
        <p:nvCxnSpPr>
          <p:cNvPr id="83" name="直接箭头连接符 82"/>
          <p:cNvCxnSpPr/>
          <p:nvPr/>
        </p:nvCxnSpPr>
        <p:spPr>
          <a:xfrm>
            <a:off x="6429388" y="3143248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直接箭头连接符 85"/>
          <p:cNvCxnSpPr/>
          <p:nvPr/>
        </p:nvCxnSpPr>
        <p:spPr>
          <a:xfrm rot="5400000" flipH="1" flipV="1">
            <a:off x="7537471" y="460693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直接箭头连接符 92"/>
          <p:cNvCxnSpPr/>
          <p:nvPr/>
        </p:nvCxnSpPr>
        <p:spPr>
          <a:xfrm>
            <a:off x="6357950" y="3643314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4" name="直接箭头连接符 93"/>
          <p:cNvCxnSpPr/>
          <p:nvPr/>
        </p:nvCxnSpPr>
        <p:spPr>
          <a:xfrm rot="5400000">
            <a:off x="7531915" y="3183729"/>
            <a:ext cx="36830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直接箭头连接符 96"/>
          <p:cNvCxnSpPr/>
          <p:nvPr/>
        </p:nvCxnSpPr>
        <p:spPr>
          <a:xfrm>
            <a:off x="6429388" y="4714884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39" grpId="0" animBg="1"/>
      <p:bldP spid="4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357158" y="1928802"/>
            <a:ext cx="8329642" cy="407848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zh-CN" altLang="en-US" sz="3600" spc="150" dirty="0" smtClean="0"/>
              <a:t>        综上所述：通过我们运用供求原理，对二孩政策后母婴产品价格走势的预测分析，可以感受到市场的复杂性，未来母婴产品会走向何方呢，让我们拭目以待！！！</a:t>
            </a:r>
            <a:endParaRPr lang="zh-CN" altLang="en-US" sz="3600" spc="150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4422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zh-CN" altLang="en-US" sz="4500" dirty="0" smtClean="0">
                <a:solidFill>
                  <a:srgbClr val="FFFF00"/>
                </a:solidFill>
              </a:rPr>
              <a:t>结语：</a:t>
            </a:r>
            <a:endParaRPr lang="zh-CN" altLang="en-US" sz="45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内容占位符 7" descr="eps124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70090" y="980728"/>
            <a:ext cx="9231318" cy="5877272"/>
          </a:xfrm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zh-CN" altLang="en-US" sz="4500" dirty="0" smtClean="0">
                <a:solidFill>
                  <a:srgbClr val="FFFF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55000" endA="50" endPos="85000" dir="5400000" sy="-100000" algn="bl" rotWithShape="0"/>
                </a:effectLst>
              </a:rPr>
              <a:t>谢谢观看！</a:t>
            </a:r>
            <a:endParaRPr lang="zh-CN" altLang="en-US" sz="4500" dirty="0">
              <a:solidFill>
                <a:srgbClr val="FFFF0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  <a:reflection blurRad="6350" stA="55000" endA="50" endPos="85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聚合">
  <a:themeElements>
    <a:clrScheme name="聚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聚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聚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1446</TotalTime>
  <Words>365</Words>
  <Application>Microsoft Office PowerPoint</Application>
  <PresentationFormat>全屏显示(4:3)</PresentationFormat>
  <Paragraphs>73</Paragraphs>
  <Slides>11</Slides>
  <Notes>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聚合</vt:lpstr>
      <vt:lpstr>“二孩”政策带来的母 婴产品未来价格走趋分析</vt:lpstr>
      <vt:lpstr>现象阐述</vt:lpstr>
      <vt:lpstr>背景分析：</vt:lpstr>
      <vt:lpstr>引入主题：</vt:lpstr>
      <vt:lpstr>问题提出：</vt:lpstr>
      <vt:lpstr>幻灯片 6</vt:lpstr>
      <vt:lpstr>原理内容：</vt:lpstr>
      <vt:lpstr>幻灯片 8</vt:lpstr>
      <vt:lpstr>供求原理模型分析：</vt:lpstr>
      <vt:lpstr>结语：</vt:lpstr>
      <vt:lpstr>谢谢观看！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关于“二孩”准 妈妈购物车里的秘密</dc:title>
  <dc:creator>user</dc:creator>
  <cp:lastModifiedBy>king</cp:lastModifiedBy>
  <cp:revision>108</cp:revision>
  <dcterms:created xsi:type="dcterms:W3CDTF">2015-11-11T01:57:39Z</dcterms:created>
  <dcterms:modified xsi:type="dcterms:W3CDTF">2016-03-02T07:51:12Z</dcterms:modified>
</cp:coreProperties>
</file>